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31" autoAdjust="0"/>
    <p:restoredTop sz="94660"/>
  </p:normalViewPr>
  <p:slideViewPr>
    <p:cSldViewPr showGuides="1">
      <p:cViewPr varScale="1">
        <p:scale>
          <a:sx n="61" d="100"/>
          <a:sy n="61" d="100"/>
        </p:scale>
        <p:origin x="-96" y="-4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91;&#1085;&#1079;&#1072;&#1082;&#1072;&#1079;-3\Desktop\&#1057;&#1077;&#1084;&#1080;&#1085;&#1072;&#1088;%20&#1086;&#1090;%2029.01\&#1047;&#1072;&#1082;&#1091;&#1087;&#1082;&#1080;%20&#1074;%20&#1086;&#1090;&#1095;&#1077;&#1090;&#1085;&#1099;&#1081;%20&#1087;&#1077;&#1088;&#1080;&#1086;&#1076;%202018%20&#1075;&#1086;&#1076;&#1072;%20&#1087;&#1086;%20&#1087;.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91;&#1085;&#1079;&#1072;&#1082;&#1072;&#1079;-3\Desktop\&#1057;&#1077;&#1084;&#1080;&#1085;&#1072;&#1088;%20&#1086;&#1090;%2029.01\&#1047;&#1072;&#1082;&#1091;&#1087;&#1082;&#1080;%20&#1074;%20&#1086;&#1090;&#1095;&#1077;&#1090;&#1085;&#1099;&#1081;%20&#1087;&#1077;&#1088;&#1080;&#1086;&#1076;%202018%20&#1075;&#1086;&#1076;&#1072;%20&#1087;&#1086;%20&#1087;.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91;&#1085;&#1079;&#1072;&#1082;&#1072;&#1079;-3\Desktop\&#1057;&#1077;&#1084;&#1080;&#1085;&#1072;&#1088;%20&#1086;&#1090;%2029.01\&#1047;&#1072;&#1082;&#1091;&#1087;&#1082;&#1080;%20&#1074;%20&#1086;&#1090;&#1095;&#1077;&#1090;&#1085;&#1099;&#1081;%20&#1087;&#1077;&#1088;&#1080;&#1086;&#1076;%202018%20&#1075;&#1086;&#1076;&#1072;%20&#1087;&#1086;%20&#1087;.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91;&#1085;&#1079;&#1072;&#1082;&#1072;&#1079;-3\Desktop\&#1057;&#1077;&#1084;&#1080;&#1085;&#1072;&#1088;%20&#1086;&#1090;%2029.01\&#1047;&#1072;&#1082;&#1091;&#1087;&#1082;&#1080;%20&#1074;%20&#1086;&#1090;&#1095;&#1077;&#1090;&#1085;&#1099;&#1081;%20&#1087;&#1077;&#1088;&#1080;&#1086;&#1076;%202018%20&#1075;&#1086;&#1076;&#1072;%20&#1087;&#1086;%20&#1087;.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91;&#1085;&#1079;&#1072;&#1082;&#1072;&#1079;-3\Desktop\&#1057;&#1077;&#1084;&#1080;&#1085;&#1072;&#1088;%20&#1086;&#1090;%2029.01\&#1047;&#1072;&#1082;&#1091;&#1087;&#1082;&#1080;%20&#1074;%20&#1086;&#1090;&#1095;&#1077;&#1090;&#1085;&#1099;&#1081;%20&#1087;&#1077;&#1088;&#1080;&#1086;&#1076;%202018%20&#1075;&#1086;&#1076;&#1072;%20&#1087;&#1086;%20&#1087;.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91;&#1085;&#1079;&#1072;&#1082;&#1072;&#1079;-3\Desktop\&#1057;&#1077;&#1084;&#1080;&#1085;&#1072;&#1088;%20&#1086;&#1090;%2029.01\&#1047;&#1072;&#1082;&#1091;&#1087;&#1082;&#1080;%20&#1074;%20&#1086;&#1090;&#1095;&#1077;&#1090;&#1085;&#1099;&#1081;%20&#1087;&#1077;&#1088;&#1080;&#1086;&#1076;%202018%20&#1075;&#1086;&#1076;&#1072;%20&#1087;&#1086;%20&#1087;.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Лимиты денежных средств, выделенных на осуществление закупок по п.4 ч.1 ст.93 Федерального закона от 05.04.2013 №44-ФЗ</a:t>
            </a:r>
          </a:p>
        </c:rich>
      </c:tx>
      <c:layout>
        <c:manualLayout>
          <c:xMode val="edge"/>
          <c:yMode val="edge"/>
          <c:x val="0.102001953125"/>
          <c:y val="1.275510204081633E-2"/>
        </c:manualLayout>
      </c:layout>
    </c:title>
    <c:plotArea>
      <c:layout>
        <c:manualLayout>
          <c:layoutTarget val="inner"/>
          <c:xMode val="edge"/>
          <c:yMode val="edge"/>
          <c:x val="9.1536515002927366E-2"/>
          <c:y val="0.23413539627371335"/>
          <c:w val="0.8293712300791819"/>
          <c:h val="0.72997688678838513"/>
        </c:manualLayout>
      </c:layout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1015958174715038"/>
                  <c:y val="3.2027465624847283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2.0615320662981745E-2"/>
                  <c:y val="3.8092527590677681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5.1961327334189061E-4"/>
                  <c:y val="5.443247578718597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4.5842890399873923E-2"/>
                  <c:y val="-2.5768068695684671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1.0556880638805364E-2"/>
                  <c:y val="-1.1711987534964483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-9.8374652250704506E-2"/>
                  <c:y val="-7.5713016705332467E-2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-1.3074545019226813E-2"/>
                  <c:y val="-2.2863537183810415E-2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4.9250363978276451E-2"/>
                  <c:y val="3.5168591330245733E-2"/>
                </c:manualLayout>
              </c:layout>
              <c:showCatName val="1"/>
              <c:showPercent val="1"/>
            </c:dLbl>
            <c:dLbl>
              <c:idx val="10"/>
              <c:layout>
                <c:manualLayout>
                  <c:x val="3.4971093152101784E-2"/>
                  <c:y val="7.1236269343659536E-2"/>
                </c:manualLayout>
              </c:layout>
              <c:showCatName val="1"/>
              <c:showPercent val="1"/>
            </c:dLbl>
            <c:dLbl>
              <c:idx val="11"/>
              <c:layout>
                <c:manualLayout>
                  <c:x val="-9.4275317540822703E-2"/>
                  <c:y val="0.13446858299339093"/>
                </c:manualLayout>
              </c:layout>
              <c:showCatName val="1"/>
              <c:showPercent val="1"/>
            </c:dLbl>
            <c:dLbl>
              <c:idx val="12"/>
              <c:layout>
                <c:manualLayout>
                  <c:x val="-9.4801985908177636E-2"/>
                  <c:y val="6.7959166659479722E-2"/>
                </c:manualLayout>
              </c:layout>
              <c:showCatName val="1"/>
              <c:showPercent val="1"/>
            </c:dLbl>
            <c:dLbl>
              <c:idx val="13"/>
              <c:layout>
                <c:manualLayout>
                  <c:x val="-0.10982743240044086"/>
                  <c:y val="3.6371398263059407E-2"/>
                </c:manualLayout>
              </c:layout>
              <c:showCatName val="1"/>
              <c:showPercent val="1"/>
            </c:dLbl>
            <c:dLbl>
              <c:idx val="14"/>
              <c:layout>
                <c:manualLayout>
                  <c:x val="-1.8523205324065112E-2"/>
                  <c:y val="-3.3221648224968599E-2"/>
                </c:manualLayout>
              </c:layout>
              <c:showCatName val="1"/>
              <c:showPercent val="1"/>
            </c:dLbl>
            <c:dLbl>
              <c:idx val="15"/>
              <c:layout>
                <c:manualLayout>
                  <c:x val="0.13960340068969704"/>
                  <c:y val="-6.937844434286899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КСП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муниципального </a:t>
                    </a:r>
                    <a:r>
                      <a:rPr lang="ru-RU" dirty="0"/>
                      <a:t>образования города Белогорск
1%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'Таблица 1'!$B$3:$B$18</c:f>
              <c:strCache>
                <c:ptCount val="16"/>
                <c:pt idx="0">
                  <c:v>МБУ «БКМ им. Ельченинова»</c:v>
                </c:pt>
                <c:pt idx="1">
                  <c:v>МБУ «ЦБС г. Белогорск»</c:v>
                </c:pt>
                <c:pt idx="2">
                  <c:v>МКУ  «КИО Администрации г. Белогорск»</c:v>
                </c:pt>
                <c:pt idx="3">
                  <c:v>МКУ «Управление культуры Администрации г. Белогорск»</c:v>
                </c:pt>
                <c:pt idx="4">
                  <c:v>МКУ «Служба по обеспечению деятельности органов местного самоуправления» г. Белогорск</c:v>
                </c:pt>
                <c:pt idx="5">
                  <c:v>МКУ «Управление по делам ГО и ЧС г. Белогорск»</c:v>
                </c:pt>
                <c:pt idx="6">
                  <c:v>МКУ «Управление ЖКХ Администрации г. Белогорск»</c:v>
                </c:pt>
                <c:pt idx="7">
                  <c:v>МКУ «КОДМ Администрации г. Белогорск»</c:v>
                </c:pt>
                <c:pt idx="8">
                  <c:v>МКУ «Управление по ФК и С Администрации г. Белогорск»</c:v>
                </c:pt>
                <c:pt idx="9">
                  <c:v>МБУ «ЕДС г. Белогорск»</c:v>
                </c:pt>
                <c:pt idx="10">
                  <c:v>МКУ «УКС г. Белогорск»</c:v>
                </c:pt>
                <c:pt idx="11">
                  <c:v>МКУ «Финансовое управление Администрации г. Белогорск»</c:v>
                </c:pt>
                <c:pt idx="12">
                  <c:v>Администрация г. Белогорск</c:v>
                </c:pt>
                <c:pt idx="13">
                  <c:v>Совет народных депутатов Белогорского городского самоуправления</c:v>
                </c:pt>
                <c:pt idx="14">
                  <c:v>МКУ «ТС» г. Белогорск</c:v>
                </c:pt>
                <c:pt idx="15">
                  <c:v>Контрольно-счетная палата муниципального образования города Белогорск</c:v>
                </c:pt>
              </c:strCache>
            </c:strRef>
          </c:cat>
          <c:val>
            <c:numRef>
              <c:f>'Таблица 1'!$E$3:$E$18</c:f>
              <c:numCache>
                <c:formatCode>General</c:formatCode>
                <c:ptCount val="16"/>
                <c:pt idx="0">
                  <c:v>1877.49</c:v>
                </c:pt>
                <c:pt idx="1">
                  <c:v>1876.52</c:v>
                </c:pt>
                <c:pt idx="2">
                  <c:v>3164.6</c:v>
                </c:pt>
                <c:pt idx="3">
                  <c:v>1591.1599999999999</c:v>
                </c:pt>
                <c:pt idx="4">
                  <c:v>2000</c:v>
                </c:pt>
                <c:pt idx="5">
                  <c:v>1984.8899999999999</c:v>
                </c:pt>
                <c:pt idx="6">
                  <c:v>4015.6</c:v>
                </c:pt>
                <c:pt idx="7">
                  <c:v>2000</c:v>
                </c:pt>
                <c:pt idx="8">
                  <c:v>1996.3899999999999</c:v>
                </c:pt>
                <c:pt idx="9">
                  <c:v>1901.55</c:v>
                </c:pt>
                <c:pt idx="10">
                  <c:v>3202.4</c:v>
                </c:pt>
                <c:pt idx="11">
                  <c:v>1072.3599999999999</c:v>
                </c:pt>
                <c:pt idx="12">
                  <c:v>1586.91</c:v>
                </c:pt>
                <c:pt idx="13">
                  <c:v>1086</c:v>
                </c:pt>
                <c:pt idx="14">
                  <c:v>64.099999999999994</c:v>
                </c:pt>
                <c:pt idx="15">
                  <c:v>378.45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Оплата по закупкам, осуществленным в соответствии</a:t>
            </a:r>
            <a:r>
              <a:rPr lang="ru-RU" sz="1800" baseline="0" dirty="0">
                <a:latin typeface="Times New Roman" pitchFamily="18" charset="0"/>
                <a:cs typeface="Times New Roman" pitchFamily="18" charset="0"/>
              </a:rPr>
              <a:t> с п.4 ч.1 ст.93 Федерального закона от 05.04.2013 №44-ФЗ,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 2018 году</a:t>
            </a:r>
          </a:p>
        </c:rich>
      </c:tx>
      <c:layout>
        <c:manualLayout>
          <c:xMode val="edge"/>
          <c:yMode val="edge"/>
          <c:x val="0.12681250350649448"/>
          <c:y val="5.8685446009389668E-3"/>
        </c:manualLayout>
      </c:layout>
    </c:title>
    <c:plotArea>
      <c:layout>
        <c:manualLayout>
          <c:layoutTarget val="inner"/>
          <c:xMode val="edge"/>
          <c:yMode val="edge"/>
          <c:x val="0.22685877534605278"/>
          <c:y val="0.21700597841936428"/>
          <c:w val="0.72350751456455564"/>
          <c:h val="0.78156987616603768"/>
        </c:manualLayout>
      </c:layout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2.0297728458181098E-2"/>
                  <c:y val="6.1824732295786972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1.3766503546695787E-2"/>
                  <c:y val="1.9771450223651631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6.5846793520819293E-4"/>
                  <c:y val="-1.5045192414328496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1.2849270124548753E-2"/>
                  <c:y val="-4.3687232757877087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4.0288051922225537E-2"/>
                  <c:y val="-1.4816149741845651E-3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-1.6645419393400075E-2"/>
                  <c:y val="-1.9657313962515247E-3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1.6210808501797829E-2"/>
                  <c:y val="-7.0975503062117237E-3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-1.9199758253246391E-3"/>
                  <c:y val="-5.2283957463063599E-3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3.0714947137339341E-3"/>
                  <c:y val="4.3002877281184911E-2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-2.637094906153711E-2"/>
                  <c:y val="3.4797850972853754E-2"/>
                </c:manualLayout>
              </c:layout>
              <c:showCatName val="1"/>
              <c:showPercent val="1"/>
            </c:dLbl>
            <c:dLbl>
              <c:idx val="10"/>
              <c:layout>
                <c:manualLayout>
                  <c:x val="-7.7567712143608247E-2"/>
                  <c:y val="2.6373177824602918E-2"/>
                </c:manualLayout>
              </c:layout>
              <c:showCatName val="1"/>
              <c:showPercent val="1"/>
            </c:dLbl>
            <c:dLbl>
              <c:idx val="11"/>
              <c:layout>
                <c:manualLayout>
                  <c:x val="-0.13975262063590727"/>
                  <c:y val="1.7588382438110731E-2"/>
                </c:manualLayout>
              </c:layout>
              <c:showCatName val="1"/>
              <c:showPercent val="1"/>
            </c:dLbl>
            <c:dLbl>
              <c:idx val="12"/>
              <c:layout>
                <c:manualLayout>
                  <c:x val="-4.6683786691818996E-2"/>
                  <c:y val="4.383525562825772E-2"/>
                </c:manualLayout>
              </c:layout>
              <c:showCatName val="1"/>
              <c:showPercent val="1"/>
            </c:dLbl>
            <c:dLbl>
              <c:idx val="13"/>
              <c:layout>
                <c:manualLayout>
                  <c:x val="1.9637813147312767E-2"/>
                  <c:y val="2.2578185649329049E-2"/>
                </c:manualLayout>
              </c:layout>
              <c:showCatName val="1"/>
              <c:showPercent val="1"/>
            </c:dLbl>
            <c:dLbl>
              <c:idx val="14"/>
              <c:layout>
                <c:manualLayout>
                  <c:x val="9.0342850445303949E-2"/>
                  <c:y val="2.6639957857380509E-2"/>
                </c:manualLayout>
              </c:layout>
              <c:showCatName val="1"/>
              <c:showPercent val="1"/>
            </c:dLbl>
            <c:dLbl>
              <c:idx val="15"/>
              <c:delete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</c:dLbls>
          <c:cat>
            <c:strRef>
              <c:f>'Таблица 2'!$B$3:$B$18</c:f>
              <c:strCache>
                <c:ptCount val="16"/>
                <c:pt idx="0">
                  <c:v>МКУ «УКС г. Белогорск»</c:v>
                </c:pt>
                <c:pt idx="1">
                  <c:v>МКУ  «КИО Администрации г. Белогорск»</c:v>
                </c:pt>
                <c:pt idx="2">
                  <c:v>МКУ «Управление ЖКХ Администрации г. Белогорск»</c:v>
                </c:pt>
                <c:pt idx="3">
                  <c:v>МКУ «КОДМ Администрации г. Белогорск»</c:v>
                </c:pt>
                <c:pt idx="4">
                  <c:v>МКУ «Управление по ФК и С Администрации г. Белогорск»</c:v>
                </c:pt>
                <c:pt idx="5">
                  <c:v>МКУ «Управление по делам ГО иЧС г. Белогорск»</c:v>
                </c:pt>
                <c:pt idx="6">
                  <c:v>МБУ «ЕДС г. Белогорск»</c:v>
                </c:pt>
                <c:pt idx="7">
                  <c:v>МБУ «ЦБС г. Белогорск»</c:v>
                </c:pt>
                <c:pt idx="8">
                  <c:v>МБУ «БКМ им. Ельченинова»</c:v>
                </c:pt>
                <c:pt idx="9">
                  <c:v>МКУ «Служба по обеспечению деятельности органов местного самоуправления» г. Белогорск</c:v>
                </c:pt>
                <c:pt idx="10">
                  <c:v>МКУ «Управление культуры Администрации г. Белогорск»</c:v>
                </c:pt>
                <c:pt idx="11">
                  <c:v>Администрация г. Белогорск</c:v>
                </c:pt>
                <c:pt idx="12">
                  <c:v>МКУ «Финансовое управление Администрации г. Белогорск»</c:v>
                </c:pt>
                <c:pt idx="13">
                  <c:v>Совет народных депутатов Белогорского городского самоуправления</c:v>
                </c:pt>
                <c:pt idx="14">
                  <c:v>КСП муниципального образования г. Белогорск</c:v>
                </c:pt>
                <c:pt idx="15">
                  <c:v>МКУ «ТС» г. Белогорск</c:v>
                </c:pt>
              </c:strCache>
            </c:strRef>
          </c:cat>
          <c:val>
            <c:numRef>
              <c:f>'Таблица 2'!$C$3:$C$18</c:f>
              <c:numCache>
                <c:formatCode>#,##0.00</c:formatCode>
                <c:ptCount val="16"/>
                <c:pt idx="0">
                  <c:v>3202.4</c:v>
                </c:pt>
                <c:pt idx="1">
                  <c:v>3136.7799999999997</c:v>
                </c:pt>
                <c:pt idx="2">
                  <c:v>2426.3900000000003</c:v>
                </c:pt>
                <c:pt idx="3">
                  <c:v>1999.96</c:v>
                </c:pt>
                <c:pt idx="4">
                  <c:v>1996.3899999999999</c:v>
                </c:pt>
                <c:pt idx="5">
                  <c:v>1963.1499999999999</c:v>
                </c:pt>
                <c:pt idx="6">
                  <c:v>1892.7</c:v>
                </c:pt>
                <c:pt idx="7">
                  <c:v>1838.8899999999999</c:v>
                </c:pt>
                <c:pt idx="8">
                  <c:v>1838.26</c:v>
                </c:pt>
                <c:pt idx="9">
                  <c:v>1771.12</c:v>
                </c:pt>
                <c:pt idx="10">
                  <c:v>1591.1599999999999</c:v>
                </c:pt>
                <c:pt idx="11">
                  <c:v>1403.51</c:v>
                </c:pt>
                <c:pt idx="12">
                  <c:v>1067.01</c:v>
                </c:pt>
                <c:pt idx="13">
                  <c:v>1065.3</c:v>
                </c:pt>
                <c:pt idx="14">
                  <c:v>378.25</c:v>
                </c:pt>
                <c:pt idx="15">
                  <c:v>64.099999999999994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/>
            </a:pPr>
            <a:r>
              <a:rPr lang="ru-RU" sz="1800"/>
              <a:t>Закупки,</a:t>
            </a:r>
            <a:r>
              <a:rPr lang="ru-RU" sz="1800" baseline="0"/>
              <a:t> осуществленные заказчиками  в соответсвии с п.4 ч.1 ст.93 Федерального закона от 05.04.2013 №44-ФЗ в 2018 году</a:t>
            </a:r>
            <a:endParaRPr lang="ru-RU" sz="1800"/>
          </a:p>
        </c:rich>
      </c:tx>
      <c:layout/>
    </c:title>
    <c:plotArea>
      <c:layout>
        <c:manualLayout>
          <c:layoutTarget val="inner"/>
          <c:xMode val="edge"/>
          <c:yMode val="edge"/>
          <c:x val="0.25182204888965737"/>
          <c:y val="0.25582664315063475"/>
          <c:w val="0.56775959431403433"/>
          <c:h val="0.66505010007164034"/>
        </c:manualLayout>
      </c:layout>
      <c:pieChart>
        <c:varyColors val="1"/>
        <c:ser>
          <c:idx val="0"/>
          <c:order val="0"/>
          <c:explosion val="18"/>
          <c:dLbls>
            <c:dLbl>
              <c:idx val="0"/>
              <c:layout>
                <c:manualLayout>
                  <c:x val="3.4849300087489078E-2"/>
                  <c:y val="5.0406543670230196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1.3954177602799652E-2"/>
                  <c:y val="4.543590515752461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2.1631780402449702E-2"/>
                  <c:y val="4.605280639132707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2.1750054680664922E-2"/>
                  <c:y val="-2.5231393319929508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-2.8708770778652672E-2"/>
                  <c:y val="-2.8554009488971363E-3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-1.1246105777458727E-2"/>
                  <c:y val="-1.1074403101187161E-2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1.9635498687664045E-2"/>
                  <c:y val="-5.6485065351083094E-3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3.3184055118110234E-2"/>
                  <c:y val="2.9252396600031292E-2"/>
                </c:manualLayout>
              </c:layout>
              <c:showCatName val="1"/>
              <c:showPercent val="1"/>
            </c:dLbl>
            <c:dLbl>
              <c:idx val="10"/>
              <c:layout>
                <c:manualLayout>
                  <c:x val="2.1229549431321087E-2"/>
                  <c:y val="8.7818894685408447E-2"/>
                </c:manualLayout>
              </c:layout>
              <c:showCatName val="1"/>
              <c:showPercent val="1"/>
            </c:dLbl>
            <c:dLbl>
              <c:idx val="11"/>
              <c:layout>
                <c:manualLayout>
                  <c:x val="-4.2990266841644816E-2"/>
                  <c:y val="0.12311748433020675"/>
                </c:manualLayout>
              </c:layout>
              <c:showCatName val="1"/>
              <c:showPercent val="1"/>
            </c:dLbl>
            <c:dLbl>
              <c:idx val="12"/>
              <c:layout>
                <c:manualLayout>
                  <c:x val="-2.0668853893263346E-2"/>
                  <c:y val="3.8669624958297538E-2"/>
                </c:manualLayout>
              </c:layout>
              <c:showCatName val="1"/>
              <c:showPercent val="1"/>
            </c:dLbl>
            <c:dLbl>
              <c:idx val="13"/>
              <c:layout>
                <c:manualLayout>
                  <c:x val="-1.3260061242344709E-2"/>
                  <c:y val="-8.7759699328922487E-4"/>
                </c:manualLayout>
              </c:layout>
              <c:showCatName val="1"/>
              <c:showPercent val="1"/>
            </c:dLbl>
            <c:dLbl>
              <c:idx val="14"/>
              <c:delete val="1"/>
            </c:dLbl>
            <c:dLbl>
              <c:idx val="15"/>
              <c:layout>
                <c:manualLayout>
                  <c:x val="5.9504155730533692E-2"/>
                  <c:y val="-9.3648234915517468E-3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</c:dLbls>
          <c:cat>
            <c:strRef>
              <c:f>'Таблица 1'!$B$3:$B$18</c:f>
              <c:strCache>
                <c:ptCount val="16"/>
                <c:pt idx="0">
                  <c:v>МБУ «БКМ им. Ельченинова»</c:v>
                </c:pt>
                <c:pt idx="1">
                  <c:v>МБУ «ЦБС г. Белогорск»</c:v>
                </c:pt>
                <c:pt idx="2">
                  <c:v>МКУ  «КИО Администрации г. Белогорск»</c:v>
                </c:pt>
                <c:pt idx="3">
                  <c:v>МКУ «Управление культуры Администрации г. Белогорск»</c:v>
                </c:pt>
                <c:pt idx="4">
                  <c:v>МКУ «Служба по обеспечению деятельности органов местного самоуправления» г. Белогорск</c:v>
                </c:pt>
                <c:pt idx="5">
                  <c:v>МКУ «Управление по делам ГО и ЧС г. Белогорск»</c:v>
                </c:pt>
                <c:pt idx="6">
                  <c:v>МКУ «Управление ЖКХ Администрации г. Белогорск»</c:v>
                </c:pt>
                <c:pt idx="7">
                  <c:v>МКУ «КОДМ Администрации г. Белогорск»</c:v>
                </c:pt>
                <c:pt idx="8">
                  <c:v>МКУ «Управление по ФК и С Администрации г. Белогорск»</c:v>
                </c:pt>
                <c:pt idx="9">
                  <c:v>МБУ «ЕДС г. Белогорск»</c:v>
                </c:pt>
                <c:pt idx="10">
                  <c:v>МКУ «УКС г. Белогорск»</c:v>
                </c:pt>
                <c:pt idx="11">
                  <c:v>МКУ «Финансовое управление Администрации г. Белогорск»</c:v>
                </c:pt>
                <c:pt idx="12">
                  <c:v>Администрация г. Белогорск</c:v>
                </c:pt>
                <c:pt idx="13">
                  <c:v>Совет народных депутатов Белогорского городского самоуправления</c:v>
                </c:pt>
                <c:pt idx="14">
                  <c:v>МКУ «ТС» г. Белогорск</c:v>
                </c:pt>
                <c:pt idx="15">
                  <c:v>Контрольно-счетная палата муниципального образования города Белогорск</c:v>
                </c:pt>
              </c:strCache>
            </c:strRef>
          </c:cat>
          <c:val>
            <c:numRef>
              <c:f>'Таблица 1'!$D$3:$D$18</c:f>
              <c:numCache>
                <c:formatCode>General</c:formatCode>
                <c:ptCount val="16"/>
                <c:pt idx="0">
                  <c:v>1838.26</c:v>
                </c:pt>
                <c:pt idx="1">
                  <c:v>1838.8899999999999</c:v>
                </c:pt>
                <c:pt idx="2">
                  <c:v>3136.7799999999997</c:v>
                </c:pt>
                <c:pt idx="3">
                  <c:v>1591.1599999999999</c:v>
                </c:pt>
                <c:pt idx="4">
                  <c:v>1821.26</c:v>
                </c:pt>
                <c:pt idx="5">
                  <c:v>1984.8899999999999</c:v>
                </c:pt>
                <c:pt idx="6">
                  <c:v>3046.63</c:v>
                </c:pt>
                <c:pt idx="7">
                  <c:v>1999.96</c:v>
                </c:pt>
                <c:pt idx="8">
                  <c:v>1996.3</c:v>
                </c:pt>
                <c:pt idx="9">
                  <c:v>1892.85</c:v>
                </c:pt>
                <c:pt idx="10">
                  <c:v>3192.17</c:v>
                </c:pt>
                <c:pt idx="11">
                  <c:v>1067.01</c:v>
                </c:pt>
                <c:pt idx="12">
                  <c:v>1457.97</c:v>
                </c:pt>
                <c:pt idx="13">
                  <c:v>1065.3</c:v>
                </c:pt>
                <c:pt idx="14">
                  <c:v>64.099999999999994</c:v>
                </c:pt>
                <c:pt idx="15">
                  <c:v>378.25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Количество договоров,</a:t>
            </a:r>
            <a:r>
              <a:rPr lang="ru-RU" sz="2000" baseline="0">
                <a:latin typeface="Times New Roman" pitchFamily="18" charset="0"/>
                <a:cs typeface="Times New Roman" pitchFamily="18" charset="0"/>
              </a:rPr>
              <a:t> заключенных в 2018 году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2720604691855372"/>
          <c:y val="0.20637324180631278"/>
          <c:w val="0.8343271566927678"/>
          <c:h val="0.79140039872065127"/>
        </c:manualLayout>
      </c:layout>
      <c:pie3DChart>
        <c:varyColors val="1"/>
        <c:ser>
          <c:idx val="0"/>
          <c:order val="0"/>
          <c:explosion val="25"/>
          <c:dPt>
            <c:idx val="1"/>
            <c:explosion val="30"/>
          </c:dPt>
          <c:dLbls>
            <c:dLbl>
              <c:idx val="0"/>
              <c:layout>
                <c:manualLayout>
                  <c:x val="8.5786526807194348E-3"/>
                  <c:y val="1.494661868142954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8.2825319773387321E-2"/>
                  <c:y val="-0.12963419535169354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9.1163385826771651E-2"/>
                  <c:y val="-1.8748631330394464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8.6742563429571304E-2"/>
                  <c:y val="-1.2858353407154215E-3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0.12520177165354329"/>
                  <c:y val="1.4579465354013338E-2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7.3128047014089967E-2"/>
                  <c:y val="-4.1126600978156423E-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1.0670056867891513E-2"/>
                  <c:y val="-2.5965526981436868E-2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3.1931867891513574E-2"/>
                  <c:y val="-0.12917019743753314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-4.346604330708663E-2"/>
                  <c:y val="9.4173672668183703E-2"/>
                </c:manualLayout>
              </c:layout>
              <c:showCatName val="1"/>
              <c:showPercent val="1"/>
            </c:dLbl>
            <c:dLbl>
              <c:idx val="10"/>
              <c:layout>
                <c:manualLayout>
                  <c:x val="-8.4076334208223968E-2"/>
                  <c:y val="6.9166769812781886E-2"/>
                </c:manualLayout>
              </c:layout>
              <c:showCatName val="1"/>
              <c:showPercent val="1"/>
            </c:dLbl>
            <c:dLbl>
              <c:idx val="11"/>
              <c:layout>
                <c:manualLayout>
                  <c:x val="-4.4257108486439191E-2"/>
                  <c:y val="-5.3008058091892053E-2"/>
                </c:manualLayout>
              </c:layout>
              <c:showCatName val="1"/>
              <c:showPercent val="1"/>
            </c:dLbl>
            <c:dLbl>
              <c:idx val="12"/>
              <c:layout>
                <c:manualLayout>
                  <c:x val="8.6452318460192492E-3"/>
                  <c:y val="4.3129357923367201E-3"/>
                </c:manualLayout>
              </c:layout>
              <c:showCatName val="1"/>
              <c:showPercent val="1"/>
            </c:dLbl>
            <c:dLbl>
              <c:idx val="13"/>
              <c:layout>
                <c:manualLayout>
                  <c:x val="5.2803989080976499E-2"/>
                  <c:y val="-7.4192883193276063E-2"/>
                </c:manualLayout>
              </c:layout>
              <c:showCatName val="1"/>
              <c:showPercent val="1"/>
            </c:dLbl>
            <c:dLbl>
              <c:idx val="14"/>
              <c:layout>
                <c:manualLayout>
                  <c:x val="0.11279792390663909"/>
                  <c:y val="-2.2964126971225449E-2"/>
                </c:manualLayout>
              </c:layout>
              <c:showCatName val="1"/>
              <c:showPercent val="1"/>
            </c:dLbl>
            <c:dLbl>
              <c:idx val="15"/>
              <c:layout>
                <c:manualLayout>
                  <c:x val="0.13171323223142214"/>
                  <c:y val="-8.091457935400553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КСП муниципального </a:t>
                    </a:r>
                    <a:r>
                      <a:rPr lang="ru-RU" dirty="0"/>
                      <a:t>образования города Белогорск
1%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</c:dLbls>
          <c:cat>
            <c:strRef>
              <c:f>'Таблица 1'!$B$2:$B$18</c:f>
              <c:strCache>
                <c:ptCount val="16"/>
                <c:pt idx="0">
                  <c:v>МБУ «БКМ им. Ельченинова»</c:v>
                </c:pt>
                <c:pt idx="1">
                  <c:v>МБУ «ЦБС г. Белогорск»</c:v>
                </c:pt>
                <c:pt idx="2">
                  <c:v>МКУ  «КИО Администрации г. Белогорск»</c:v>
                </c:pt>
                <c:pt idx="3">
                  <c:v>МКУ «Управление культуры Администрации г. Белогорск»</c:v>
                </c:pt>
                <c:pt idx="4">
                  <c:v>МКУ «Служба по обеспечению деятельности органов местного самоуправления» г. Белогорск</c:v>
                </c:pt>
                <c:pt idx="5">
                  <c:v>МКУ «Управление по делам ГО и ЧС г. Белогорск»</c:v>
                </c:pt>
                <c:pt idx="6">
                  <c:v>МКУ «Управление ЖКХ Администрации г. Белогорск»</c:v>
                </c:pt>
                <c:pt idx="7">
                  <c:v>МКУ «КОДМ Администрации г. Белогорск»</c:v>
                </c:pt>
                <c:pt idx="8">
                  <c:v>МКУ «Управление по ФК и С Администрации г. Белогорск»</c:v>
                </c:pt>
                <c:pt idx="9">
                  <c:v>МБУ «ЕДС г. Белогорск»</c:v>
                </c:pt>
                <c:pt idx="10">
                  <c:v>МКУ «УКС г. Белогорск»</c:v>
                </c:pt>
                <c:pt idx="11">
                  <c:v>МКУ «Финансовое управление Администрации г. Белогорск»</c:v>
                </c:pt>
                <c:pt idx="12">
                  <c:v>Администрация г. Белогорск</c:v>
                </c:pt>
                <c:pt idx="13">
                  <c:v>Совет народных депутатов Белогорского городского самоуправления</c:v>
                </c:pt>
                <c:pt idx="14">
                  <c:v>МКУ «ТС» г. Белогорск</c:v>
                </c:pt>
                <c:pt idx="15">
                  <c:v>Контрольно-счетная палата муниципального образования города Белогорск</c:v>
                </c:pt>
              </c:strCache>
            </c:strRef>
          </c:cat>
          <c:val>
            <c:numRef>
              <c:f>'Таблица 1'!$C$3:$C$18</c:f>
              <c:numCache>
                <c:formatCode>General</c:formatCode>
                <c:ptCount val="16"/>
                <c:pt idx="0">
                  <c:v>265</c:v>
                </c:pt>
                <c:pt idx="1">
                  <c:v>212</c:v>
                </c:pt>
                <c:pt idx="2">
                  <c:v>157</c:v>
                </c:pt>
                <c:pt idx="3">
                  <c:v>152</c:v>
                </c:pt>
                <c:pt idx="4">
                  <c:v>135</c:v>
                </c:pt>
                <c:pt idx="5">
                  <c:v>120</c:v>
                </c:pt>
                <c:pt idx="6">
                  <c:v>113</c:v>
                </c:pt>
                <c:pt idx="7">
                  <c:v>111</c:v>
                </c:pt>
                <c:pt idx="8">
                  <c:v>75</c:v>
                </c:pt>
                <c:pt idx="9">
                  <c:v>71</c:v>
                </c:pt>
                <c:pt idx="10">
                  <c:v>60</c:v>
                </c:pt>
                <c:pt idx="11">
                  <c:v>53</c:v>
                </c:pt>
                <c:pt idx="12">
                  <c:v>43</c:v>
                </c:pt>
                <c:pt idx="13">
                  <c:v>39</c:v>
                </c:pt>
                <c:pt idx="14">
                  <c:v>27</c:v>
                </c:pt>
                <c:pt idx="15">
                  <c:v>18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Соотношение количества договоров, находящихся на статусе «Исполнение», с общим количеством договоров, занесенных в систему 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АЦК-Госзаказ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 в 2018 году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8656598078335643"/>
          <c:y val="0"/>
        </c:manualLayout>
      </c:layout>
    </c:title>
    <c:plotArea>
      <c:layout>
        <c:manualLayout>
          <c:layoutTarget val="inner"/>
          <c:xMode val="edge"/>
          <c:yMode val="edge"/>
          <c:x val="0.1228280082826602"/>
          <c:y val="6.9961049263813219E-2"/>
          <c:w val="0.51776510507305451"/>
          <c:h val="0.43220275831157562"/>
        </c:manualLayout>
      </c:layout>
      <c:barChart>
        <c:barDir val="col"/>
        <c:grouping val="clustered"/>
        <c:ser>
          <c:idx val="0"/>
          <c:order val="0"/>
          <c:tx>
            <c:v>Количество договоров, внесенных в систему "АЦК-Госзаказ"</c:v>
          </c:tx>
          <c:cat>
            <c:strRef>
              <c:f>'Таблица 4'!$B$4:$B$19</c:f>
              <c:strCache>
                <c:ptCount val="16"/>
                <c:pt idx="0">
                  <c:v>Администрация г. Белогорск</c:v>
                </c:pt>
                <c:pt idx="1">
                  <c:v>Совет народных депутатов Белогорского городского самоуправления</c:v>
                </c:pt>
                <c:pt idx="2">
                  <c:v>МКУ «Финансовое управление Администрации г. Белогорск»</c:v>
                </c:pt>
                <c:pt idx="3">
                  <c:v>МКУ  «КИО Администрации г. Белогорск»</c:v>
                </c:pt>
                <c:pt idx="4">
                  <c:v>КСП муниципального образования г. Белогорск</c:v>
                </c:pt>
                <c:pt idx="5">
                  <c:v>МКУ «Управление ЖКХ Администрации г. Белогорск»</c:v>
                </c:pt>
                <c:pt idx="6">
                  <c:v>МКУ «Служба по обеспечению деятельности органов местного самоуправления» г. Белогорск</c:v>
                </c:pt>
                <c:pt idx="7">
                  <c:v>МКУ «Управление по ФК и С Администрации г. Белогорск»</c:v>
                </c:pt>
                <c:pt idx="8">
                  <c:v>МКУ «Управление по делам Го и ЧС г. Белогорск»</c:v>
                </c:pt>
                <c:pt idx="9">
                  <c:v>МКУ «КОДМ Администрации г. Белогорск»</c:v>
                </c:pt>
                <c:pt idx="10">
                  <c:v>МКУ «Управление культуры Администрации г. Белогорск»</c:v>
                </c:pt>
                <c:pt idx="11">
                  <c:v>МКУ «ТС» г. Белогорск</c:v>
                </c:pt>
                <c:pt idx="12">
                  <c:v>МБУ «ЦБС г. Белогорск»</c:v>
                </c:pt>
                <c:pt idx="13">
                  <c:v>МБУ «БКМ им. Ельченинова»</c:v>
                </c:pt>
                <c:pt idx="14">
                  <c:v>МКУ «УКС г. Белогорск»</c:v>
                </c:pt>
                <c:pt idx="15">
                  <c:v>МБУ «ЕДС г. Белогорск»</c:v>
                </c:pt>
              </c:strCache>
            </c:strRef>
          </c:cat>
          <c:val>
            <c:numRef>
              <c:f>'Таблица 4'!$C$4:$C$19</c:f>
              <c:numCache>
                <c:formatCode>#,##0</c:formatCode>
                <c:ptCount val="16"/>
                <c:pt idx="0">
                  <c:v>46</c:v>
                </c:pt>
                <c:pt idx="1">
                  <c:v>42</c:v>
                </c:pt>
                <c:pt idx="2">
                  <c:v>53</c:v>
                </c:pt>
                <c:pt idx="3">
                  <c:v>157</c:v>
                </c:pt>
                <c:pt idx="4">
                  <c:v>19</c:v>
                </c:pt>
                <c:pt idx="5">
                  <c:v>122</c:v>
                </c:pt>
                <c:pt idx="6">
                  <c:v>142</c:v>
                </c:pt>
                <c:pt idx="7">
                  <c:v>169</c:v>
                </c:pt>
                <c:pt idx="8">
                  <c:v>121</c:v>
                </c:pt>
                <c:pt idx="9">
                  <c:v>112</c:v>
                </c:pt>
                <c:pt idx="10">
                  <c:v>153</c:v>
                </c:pt>
                <c:pt idx="11">
                  <c:v>27</c:v>
                </c:pt>
                <c:pt idx="12">
                  <c:v>212</c:v>
                </c:pt>
                <c:pt idx="13">
                  <c:v>265</c:v>
                </c:pt>
                <c:pt idx="14">
                  <c:v>62</c:v>
                </c:pt>
                <c:pt idx="15">
                  <c:v>72</c:v>
                </c:pt>
              </c:numCache>
            </c:numRef>
          </c:val>
        </c:ser>
        <c:ser>
          <c:idx val="1"/>
          <c:order val="1"/>
          <c:tx>
            <c:v>из них на статусе "Исполнение"</c:v>
          </c:tx>
          <c:val>
            <c:numRef>
              <c:f>'Таблица 4'!$E$4:$E$19</c:f>
              <c:numCache>
                <c:formatCode>#,##0.00</c:formatCode>
                <c:ptCount val="16"/>
                <c:pt idx="0">
                  <c:v>2</c:v>
                </c:pt>
                <c:pt idx="1">
                  <c:v>1</c:v>
                </c:pt>
                <c:pt idx="2">
                  <c:v>36</c:v>
                </c:pt>
                <c:pt idx="3">
                  <c:v>79</c:v>
                </c:pt>
                <c:pt idx="4">
                  <c:v>0</c:v>
                </c:pt>
                <c:pt idx="5">
                  <c:v>122</c:v>
                </c:pt>
                <c:pt idx="6">
                  <c:v>32</c:v>
                </c:pt>
                <c:pt idx="7">
                  <c:v>158</c:v>
                </c:pt>
                <c:pt idx="8">
                  <c:v>1</c:v>
                </c:pt>
                <c:pt idx="9">
                  <c:v>107</c:v>
                </c:pt>
                <c:pt idx="10">
                  <c:v>1</c:v>
                </c:pt>
                <c:pt idx="11">
                  <c:v>0</c:v>
                </c:pt>
                <c:pt idx="12">
                  <c:v>2</c:v>
                </c:pt>
                <c:pt idx="13">
                  <c:v>5</c:v>
                </c:pt>
                <c:pt idx="14">
                  <c:v>61</c:v>
                </c:pt>
                <c:pt idx="15">
                  <c:v>52</c:v>
                </c:pt>
              </c:numCache>
            </c:numRef>
          </c:val>
        </c:ser>
        <c:axId val="70827008"/>
        <c:axId val="70828800"/>
      </c:barChart>
      <c:catAx>
        <c:axId val="70827008"/>
        <c:scaling>
          <c:orientation val="minMax"/>
        </c:scaling>
        <c:axPos val="b"/>
        <c:majorTickMark val="none"/>
        <c:tickLblPos val="low"/>
        <c:txPr>
          <a:bodyPr/>
          <a:lstStyle/>
          <a:p>
            <a:pPr>
              <a:defRPr sz="15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0828800"/>
        <c:crosses val="autoZero"/>
        <c:auto val="1"/>
        <c:lblAlgn val="ctr"/>
        <c:lblOffset val="100"/>
      </c:catAx>
      <c:valAx>
        <c:axId val="70828800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0827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542622595915998"/>
          <c:y val="0.1673970101563392"/>
          <c:w val="0.14518933153358513"/>
          <c:h val="0.43509402210004006"/>
        </c:manualLayout>
      </c:layout>
      <c:txPr>
        <a:bodyPr/>
        <a:lstStyle/>
        <a:p>
          <a:pPr>
            <a:defRPr sz="15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plotArea>
      <c:layout>
        <c:manualLayout>
          <c:layoutTarget val="inner"/>
          <c:xMode val="edge"/>
          <c:yMode val="edge"/>
          <c:x val="0.15640124828894014"/>
          <c:y val="2.471029564700639E-2"/>
          <c:w val="0.56526728621226541"/>
          <c:h val="0.42964407357885326"/>
        </c:manualLayout>
      </c:layout>
      <c:barChart>
        <c:barDir val="col"/>
        <c:grouping val="clustered"/>
        <c:ser>
          <c:idx val="0"/>
          <c:order val="0"/>
          <c:tx>
            <c:v>из них на статусе "Исполнение" (тыс. руб.)</c:v>
          </c:tx>
          <c:cat>
            <c:strRef>
              <c:f>'Таблица 4'!$B$4:$B$19</c:f>
              <c:strCache>
                <c:ptCount val="16"/>
                <c:pt idx="0">
                  <c:v>Администрация г. Белогорск</c:v>
                </c:pt>
                <c:pt idx="1">
                  <c:v>Совет народных депутатов Белогорского городского самоуправления</c:v>
                </c:pt>
                <c:pt idx="2">
                  <c:v>МКУ «Финансовое управление Администрации г. Белогорск»</c:v>
                </c:pt>
                <c:pt idx="3">
                  <c:v>МКУ  «КИО Администрации г. Белогорск»</c:v>
                </c:pt>
                <c:pt idx="4">
                  <c:v>КСП муниципального образования г. Белогорск</c:v>
                </c:pt>
                <c:pt idx="5">
                  <c:v>МКУ «Управление ЖКХ Администрации г. Белогорск»</c:v>
                </c:pt>
                <c:pt idx="6">
                  <c:v>МКУ «Служба по обеспечению деятельности органов местного самоуправления» г. Белогорск</c:v>
                </c:pt>
                <c:pt idx="7">
                  <c:v>МКУ «Управление по ФК и С Администрации г. Белогорск»</c:v>
                </c:pt>
                <c:pt idx="8">
                  <c:v>МКУ «Управление по делам Го и ЧС г. Белогорск»</c:v>
                </c:pt>
                <c:pt idx="9">
                  <c:v>МКУ «КОДМ Администрации г. Белогорск»</c:v>
                </c:pt>
                <c:pt idx="10">
                  <c:v>МКУ «Управление культуры Администрации г. Белогорск»</c:v>
                </c:pt>
                <c:pt idx="11">
                  <c:v>МКУ «ТС» г. Белогорск</c:v>
                </c:pt>
                <c:pt idx="12">
                  <c:v>МБУ «ЦБС г. Белогорск»</c:v>
                </c:pt>
                <c:pt idx="13">
                  <c:v>МБУ «БКМ им. Ельченинова»</c:v>
                </c:pt>
                <c:pt idx="14">
                  <c:v>МКУ «УКС г. Белогорск»</c:v>
                </c:pt>
                <c:pt idx="15">
                  <c:v>МБУ «ЕДС г. Белогорск»</c:v>
                </c:pt>
              </c:strCache>
            </c:strRef>
          </c:cat>
          <c:val>
            <c:numRef>
              <c:f>'Таблица 4'!$G$4:$G$19</c:f>
              <c:numCache>
                <c:formatCode>#,##0.00</c:formatCode>
                <c:ptCount val="16"/>
                <c:pt idx="0">
                  <c:v>129.83000000000001</c:v>
                </c:pt>
                <c:pt idx="1">
                  <c:v>16.5</c:v>
                </c:pt>
                <c:pt idx="2">
                  <c:v>866.06</c:v>
                </c:pt>
                <c:pt idx="3">
                  <c:v>1738.2</c:v>
                </c:pt>
                <c:pt idx="4">
                  <c:v>0</c:v>
                </c:pt>
                <c:pt idx="5">
                  <c:v>3087.8300000000004</c:v>
                </c:pt>
                <c:pt idx="6">
                  <c:v>566.54999999999984</c:v>
                </c:pt>
                <c:pt idx="7">
                  <c:v>1996.28</c:v>
                </c:pt>
                <c:pt idx="8">
                  <c:v>96</c:v>
                </c:pt>
                <c:pt idx="9">
                  <c:v>1925.6</c:v>
                </c:pt>
                <c:pt idx="10">
                  <c:v>1.9700000000000002</c:v>
                </c:pt>
                <c:pt idx="11">
                  <c:v>0</c:v>
                </c:pt>
                <c:pt idx="12">
                  <c:v>7.57</c:v>
                </c:pt>
                <c:pt idx="13">
                  <c:v>19.73</c:v>
                </c:pt>
                <c:pt idx="14">
                  <c:v>3076.3900000000003</c:v>
                </c:pt>
                <c:pt idx="15">
                  <c:v>1356.82</c:v>
                </c:pt>
              </c:numCache>
            </c:numRef>
          </c:val>
        </c:ser>
        <c:ser>
          <c:idx val="1"/>
          <c:order val="1"/>
          <c:tx>
            <c:v>Общая сумма договоров, внесенных в систему "Ацк-Госзаказ" (тыс. руб.)</c:v>
          </c:tx>
          <c:cat>
            <c:strRef>
              <c:f>'Таблица 4'!$B$4:$B$19</c:f>
              <c:strCache>
                <c:ptCount val="16"/>
                <c:pt idx="0">
                  <c:v>Администрация г. Белогорск</c:v>
                </c:pt>
                <c:pt idx="1">
                  <c:v>Совет народных депутатов Белогорского городского самоуправления</c:v>
                </c:pt>
                <c:pt idx="2">
                  <c:v>МКУ «Финансовое управление Администрации г. Белогорск»</c:v>
                </c:pt>
                <c:pt idx="3">
                  <c:v>МКУ  «КИО Администрации г. Белогорск»</c:v>
                </c:pt>
                <c:pt idx="4">
                  <c:v>КСП муниципального образования г. Белогорск</c:v>
                </c:pt>
                <c:pt idx="5">
                  <c:v>МКУ «Управление ЖКХ Администрации г. Белогорск»</c:v>
                </c:pt>
                <c:pt idx="6">
                  <c:v>МКУ «Служба по обеспечению деятельности органов местного самоуправления» г. Белогорск</c:v>
                </c:pt>
                <c:pt idx="7">
                  <c:v>МКУ «Управление по ФК и С Администрации г. Белогорск»</c:v>
                </c:pt>
                <c:pt idx="8">
                  <c:v>МКУ «Управление по делам Го и ЧС г. Белогорск»</c:v>
                </c:pt>
                <c:pt idx="9">
                  <c:v>МКУ «КОДМ Администрации г. Белогорск»</c:v>
                </c:pt>
                <c:pt idx="10">
                  <c:v>МКУ «Управление культуры Администрации г. Белогорск»</c:v>
                </c:pt>
                <c:pt idx="11">
                  <c:v>МКУ «ТС» г. Белогорск</c:v>
                </c:pt>
                <c:pt idx="12">
                  <c:v>МБУ «ЦБС г. Белогорск»</c:v>
                </c:pt>
                <c:pt idx="13">
                  <c:v>МБУ «БКМ им. Ельченинова»</c:v>
                </c:pt>
                <c:pt idx="14">
                  <c:v>МКУ «УКС г. Белогорск»</c:v>
                </c:pt>
                <c:pt idx="15">
                  <c:v>МБУ «ЕДС г. Белогорск»</c:v>
                </c:pt>
              </c:strCache>
            </c:strRef>
          </c:cat>
          <c:val>
            <c:numRef>
              <c:f>'Таблица 4'!$D$4:$D$19</c:f>
              <c:numCache>
                <c:formatCode>#,##0.00</c:formatCode>
                <c:ptCount val="16"/>
                <c:pt idx="0">
                  <c:v>1356.26</c:v>
                </c:pt>
                <c:pt idx="1">
                  <c:v>1081.9000000000001</c:v>
                </c:pt>
                <c:pt idx="2">
                  <c:v>1066.6799999999998</c:v>
                </c:pt>
                <c:pt idx="3">
                  <c:v>3136.7799999999997</c:v>
                </c:pt>
                <c:pt idx="4">
                  <c:v>378.25</c:v>
                </c:pt>
                <c:pt idx="5">
                  <c:v>3087.8300000000004</c:v>
                </c:pt>
                <c:pt idx="6">
                  <c:v>1798.21</c:v>
                </c:pt>
                <c:pt idx="7">
                  <c:v>2142.23</c:v>
                </c:pt>
                <c:pt idx="8">
                  <c:v>1984.8899999999999</c:v>
                </c:pt>
                <c:pt idx="9">
                  <c:v>2059.7799999999997</c:v>
                </c:pt>
                <c:pt idx="10">
                  <c:v>1591.1599999999999</c:v>
                </c:pt>
                <c:pt idx="11">
                  <c:v>64.099999999999994</c:v>
                </c:pt>
                <c:pt idx="12">
                  <c:v>1838.9</c:v>
                </c:pt>
                <c:pt idx="13">
                  <c:v>1838.26</c:v>
                </c:pt>
                <c:pt idx="14">
                  <c:v>3174.3900000000003</c:v>
                </c:pt>
                <c:pt idx="15">
                  <c:v>1978.1299999999999</c:v>
                </c:pt>
              </c:numCache>
            </c:numRef>
          </c:val>
        </c:ser>
        <c:axId val="70874624"/>
        <c:axId val="70876160"/>
      </c:barChart>
      <c:catAx>
        <c:axId val="70874624"/>
        <c:scaling>
          <c:orientation val="minMax"/>
        </c:scaling>
        <c:axPos val="b"/>
        <c:tickLblPos val="nextTo"/>
        <c:txPr>
          <a:bodyPr/>
          <a:lstStyle/>
          <a:p>
            <a:pPr>
              <a:defRPr sz="15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0876160"/>
        <c:crosses val="autoZero"/>
        <c:auto val="1"/>
        <c:lblAlgn val="ctr"/>
        <c:lblOffset val="100"/>
      </c:catAx>
      <c:valAx>
        <c:axId val="70876160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0874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76950642515197"/>
          <c:y val="0.20817709781758656"/>
          <c:w val="0.21823049357484817"/>
          <c:h val="0.36339036629855237"/>
        </c:manualLayout>
      </c:layout>
      <c:txPr>
        <a:bodyPr/>
        <a:lstStyle/>
        <a:p>
          <a:pPr>
            <a:defRPr sz="15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5A54F25-6E6B-4178-B2E1-A5404AC701F3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209E64-1F09-4552-A699-DA70FB24E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4F25-6E6B-4178-B2E1-A5404AC701F3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9E64-1F09-4552-A699-DA70FB24E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5A54F25-6E6B-4178-B2E1-A5404AC701F3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E209E64-1F09-4552-A699-DA70FB24E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4F25-6E6B-4178-B2E1-A5404AC701F3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209E64-1F09-4552-A699-DA70FB24E7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4F25-6E6B-4178-B2E1-A5404AC701F3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E209E64-1F09-4552-A699-DA70FB24E7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5A54F25-6E6B-4178-B2E1-A5404AC701F3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E209E64-1F09-4552-A699-DA70FB24E7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5A54F25-6E6B-4178-B2E1-A5404AC701F3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E209E64-1F09-4552-A699-DA70FB24E7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4F25-6E6B-4178-B2E1-A5404AC701F3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209E64-1F09-4552-A699-DA70FB24E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4F25-6E6B-4178-B2E1-A5404AC701F3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209E64-1F09-4552-A699-DA70FB24E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4F25-6E6B-4178-B2E1-A5404AC701F3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209E64-1F09-4552-A699-DA70FB24E7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5A54F25-6E6B-4178-B2E1-A5404AC701F3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E209E64-1F09-4552-A699-DA70FB24E7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A54F25-6E6B-4178-B2E1-A5404AC701F3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209E64-1F09-4552-A699-DA70FB24E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1285860"/>
            <a:ext cx="6953276" cy="311468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Анализ закупок малого объема муниципальных заказчиков города Белогорск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551766" cy="990600"/>
          </a:xfrm>
        </p:spPr>
        <p:txBody>
          <a:bodyPr>
            <a:normAutofit fontScale="90000"/>
          </a:bodyPr>
          <a:lstStyle/>
          <a:p>
            <a:r>
              <a:rPr lang="ru-RU" sz="2500" b="1" dirty="0" smtClean="0">
                <a:solidFill>
                  <a:srgbClr val="775F55"/>
                </a:solidFill>
              </a:rPr>
              <a:t>Удельный вес договоров, заключенных в соответствии с п.4 ч.1 ст. 93 Федерального закона от 05.04.2013 №44-ФЗ, от общего числа заключенных контрактов и договоров (окончание)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143117"/>
          <a:ext cx="8643998" cy="4214842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57190"/>
                <a:gridCol w="2680983"/>
                <a:gridCol w="818255"/>
                <a:gridCol w="1216257"/>
                <a:gridCol w="768812"/>
                <a:gridCol w="818255"/>
                <a:gridCol w="1166816"/>
                <a:gridCol w="817430"/>
              </a:tblGrid>
              <a:tr h="11081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МКУ </a:t>
                      </a:r>
                      <a:r>
                        <a:rPr lang="ru-RU" sz="1700" dirty="0">
                          <a:latin typeface="Times New Roman" pitchFamily="18" charset="0"/>
                          <a:cs typeface="Times New Roman" pitchFamily="18" charset="0"/>
                        </a:rPr>
                        <a:t>«Управление по делам 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ГО и ЧС г. </a:t>
                      </a:r>
                      <a:r>
                        <a:rPr lang="ru-RU" sz="1700" dirty="0">
                          <a:latin typeface="Times New Roman" pitchFamily="18" charset="0"/>
                          <a:cs typeface="Times New Roman" pitchFamily="18" charset="0"/>
                        </a:rPr>
                        <a:t>Белогорск»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cs typeface="Times New Roman" pitchFamily="18" charset="0"/>
                        </a:rPr>
                        <a:t>4 991,91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88,89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cs typeface="Times New Roman" pitchFamily="18" charset="0"/>
                        </a:rPr>
                        <a:t>1 984,89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39,76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</a:tr>
              <a:tr h="923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7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МКУ «КОДМ </a:t>
                      </a:r>
                      <a:r>
                        <a:rPr lang="ru-RU" sz="1700" dirty="0">
                          <a:latin typeface="Times New Roman" pitchFamily="18" charset="0"/>
                          <a:cs typeface="Times New Roman" pitchFamily="18" charset="0"/>
                        </a:rPr>
                        <a:t>Администрации 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г. </a:t>
                      </a:r>
                      <a:r>
                        <a:rPr lang="ru-RU" sz="1700" dirty="0">
                          <a:latin typeface="Times New Roman" pitchFamily="18" charset="0"/>
                          <a:cs typeface="Times New Roman" pitchFamily="18" charset="0"/>
                        </a:rPr>
                        <a:t>Белогорск»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cs typeface="Times New Roman" pitchFamily="18" charset="0"/>
                        </a:rPr>
                        <a:t>3 001,65</a:t>
                      </a:r>
                      <a:endParaRPr lang="ru-RU" sz="17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lang="ru-RU" sz="17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94,07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cs typeface="Times New Roman" pitchFamily="18" charset="0"/>
                        </a:rPr>
                        <a:t>1 999,96</a:t>
                      </a:r>
                      <a:endParaRPr lang="ru-RU" sz="17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66,63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</a:tr>
              <a:tr h="923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7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МКУ «УКС г. </a:t>
                      </a:r>
                      <a:r>
                        <a:rPr lang="ru-RU" sz="1700" dirty="0">
                          <a:latin typeface="Times New Roman" pitchFamily="18" charset="0"/>
                          <a:cs typeface="Times New Roman" pitchFamily="18" charset="0"/>
                        </a:rPr>
                        <a:t>Белогорск»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ru-RU" sz="17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cs typeface="Times New Roman" pitchFamily="18" charset="0"/>
                        </a:rPr>
                        <a:t>95 059,85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69,77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cs typeface="Times New Roman" pitchFamily="18" charset="0"/>
                        </a:rPr>
                        <a:t>3 192,17</a:t>
                      </a:r>
                      <a:endParaRPr lang="ru-RU" sz="17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3,36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</a:tr>
              <a:tr h="7387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7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МБУ «ЕДС  г. </a:t>
                      </a:r>
                      <a:r>
                        <a:rPr lang="ru-RU" sz="1700" dirty="0">
                          <a:latin typeface="Times New Roman" pitchFamily="18" charset="0"/>
                          <a:cs typeface="Times New Roman" pitchFamily="18" charset="0"/>
                        </a:rPr>
                        <a:t>Белогорск»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cs typeface="Times New Roman" pitchFamily="18" charset="0"/>
                        </a:rPr>
                        <a:t>9 294,54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85,54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cs typeface="Times New Roman" pitchFamily="18" charset="0"/>
                        </a:rPr>
                        <a:t>1 892,85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20,36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</a:tr>
              <a:tr h="5210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cs typeface="Times New Roman" pitchFamily="18" charset="0"/>
                        </a:rPr>
                        <a:t>1 892</a:t>
                      </a:r>
                      <a:endParaRPr lang="ru-RU" sz="17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cs typeface="Times New Roman" pitchFamily="18" charset="0"/>
                        </a:rPr>
                        <a:t>591 345,44</a:t>
                      </a:r>
                      <a:endParaRPr lang="ru-RU" sz="17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cs typeface="Times New Roman" pitchFamily="18" charset="0"/>
                        </a:rPr>
                        <a:t>1 651</a:t>
                      </a:r>
                      <a:endParaRPr lang="ru-RU" sz="17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87,26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cs typeface="Times New Roman" pitchFamily="18" charset="0"/>
                        </a:rPr>
                        <a:t>28 371,78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 pitchFamily="18" charset="0"/>
                          <a:cs typeface="Times New Roman" pitchFamily="18" charset="0"/>
                        </a:rPr>
                        <a:t>4,80</a:t>
                      </a:r>
                      <a:endParaRPr lang="ru-RU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3" marR="62773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Информация по размещению документов на вкладке «Договоры» в разделе «Исполнение заказа»  программы «</a:t>
            </a:r>
            <a:r>
              <a:rPr lang="ru-RU" sz="2800" b="1" dirty="0" err="1" smtClean="0"/>
              <a:t>АЦК-Госзаказ</a:t>
            </a:r>
            <a:r>
              <a:rPr lang="ru-RU" sz="2800" b="1" dirty="0" smtClean="0"/>
              <a:t>» в 2018 году (начало)</a:t>
            </a:r>
            <a:endParaRPr lang="ru-RU" sz="2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1679001"/>
          <a:ext cx="9143999" cy="5282174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357158"/>
                <a:gridCol w="2794960"/>
                <a:gridCol w="1138373"/>
                <a:gridCol w="1138373"/>
                <a:gridCol w="765855"/>
                <a:gridCol w="1092098"/>
                <a:gridCol w="1092098"/>
                <a:gridCol w="765084"/>
              </a:tblGrid>
              <a:tr h="210039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№ </a:t>
                      </a:r>
                      <a:r>
                        <a:rPr lang="ru-RU" sz="1450" dirty="0" err="1"/>
                        <a:t>п</a:t>
                      </a:r>
                      <a:r>
                        <a:rPr lang="ru-RU" sz="1450" dirty="0"/>
                        <a:t>/</a:t>
                      </a:r>
                      <a:r>
                        <a:rPr lang="ru-RU" sz="1450" dirty="0" err="1"/>
                        <a:t>п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Наименование заказчика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Всего документов в «АЦК-Госзаказ»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из них на статусе «Исполнение» по состоянию на 09.01.2019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01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Кол-во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(шт.)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Сумма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(руб.)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Кол-во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(шт.)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В % от общего кол-ва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Сумма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(руб.)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В % от общей суммы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00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1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Администрация </a:t>
                      </a:r>
                      <a:r>
                        <a:rPr lang="ru-RU" sz="1450" dirty="0" smtClean="0"/>
                        <a:t>г. </a:t>
                      </a:r>
                      <a:r>
                        <a:rPr lang="ru-RU" sz="1450" dirty="0"/>
                        <a:t>Белогорск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46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1 356 256,93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2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4,35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129 827,00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9,57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00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2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Совет народных депутатов Белогорского городского самоуправления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42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1 081 904,63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1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2,38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16 500,00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1,53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301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3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 smtClean="0"/>
                        <a:t>МКУ «Финансовое </a:t>
                      </a:r>
                      <a:r>
                        <a:rPr lang="ru-RU" sz="1450" dirty="0"/>
                        <a:t>управление Администрации </a:t>
                      </a:r>
                      <a:r>
                        <a:rPr lang="ru-RU" sz="1450" dirty="0" smtClean="0"/>
                        <a:t>г. </a:t>
                      </a:r>
                      <a:r>
                        <a:rPr lang="ru-RU" sz="1450" dirty="0"/>
                        <a:t>Белогорск»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53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1 066 679,78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36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67,92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866 063,00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81,19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513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4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 smtClean="0"/>
                        <a:t>МКУ «КИО Администрации г. </a:t>
                      </a:r>
                      <a:r>
                        <a:rPr lang="ru-RU" sz="1450" dirty="0"/>
                        <a:t>Белогорск»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157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3 136 776,14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79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50,32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1 738 205,55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55,41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00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5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 smtClean="0"/>
                        <a:t>КСП </a:t>
                      </a:r>
                      <a:r>
                        <a:rPr lang="ru-RU" sz="1450" dirty="0"/>
                        <a:t>муниципального образования </a:t>
                      </a:r>
                      <a:r>
                        <a:rPr lang="ru-RU" sz="1450" dirty="0" smtClean="0"/>
                        <a:t>г. </a:t>
                      </a:r>
                      <a:r>
                        <a:rPr lang="ru-RU" sz="1450" dirty="0"/>
                        <a:t>Белогорск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19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378 246,20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0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0,00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0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0,00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10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6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 smtClean="0"/>
                        <a:t>МКУ «Управление ЖКХ Администрации г. </a:t>
                      </a:r>
                      <a:r>
                        <a:rPr lang="ru-RU" sz="1450" dirty="0"/>
                        <a:t>Белогорск»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122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3 087 830,39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122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100,00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3 087 830,39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100,00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40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7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 smtClean="0"/>
                        <a:t>МКУ «Служба </a:t>
                      </a:r>
                      <a:r>
                        <a:rPr lang="ru-RU" sz="1450" dirty="0"/>
                        <a:t>по обеспечению деятельности органов местного самоуправления» </a:t>
                      </a:r>
                      <a:r>
                        <a:rPr lang="ru-RU" sz="1450" dirty="0" smtClean="0"/>
                        <a:t>г. </a:t>
                      </a:r>
                      <a:r>
                        <a:rPr lang="ru-RU" sz="1450" dirty="0"/>
                        <a:t>Белогорск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142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1 798 206,52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32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22,54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566 548,78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31,51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85" marR="2548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168" y="214290"/>
            <a:ext cx="9051832" cy="9906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775F55"/>
                </a:solidFill>
              </a:rPr>
              <a:t>Информация по размещению документов на вкладке «Договоры» в разделе «Исполнение заказа»  программы «</a:t>
            </a:r>
            <a:r>
              <a:rPr lang="ru-RU" sz="2800" b="1" dirty="0" err="1" smtClean="0">
                <a:solidFill>
                  <a:srgbClr val="775F55"/>
                </a:solidFill>
              </a:rPr>
              <a:t>АЦК-Госзаказ</a:t>
            </a:r>
            <a:r>
              <a:rPr lang="ru-RU" sz="2800" b="1" dirty="0" smtClean="0">
                <a:solidFill>
                  <a:srgbClr val="775F55"/>
                </a:solidFill>
              </a:rPr>
              <a:t>» в 2018 году (окончание)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1" y="1643050"/>
          <a:ext cx="9144001" cy="484083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516910"/>
                <a:gridCol w="2697000"/>
                <a:gridCol w="865586"/>
                <a:gridCol w="1286610"/>
                <a:gridCol w="813284"/>
                <a:gridCol w="865586"/>
                <a:gridCol w="1234310"/>
                <a:gridCol w="864715"/>
              </a:tblGrid>
              <a:tr h="6084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8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 smtClean="0"/>
                        <a:t>МКУ «Управление </a:t>
                      </a:r>
                      <a:r>
                        <a:rPr lang="ru-RU" sz="1450" dirty="0"/>
                        <a:t>по </a:t>
                      </a:r>
                      <a:r>
                        <a:rPr lang="ru-RU" sz="1450" dirty="0" smtClean="0"/>
                        <a:t>ФК и С Администрации г. </a:t>
                      </a:r>
                      <a:r>
                        <a:rPr lang="ru-RU" sz="1450" dirty="0"/>
                        <a:t>Белогорск»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169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2 142 231,27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158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93,49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1 996 284,33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93,19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099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9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 smtClean="0"/>
                        <a:t>МКУ «Управление </a:t>
                      </a:r>
                      <a:r>
                        <a:rPr lang="ru-RU" sz="1450" dirty="0"/>
                        <a:t>по делам </a:t>
                      </a:r>
                      <a:r>
                        <a:rPr lang="ru-RU" sz="1450" dirty="0" smtClean="0"/>
                        <a:t>ГО и ЧС г. Белогорск</a:t>
                      </a:r>
                      <a:r>
                        <a:rPr lang="ru-RU" sz="1450" dirty="0"/>
                        <a:t>»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121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1 984 886,18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1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0,83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95 996,10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4,84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576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10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 smtClean="0"/>
                        <a:t>МКУ «КОДМ Администрации г. </a:t>
                      </a:r>
                      <a:r>
                        <a:rPr lang="ru-RU" sz="1450" dirty="0"/>
                        <a:t>Белогорск»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112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2 059 780,80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107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95,54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1 925 604,96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93,49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743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11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 smtClean="0"/>
                        <a:t>МКУ </a:t>
                      </a:r>
                      <a:r>
                        <a:rPr lang="ru-RU" sz="1450" dirty="0"/>
                        <a:t>«Управление культуры Администрации </a:t>
                      </a:r>
                      <a:r>
                        <a:rPr lang="ru-RU" sz="1450" dirty="0" smtClean="0"/>
                        <a:t>г. </a:t>
                      </a:r>
                      <a:r>
                        <a:rPr lang="ru-RU" sz="1450" dirty="0"/>
                        <a:t>Белогорск»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153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1 591 161,67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1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0,65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1 965,68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0,12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576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12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 smtClean="0"/>
                        <a:t>МКУ «Техническая </a:t>
                      </a:r>
                      <a:r>
                        <a:rPr lang="ru-RU" sz="1450" dirty="0"/>
                        <a:t>служба» </a:t>
                      </a:r>
                      <a:r>
                        <a:rPr lang="ru-RU" sz="1450" dirty="0" smtClean="0"/>
                        <a:t>г. </a:t>
                      </a:r>
                      <a:r>
                        <a:rPr lang="ru-RU" sz="1450" dirty="0"/>
                        <a:t>Белогорск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27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64 100,00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0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0,00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0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0,00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53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13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 smtClean="0"/>
                        <a:t>МБУ «ЦБС г. </a:t>
                      </a:r>
                      <a:r>
                        <a:rPr lang="ru-RU" sz="1450" dirty="0"/>
                        <a:t>Белогорск»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212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1 838 895,61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2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0,94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7 573,59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0,41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18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14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 smtClean="0"/>
                        <a:t>МБУ «БКМ им</a:t>
                      </a:r>
                      <a:r>
                        <a:rPr lang="ru-RU" sz="1450" dirty="0"/>
                        <a:t>. </a:t>
                      </a:r>
                      <a:r>
                        <a:rPr lang="ru-RU" sz="1450" dirty="0" err="1"/>
                        <a:t>Ельченинова</a:t>
                      </a:r>
                      <a:r>
                        <a:rPr lang="ru-RU" sz="1450" dirty="0"/>
                        <a:t>»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265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1 838 256,36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5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1,89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19 729,83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1,07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702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15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 smtClean="0"/>
                        <a:t>МКУ «УКС г. </a:t>
                      </a:r>
                      <a:r>
                        <a:rPr lang="ru-RU" sz="1450" dirty="0"/>
                        <a:t>Белогорск»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62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3 174 386,62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61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98,39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3 076 386,62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96,91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18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16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 smtClean="0"/>
                        <a:t>МБУ «ЕДС г. </a:t>
                      </a:r>
                      <a:r>
                        <a:rPr lang="ru-RU" sz="1450" dirty="0"/>
                        <a:t>Белогорск»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72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1 978 132,20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52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72,22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1 356 817,40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68,59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135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ИТОГО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1 774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/>
                        <a:t>28 577 731,30</a:t>
                      </a:r>
                      <a:endParaRPr lang="ru-RU" sz="14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659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37,15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/>
                        <a:t>14 885 333,23</a:t>
                      </a:r>
                      <a:endParaRPr lang="ru-RU" sz="14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/>
                        <a:t>52,09</a:t>
                      </a:r>
                      <a:endParaRPr lang="ru-RU" sz="14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0"/>
          <a:ext cx="9358346" cy="7273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928670"/>
          <a:ext cx="8572560" cy="6429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71604" y="21429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Соотношение суммы по договорам, находящимся на статусе «Исполнение», с общей суммой договоров, занесенных в систему «</a:t>
            </a:r>
            <a:r>
              <a:rPr lang="ru-RU" b="1" dirty="0" err="1"/>
              <a:t>АЦК-Госзаказ</a:t>
            </a:r>
            <a:r>
              <a:rPr lang="ru-RU" b="1" dirty="0" smtClean="0"/>
              <a:t>» в 2018 году</a:t>
            </a:r>
            <a:endParaRPr lang="ru-RU" dirty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 smtClean="0"/>
              <a:t>Информация по закупкам у СМП и СОНКО</a:t>
            </a:r>
            <a:endParaRPr lang="ru-RU" sz="30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1455" y="2643182"/>
            <a:ext cx="8501090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/>
              <a:t>В соответствии с ч. 1 ст. 30 закона о контрактной системе Заказчики обязаны осуществлять закупки у субъектов малого предпринимательства, социально ориентированных некоммерческих организаций в объеме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214810" y="4857760"/>
            <a:ext cx="785818" cy="71438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64447" y="5643578"/>
            <a:ext cx="6215106" cy="100010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/>
              <a:t>не менее чем </a:t>
            </a:r>
            <a:r>
              <a:rPr lang="ru-RU" sz="3500" b="1" dirty="0" smtClean="0"/>
              <a:t>15 % СГОЗ</a:t>
            </a:r>
            <a:endParaRPr lang="ru-RU" sz="3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/>
              <a:t>Формула расчета минимального объема закупок у СМП и СОНКО</a:t>
            </a:r>
            <a:endParaRPr lang="ru-RU" sz="3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000240"/>
            <a:ext cx="1357322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/>
              <a:t>СГОЗ</a:t>
            </a:r>
            <a:endParaRPr lang="ru-RU" sz="35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43174" y="1928802"/>
            <a:ext cx="385765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dirty="0" smtClean="0"/>
              <a:t> </a:t>
            </a:r>
            <a:r>
              <a:rPr lang="ru-RU" sz="3000" b="1" dirty="0" smtClean="0"/>
              <a:t>закупки, указанные в ч. 1.1 ст. 30 Закона N44-ФЗ</a:t>
            </a:r>
            <a:endParaRPr lang="ru-RU" sz="3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4714884"/>
            <a:ext cx="4286280" cy="128588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/>
              <a:t>Минимальный объем закупок у СМП и СОНКО</a:t>
            </a:r>
            <a:endParaRPr lang="ru-RU" sz="3000" b="1" dirty="0"/>
          </a:p>
        </p:txBody>
      </p:sp>
      <p:sp>
        <p:nvSpPr>
          <p:cNvPr id="9" name="Минус 8"/>
          <p:cNvSpPr/>
          <p:nvPr/>
        </p:nvSpPr>
        <p:spPr>
          <a:xfrm>
            <a:off x="1785918" y="2214554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1928802"/>
            <a:ext cx="1143008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/>
              <a:t>15%</a:t>
            </a:r>
            <a:endParaRPr lang="ru-RU" sz="3500" b="1" dirty="0"/>
          </a:p>
        </p:txBody>
      </p:sp>
      <p:sp>
        <p:nvSpPr>
          <p:cNvPr id="11" name="Умножение 10"/>
          <p:cNvSpPr/>
          <p:nvPr/>
        </p:nvSpPr>
        <p:spPr>
          <a:xfrm>
            <a:off x="7000892" y="2071678"/>
            <a:ext cx="91440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 11"/>
          <p:cNvSpPr/>
          <p:nvPr/>
        </p:nvSpPr>
        <p:spPr>
          <a:xfrm rot="5400000">
            <a:off x="4114800" y="3714752"/>
            <a:ext cx="914400" cy="914400"/>
          </a:xfrm>
          <a:prstGeom prst="mathEqua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Арка 12"/>
          <p:cNvSpPr/>
          <p:nvPr/>
        </p:nvSpPr>
        <p:spPr>
          <a:xfrm rot="16200000">
            <a:off x="-464331" y="2264551"/>
            <a:ext cx="1628780" cy="700118"/>
          </a:xfrm>
          <a:prstGeom prst="blockArc">
            <a:avLst>
              <a:gd name="adj1" fmla="val 10529252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Арка 13"/>
          <p:cNvSpPr/>
          <p:nvPr/>
        </p:nvSpPr>
        <p:spPr>
          <a:xfrm rot="5400000">
            <a:off x="5750727" y="2178835"/>
            <a:ext cx="1714512" cy="785818"/>
          </a:xfrm>
          <a:prstGeom prst="blockArc">
            <a:avLst>
              <a:gd name="adj1" fmla="val 10967735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Изменения в правилах расчета СГОЗ для СМП и СОНКО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95300" y="1785926"/>
            <a:ext cx="8153400" cy="42576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С 01.01.2019 в обязательном объеме закупок у СМП и СОНКО необходимо учитывать суммы контрактов, которые заключены с единственными поставщиками по результатам несостоявшихся процедур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в соответствии с </a:t>
            </a:r>
            <a:r>
              <a:rPr lang="ru-RU" sz="3200" b="1" u="sng" dirty="0" smtClean="0">
                <a:solidFill>
                  <a:schemeClr val="tx2">
                    <a:lumMod val="75000"/>
                  </a:schemeClr>
                </a:solidFill>
              </a:rPr>
              <a:t>пунктами 25-25.3 ч.1 ст.93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закона о контрактной системе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3042" y="0"/>
            <a:ext cx="6215106" cy="857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000" b="1" dirty="0" smtClean="0"/>
              <a:t>ЗАКУПКИ МАЛОГО ОБЪЕМА</a:t>
            </a:r>
            <a:endParaRPr lang="ru-RU" sz="3000" b="1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411265" y="928670"/>
            <a:ext cx="30361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07323" y="1285860"/>
            <a:ext cx="592935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 smtClean="0">
                <a:solidFill>
                  <a:schemeClr val="tx1"/>
                </a:solidFill>
              </a:rPr>
              <a:t>СУММА ЗАКУПКИ НЕ МОЖЕТ ПРЕВЫШАТЬ 100 ТЫС. РУБ.</a:t>
            </a:r>
            <a:endParaRPr lang="ru-RU" sz="25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4572008"/>
            <a:ext cx="3429024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</a:rPr>
              <a:t>5% </a:t>
            </a:r>
          </a:p>
          <a:p>
            <a:pPr algn="ctr"/>
            <a:r>
              <a:rPr lang="ru-RU" sz="2500" b="1" dirty="0" smtClean="0">
                <a:solidFill>
                  <a:schemeClr val="tx1"/>
                </a:solidFill>
              </a:rPr>
              <a:t>ОТ СОВОКУПНОГО ГОДОВОГО ОБЪЕМА ЗАКУПОК, НО НЕ БОЛЕЕ 50 МЛН. РУБ.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4572008"/>
            <a:ext cx="3286148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</a:rPr>
              <a:t>2 МЛН. РУБ.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14744" y="5143512"/>
            <a:ext cx="1571636" cy="92869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i="1" dirty="0" smtClean="0">
                <a:solidFill>
                  <a:schemeClr val="tx1"/>
                </a:solidFill>
              </a:rPr>
              <a:t>ИЛИ</a:t>
            </a:r>
            <a:endParaRPr lang="ru-RU" sz="2500" b="1" i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14480" y="2964653"/>
            <a:ext cx="592935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</a:rPr>
              <a:t>ОБЩИЙ ОБЪЕМ ЗАКУПОК МАЛОГО ОБЪЕМА НЕ МОЖЕТ ПРЕВЫШАТЬ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 rot="1425489">
            <a:off x="3329703" y="4002344"/>
            <a:ext cx="484632" cy="5745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9570523">
            <a:off x="5119533" y="4015327"/>
            <a:ext cx="484632" cy="5745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214290"/>
            <a:ext cx="4786346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ОБЩИЙ ОБЪЕМ ВЫДЕЛЕННЫХ ЛИМИТОВ НА ОСУЩЕСТВЛЕНИЕ ЗАКУПОК ПО П.4 Ч.1 СТ.93 ЗАКОНА О КОНТРАКТНОЙ СИСТЕМЕ В 2018 ГОДУ СОСТАВИЛ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86446" y="642918"/>
            <a:ext cx="3214710" cy="128588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schemeClr val="tx1"/>
                </a:solidFill>
              </a:rPr>
              <a:t>29 798,42 </a:t>
            </a:r>
          </a:p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тыс.руб.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 rot="16200000">
            <a:off x="4982769" y="1017967"/>
            <a:ext cx="821537" cy="642942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86314" y="2714620"/>
            <a:ext cx="4214810" cy="25717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1 651 ДОГОВОР НА СУММУ </a:t>
            </a:r>
          </a:p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28 371,78 ТЫС. РУБ.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3143248"/>
            <a:ext cx="3536181" cy="12858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ВСЕГО В 2018 ГОДУ ЗАКЛЮЧЕНО: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 rot="16200000">
            <a:off x="3982637" y="3518297"/>
            <a:ext cx="821537" cy="642942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5572140"/>
            <a:ext cx="8429684" cy="11430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СРЕДНЯЯ СТОИМОСТЬ ОДНОГО ДОГОВОРА СОСТАВИЛА </a:t>
            </a:r>
            <a:r>
              <a:rPr lang="ru-RU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17,18 ТЫС. РУБ.</a:t>
            </a:r>
            <a:endParaRPr lang="ru-RU" sz="2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Наибольший объем средств на закупки по п.4 ч.1 ст.93 направили следующие заказчики</a:t>
            </a:r>
            <a:endParaRPr lang="ru-RU" sz="3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714488"/>
            <a:ext cx="2428892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МКУ «Управление ЖКХ Администрации г. Белогорск»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3429000"/>
            <a:ext cx="2428892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МКУ «УКС г. </a:t>
            </a:r>
            <a:r>
              <a:rPr lang="ru-RU" sz="2000" b="1" dirty="0" smtClean="0"/>
              <a:t>Белогорск</a:t>
            </a:r>
            <a:r>
              <a:rPr lang="ru-RU" b="1" dirty="0" smtClean="0"/>
              <a:t>»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5072074"/>
            <a:ext cx="2428892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МКУ «КИО Администрации г. Белогорск»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57620" y="1571612"/>
            <a:ext cx="5000660" cy="14144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ru-RU" sz="1900" b="1" dirty="0" smtClean="0"/>
              <a:t>Выделенные лимиты – 4 014,6 тыс. руб.</a:t>
            </a:r>
          </a:p>
          <a:p>
            <a:pPr algn="just">
              <a:buFont typeface="Arial" pitchFamily="34" charset="0"/>
              <a:buChar char="•"/>
            </a:pPr>
            <a:r>
              <a:rPr lang="ru-RU" sz="1900" b="1" dirty="0" smtClean="0"/>
              <a:t>Заключено 113 договоров на сумму 3 046 тыс. руб.</a:t>
            </a:r>
          </a:p>
          <a:p>
            <a:pPr algn="just">
              <a:buFont typeface="Arial" pitchFamily="34" charset="0"/>
              <a:buChar char="•"/>
            </a:pPr>
            <a:r>
              <a:rPr lang="ru-RU" sz="1900" b="1" dirty="0" smtClean="0"/>
              <a:t>Оплачено на сумму 2 426,39 тыс. руб.</a:t>
            </a:r>
            <a:endParaRPr lang="ru-RU" sz="19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57620" y="3214686"/>
            <a:ext cx="5000660" cy="14859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ru-RU" b="1" dirty="0" smtClean="0"/>
              <a:t>Выделенные лимиты – 3 202,40 тыс. руб.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/>
              <a:t>Заключено 60 договоров на сумму 3 192,17 тыс. руб.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/>
              <a:t>Оплачено на сумму 3 202,40 тыс. руб.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857620" y="4929198"/>
            <a:ext cx="5000660" cy="14287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ru-RU" b="1" dirty="0" smtClean="0"/>
              <a:t>Выделенные лимиты – 3 164,6 тыс. руб.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/>
              <a:t>Заключено 157 договоров на сумму 3 136,78 тыс. руб.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/>
              <a:t>Оплачено на сумму 3 136,78 тыс. руб.</a:t>
            </a:r>
            <a:endParaRPr lang="ru-RU" b="1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2786050" y="21431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2786050" y="38576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857488" y="55721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107141" y="-99060"/>
          <a:ext cx="8929718" cy="6957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-142908" y="0"/>
          <a:ext cx="900115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41910"/>
          <a:ext cx="9144000" cy="6774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214290"/>
          <a:ext cx="9358346" cy="664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r>
              <a:rPr lang="ru-RU" sz="2500" b="1" dirty="0" smtClean="0"/>
              <a:t>Удельный вес договоров, заключенных в соответствии с п.4 ч.1 ст. 93 Федерального закона от 05.04.2013 №44-ФЗ, от общего числа заключенных контрактов и договоров (начало)</a:t>
            </a:r>
            <a:endParaRPr lang="ru-RU" sz="25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643050"/>
          <a:ext cx="9001158" cy="5065014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428598"/>
                <a:gridCol w="2786080"/>
                <a:gridCol w="1008791"/>
                <a:gridCol w="1120590"/>
                <a:gridCol w="753894"/>
                <a:gridCol w="1075036"/>
                <a:gridCol w="1075036"/>
                <a:gridCol w="753133"/>
              </a:tblGrid>
              <a:tr h="679512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№ </a:t>
                      </a:r>
                      <a:r>
                        <a:rPr lang="ru-RU" sz="1700" dirty="0" err="1"/>
                        <a:t>п</a:t>
                      </a:r>
                      <a:r>
                        <a:rPr lang="ru-RU" sz="1700" dirty="0"/>
                        <a:t>/</a:t>
                      </a:r>
                      <a:r>
                        <a:rPr lang="ru-RU" sz="1700" dirty="0" err="1"/>
                        <a:t>п</a:t>
                      </a:r>
                      <a:endParaRPr lang="ru-RU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Наименование заказчика</a:t>
                      </a:r>
                      <a:endParaRPr lang="ru-RU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Всего заключено </a:t>
                      </a:r>
                      <a:r>
                        <a:rPr lang="ru-RU" sz="1700" dirty="0" smtClean="0"/>
                        <a:t>контрактов и договоров</a:t>
                      </a:r>
                      <a:endParaRPr lang="ru-RU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из них по п.4 ч.1 ст.93 Федерального закона №44-ФЗ</a:t>
                      </a:r>
                      <a:endParaRPr lang="ru-RU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52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Кол-во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(шт.)</a:t>
                      </a:r>
                      <a:endParaRPr lang="ru-RU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Сумма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(тыс. руб.)</a:t>
                      </a:r>
                      <a:endParaRPr lang="ru-RU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Кол-во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(шт.)</a:t>
                      </a:r>
                      <a:endParaRPr lang="ru-RU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В % от общего кол-ва</a:t>
                      </a:r>
                      <a:endParaRPr lang="ru-RU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Сумма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(тыс. руб.)</a:t>
                      </a:r>
                      <a:endParaRPr lang="ru-RU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В % от общей суммы</a:t>
                      </a:r>
                      <a:endParaRPr lang="ru-RU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</a:tr>
              <a:tr h="2084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1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/>
                        <a:t>Администрация </a:t>
                      </a:r>
                      <a:r>
                        <a:rPr lang="ru-RU" sz="1700" b="0" dirty="0" smtClean="0"/>
                        <a:t>г. </a:t>
                      </a:r>
                      <a:r>
                        <a:rPr lang="ru-RU" sz="1700" b="0" dirty="0"/>
                        <a:t>Белогорск</a:t>
                      </a:r>
                      <a:endParaRPr lang="ru-RU" sz="17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83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/>
                        <a:t>31 571,94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/>
                        <a:t>43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/>
                        <a:t>51,81</a:t>
                      </a:r>
                      <a:endParaRPr lang="ru-RU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/>
                        <a:t>1 457,97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/>
                        <a:t>4,62</a:t>
                      </a:r>
                      <a:endParaRPr lang="ru-RU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</a:tr>
              <a:tr h="5364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/>
                        <a:t>2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/>
                        <a:t>МКУ «КИО Администрации г. </a:t>
                      </a:r>
                      <a:r>
                        <a:rPr lang="ru-RU" sz="1700" b="0" dirty="0"/>
                        <a:t>Белогорск»</a:t>
                      </a:r>
                      <a:endParaRPr lang="ru-RU" sz="17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171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218 139,18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157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/>
                        <a:t>91,81</a:t>
                      </a:r>
                      <a:endParaRPr lang="ru-RU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3 136,78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/>
                        <a:t>1,44</a:t>
                      </a:r>
                      <a:endParaRPr lang="ru-RU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/>
                        <a:t>3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/>
                        <a:t>МКУ «Управление ЖКХ Администрации г. </a:t>
                      </a:r>
                      <a:r>
                        <a:rPr lang="ru-RU" sz="1700" b="0" dirty="0"/>
                        <a:t>Белогорск»</a:t>
                      </a:r>
                      <a:endParaRPr lang="ru-RU" sz="17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160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196 118,59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/>
                        <a:t>113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/>
                        <a:t>70,62</a:t>
                      </a:r>
                      <a:endParaRPr lang="ru-RU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3 046,63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/>
                        <a:t>1,55</a:t>
                      </a:r>
                      <a:endParaRPr lang="ru-RU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</a:tr>
              <a:tr h="8336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/>
                        <a:t>4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/>
                        <a:t>МКУ «Служба </a:t>
                      </a:r>
                      <a:r>
                        <a:rPr lang="ru-RU" sz="1700" b="0" dirty="0"/>
                        <a:t>по обеспечению деятельности органов местного самоуправления» </a:t>
                      </a:r>
                      <a:r>
                        <a:rPr lang="ru-RU" sz="1700" b="0" dirty="0" smtClean="0"/>
                        <a:t>г. </a:t>
                      </a:r>
                      <a:r>
                        <a:rPr lang="ru-RU" sz="1700" b="0" dirty="0"/>
                        <a:t>Белогорск</a:t>
                      </a:r>
                      <a:endParaRPr lang="ru-RU" sz="17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215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23 328,51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135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/>
                        <a:t>62,79</a:t>
                      </a:r>
                      <a:endParaRPr lang="ru-RU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/>
                        <a:t>1 821,26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/>
                        <a:t>7,81</a:t>
                      </a:r>
                      <a:endParaRPr lang="ru-RU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0" marR="339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192</TotalTime>
  <Words>1509</Words>
  <Application>Microsoft Office PowerPoint</Application>
  <PresentationFormat>Экран (4:3)</PresentationFormat>
  <Paragraphs>340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Обычная</vt:lpstr>
      <vt:lpstr>Анализ закупок малого объема муниципальных заказчиков города Белогорск</vt:lpstr>
      <vt:lpstr>Слайд 2</vt:lpstr>
      <vt:lpstr>Слайд 3</vt:lpstr>
      <vt:lpstr>Наибольший объем средств на закупки по п.4 ч.1 ст.93 направили следующие заказчики</vt:lpstr>
      <vt:lpstr>Слайд 5</vt:lpstr>
      <vt:lpstr>Слайд 6</vt:lpstr>
      <vt:lpstr>Слайд 7</vt:lpstr>
      <vt:lpstr>Слайд 8</vt:lpstr>
      <vt:lpstr>Удельный вес договоров, заключенных в соответствии с п.4 ч.1 ст. 93 Федерального закона от 05.04.2013 №44-ФЗ, от общего числа заключенных контрактов и договоров (начало)</vt:lpstr>
      <vt:lpstr>Удельный вес договоров, заключенных в соответствии с п.4 ч.1 ст. 93 Федерального закона от 05.04.2013 №44-ФЗ, от общего числа заключенных контрактов и договоров (окончание)</vt:lpstr>
      <vt:lpstr>Информация по размещению документов на вкладке «Договоры» в разделе «Исполнение заказа»  программы «АЦК-Госзаказ» в 2018 году (начало)</vt:lpstr>
      <vt:lpstr>Информация по размещению документов на вкладке «Договоры» в разделе «Исполнение заказа»  программы «АЦК-Госзаказ» в 2018 году (окончание)</vt:lpstr>
      <vt:lpstr>Слайд 13</vt:lpstr>
      <vt:lpstr>Слайд 14</vt:lpstr>
      <vt:lpstr>Информация по закупкам у СМП и СОНКО</vt:lpstr>
      <vt:lpstr>Формула расчета минимального объема закупок у СМП и СОНКО</vt:lpstr>
      <vt:lpstr>Изменения в правилах расчета СГОЗ для СМП и СОНКО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Мунзаказ-3</dc:creator>
  <cp:lastModifiedBy>Мунзаказ-3</cp:lastModifiedBy>
  <cp:revision>21</cp:revision>
  <dcterms:created xsi:type="dcterms:W3CDTF">2019-01-28T04:40:20Z</dcterms:created>
  <dcterms:modified xsi:type="dcterms:W3CDTF">2019-01-28T08:08:04Z</dcterms:modified>
</cp:coreProperties>
</file>