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0"/>
  </p:notesMasterIdLst>
  <p:handoutMasterIdLst>
    <p:handoutMasterId r:id="rId91"/>
  </p:handoutMasterIdLst>
  <p:sldIdLst>
    <p:sldId id="343" r:id="rId2"/>
    <p:sldId id="2564" r:id="rId3"/>
    <p:sldId id="2636" r:id="rId4"/>
    <p:sldId id="1759" r:id="rId5"/>
    <p:sldId id="2410" r:id="rId6"/>
    <p:sldId id="2563" r:id="rId7"/>
    <p:sldId id="2428" r:id="rId8"/>
    <p:sldId id="428" r:id="rId9"/>
    <p:sldId id="384" r:id="rId10"/>
    <p:sldId id="2545" r:id="rId11"/>
    <p:sldId id="2546" r:id="rId12"/>
    <p:sldId id="2638" r:id="rId13"/>
    <p:sldId id="2549" r:id="rId14"/>
    <p:sldId id="2637" r:id="rId15"/>
    <p:sldId id="2582" r:id="rId16"/>
    <p:sldId id="2548" r:id="rId17"/>
    <p:sldId id="2157" r:id="rId18"/>
    <p:sldId id="2551" r:id="rId19"/>
    <p:sldId id="2552" r:id="rId20"/>
    <p:sldId id="2452" r:id="rId21"/>
    <p:sldId id="2632" r:id="rId22"/>
    <p:sldId id="2559" r:id="rId23"/>
    <p:sldId id="2562" r:id="rId24"/>
    <p:sldId id="2569" r:id="rId25"/>
    <p:sldId id="2590" r:id="rId26"/>
    <p:sldId id="2591" r:id="rId27"/>
    <p:sldId id="2592" r:id="rId28"/>
    <p:sldId id="2593" r:id="rId29"/>
    <p:sldId id="2594" r:id="rId30"/>
    <p:sldId id="2598" r:id="rId31"/>
    <p:sldId id="2599" r:id="rId32"/>
    <p:sldId id="2619" r:id="rId33"/>
    <p:sldId id="2601" r:id="rId34"/>
    <p:sldId id="2602" r:id="rId35"/>
    <p:sldId id="2604" r:id="rId36"/>
    <p:sldId id="2630" r:id="rId37"/>
    <p:sldId id="2606" r:id="rId38"/>
    <p:sldId id="2615" r:id="rId39"/>
    <p:sldId id="2617" r:id="rId40"/>
    <p:sldId id="2610" r:id="rId41"/>
    <p:sldId id="2609" r:id="rId42"/>
    <p:sldId id="2618" r:id="rId43"/>
    <p:sldId id="2605" r:id="rId44"/>
    <p:sldId id="2595" r:id="rId45"/>
    <p:sldId id="1865" r:id="rId46"/>
    <p:sldId id="2596" r:id="rId47"/>
    <p:sldId id="2597" r:id="rId48"/>
    <p:sldId id="2613" r:id="rId49"/>
    <p:sldId id="2614" r:id="rId50"/>
    <p:sldId id="2612" r:id="rId51"/>
    <p:sldId id="2622" r:id="rId52"/>
    <p:sldId id="2623" r:id="rId53"/>
    <p:sldId id="2624" r:id="rId54"/>
    <p:sldId id="2270" r:id="rId55"/>
    <p:sldId id="2430" r:id="rId56"/>
    <p:sldId id="2156" r:id="rId57"/>
    <p:sldId id="2274" r:id="rId58"/>
    <p:sldId id="2276" r:id="rId59"/>
    <p:sldId id="2512" r:id="rId60"/>
    <p:sldId id="2310" r:id="rId61"/>
    <p:sldId id="2279" r:id="rId62"/>
    <p:sldId id="2558" r:id="rId63"/>
    <p:sldId id="2315" r:id="rId64"/>
    <p:sldId id="2504" r:id="rId65"/>
    <p:sldId id="2588" r:id="rId66"/>
    <p:sldId id="2515" r:id="rId67"/>
    <p:sldId id="2628" r:id="rId68"/>
    <p:sldId id="2589" r:id="rId69"/>
    <p:sldId id="2505" r:id="rId70"/>
    <p:sldId id="2507" r:id="rId71"/>
    <p:sldId id="2510" r:id="rId72"/>
    <p:sldId id="2513" r:id="rId73"/>
    <p:sldId id="2499" r:id="rId74"/>
    <p:sldId id="2503" r:id="rId75"/>
    <p:sldId id="2571" r:id="rId76"/>
    <p:sldId id="2147" r:id="rId77"/>
    <p:sldId id="2631" r:id="rId78"/>
    <p:sldId id="480" r:id="rId79"/>
    <p:sldId id="2634" r:id="rId80"/>
    <p:sldId id="479" r:id="rId81"/>
    <p:sldId id="2635" r:id="rId82"/>
    <p:sldId id="461" r:id="rId83"/>
    <p:sldId id="2579" r:id="rId84"/>
    <p:sldId id="2429" r:id="rId85"/>
    <p:sldId id="482" r:id="rId86"/>
    <p:sldId id="484" r:id="rId87"/>
    <p:sldId id="1421" r:id="rId88"/>
    <p:sldId id="347" r:id="rId8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11" userDrawn="1">
          <p15:clr>
            <a:srgbClr val="A4A3A4"/>
          </p15:clr>
        </p15:guide>
        <p15:guide id="2" pos="2638" userDrawn="1">
          <p15:clr>
            <a:srgbClr val="A4A3A4"/>
          </p15:clr>
        </p15:guide>
        <p15:guide id="3" pos="5110" userDrawn="1">
          <p15:clr>
            <a:srgbClr val="A4A3A4"/>
          </p15:clr>
        </p15:guide>
        <p15:guide id="4" pos="7401" userDrawn="1">
          <p15:clr>
            <a:srgbClr val="A4A3A4"/>
          </p15:clr>
        </p15:guide>
        <p15:guide id="5"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351"/>
    <a:srgbClr val="F45967"/>
    <a:srgbClr val="4E76CE"/>
    <a:srgbClr val="3059CE"/>
    <a:srgbClr val="4E63A0"/>
    <a:srgbClr val="FFFFFF"/>
    <a:srgbClr val="FCFCFD"/>
    <a:srgbClr val="33829B"/>
    <a:srgbClr val="F5F6F7"/>
    <a:srgbClr val="CF1B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95503" autoAdjust="0"/>
  </p:normalViewPr>
  <p:slideViewPr>
    <p:cSldViewPr snapToGrid="0">
      <p:cViewPr varScale="1">
        <p:scale>
          <a:sx n="104" d="100"/>
          <a:sy n="104" d="100"/>
        </p:scale>
        <p:origin x="464" y="192"/>
      </p:cViewPr>
      <p:guideLst>
        <p:guide pos="211"/>
        <p:guide pos="2638"/>
        <p:guide pos="5110"/>
        <p:guide pos="7401"/>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778"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42487-31A2-6649-AD16-6F99F83740E9}" type="doc">
      <dgm:prSet loTypeId="urn:microsoft.com/office/officeart/2005/8/layout/arrow5" loCatId="" qsTypeId="urn:microsoft.com/office/officeart/2005/8/quickstyle/simple1" qsCatId="simple" csTypeId="urn:microsoft.com/office/officeart/2005/8/colors/accent1_2" csCatId="accent1" phldr="1"/>
      <dgm:spPr/>
      <dgm:t>
        <a:bodyPr/>
        <a:lstStyle/>
        <a:p>
          <a:endParaRPr lang="ru-RU"/>
        </a:p>
      </dgm:t>
    </dgm:pt>
    <dgm:pt modelId="{EDB896F6-BBDB-1740-8147-C9DC175399A0}">
      <dgm:prSet phldrT="[Текст]"/>
      <dgm:spPr/>
      <dgm:t>
        <a:bodyPr/>
        <a:lstStyle/>
        <a:p>
          <a:r>
            <a:rPr lang="ru-RU" dirty="0" err="1"/>
            <a:t>ГрК</a:t>
          </a:r>
          <a:r>
            <a:rPr lang="ru-RU" dirty="0"/>
            <a:t> РФ, 131-ФЗ, региональные НПА, 135-ФЗ</a:t>
          </a:r>
        </a:p>
      </dgm:t>
    </dgm:pt>
    <dgm:pt modelId="{FE051630-3126-8246-BFD6-974B2B0D5151}" type="parTrans" cxnId="{73EDBC4D-F15E-CC4F-9027-E28D69B6BEEA}">
      <dgm:prSet/>
      <dgm:spPr/>
      <dgm:t>
        <a:bodyPr/>
        <a:lstStyle/>
        <a:p>
          <a:endParaRPr lang="ru-RU"/>
        </a:p>
      </dgm:t>
    </dgm:pt>
    <dgm:pt modelId="{4F132588-566D-7A42-B62A-3EC2ED4EE9C6}" type="sibTrans" cxnId="{73EDBC4D-F15E-CC4F-9027-E28D69B6BEEA}">
      <dgm:prSet/>
      <dgm:spPr/>
      <dgm:t>
        <a:bodyPr/>
        <a:lstStyle/>
        <a:p>
          <a:endParaRPr lang="ru-RU"/>
        </a:p>
      </dgm:t>
    </dgm:pt>
    <dgm:pt modelId="{33CE9BB4-C0B5-F643-A6D7-BE792CA65741}">
      <dgm:prSet phldrT="[Текст]"/>
      <dgm:spPr/>
      <dgm:t>
        <a:bodyPr/>
        <a:lstStyle/>
        <a:p>
          <a:r>
            <a:rPr lang="ru-RU" dirty="0"/>
            <a:t>44-ФЗ</a:t>
          </a:r>
        </a:p>
      </dgm:t>
    </dgm:pt>
    <dgm:pt modelId="{B09B193D-5360-D145-9277-481E3E74BA00}" type="parTrans" cxnId="{18B2378F-1DDE-764B-B02F-E31075447C5D}">
      <dgm:prSet/>
      <dgm:spPr/>
      <dgm:t>
        <a:bodyPr/>
        <a:lstStyle/>
        <a:p>
          <a:endParaRPr lang="ru-RU"/>
        </a:p>
      </dgm:t>
    </dgm:pt>
    <dgm:pt modelId="{02F88520-E9F6-464F-B0F5-88B7F61F6004}" type="sibTrans" cxnId="{18B2378F-1DDE-764B-B02F-E31075447C5D}">
      <dgm:prSet/>
      <dgm:spPr/>
      <dgm:t>
        <a:bodyPr/>
        <a:lstStyle/>
        <a:p>
          <a:endParaRPr lang="ru-RU"/>
        </a:p>
      </dgm:t>
    </dgm:pt>
    <dgm:pt modelId="{A6E7957D-923F-4A45-AB5C-D60AAAF015C5}" type="pres">
      <dgm:prSet presAssocID="{D6742487-31A2-6649-AD16-6F99F83740E9}" presName="diagram" presStyleCnt="0">
        <dgm:presLayoutVars>
          <dgm:dir/>
          <dgm:resizeHandles val="exact"/>
        </dgm:presLayoutVars>
      </dgm:prSet>
      <dgm:spPr/>
    </dgm:pt>
    <dgm:pt modelId="{933C372A-FD09-B047-92F2-9ADE12EA8D6C}" type="pres">
      <dgm:prSet presAssocID="{EDB896F6-BBDB-1740-8147-C9DC175399A0}" presName="arrow" presStyleLbl="node1" presStyleIdx="0" presStyleCnt="2">
        <dgm:presLayoutVars>
          <dgm:bulletEnabled val="1"/>
        </dgm:presLayoutVars>
      </dgm:prSet>
      <dgm:spPr/>
    </dgm:pt>
    <dgm:pt modelId="{EB616F8A-FCF3-7046-9664-B029616BCA34}" type="pres">
      <dgm:prSet presAssocID="{33CE9BB4-C0B5-F643-A6D7-BE792CA65741}" presName="arrow" presStyleLbl="node1" presStyleIdx="1" presStyleCnt="2" custRadScaleRad="92661" custRadScaleInc="597">
        <dgm:presLayoutVars>
          <dgm:bulletEnabled val="1"/>
        </dgm:presLayoutVars>
      </dgm:prSet>
      <dgm:spPr/>
    </dgm:pt>
  </dgm:ptLst>
  <dgm:cxnLst>
    <dgm:cxn modelId="{6A7A9C08-A2D5-CF43-88EA-3DC8C4A25245}" type="presOf" srcId="{D6742487-31A2-6649-AD16-6F99F83740E9}" destId="{A6E7957D-923F-4A45-AB5C-D60AAAF015C5}" srcOrd="0" destOrd="0" presId="urn:microsoft.com/office/officeart/2005/8/layout/arrow5"/>
    <dgm:cxn modelId="{73EDBC4D-F15E-CC4F-9027-E28D69B6BEEA}" srcId="{D6742487-31A2-6649-AD16-6F99F83740E9}" destId="{EDB896F6-BBDB-1740-8147-C9DC175399A0}" srcOrd="0" destOrd="0" parTransId="{FE051630-3126-8246-BFD6-974B2B0D5151}" sibTransId="{4F132588-566D-7A42-B62A-3EC2ED4EE9C6}"/>
    <dgm:cxn modelId="{33C88B77-6A44-E04C-A80F-FB8B60890775}" type="presOf" srcId="{EDB896F6-BBDB-1740-8147-C9DC175399A0}" destId="{933C372A-FD09-B047-92F2-9ADE12EA8D6C}" srcOrd="0" destOrd="0" presId="urn:microsoft.com/office/officeart/2005/8/layout/arrow5"/>
    <dgm:cxn modelId="{18B2378F-1DDE-764B-B02F-E31075447C5D}" srcId="{D6742487-31A2-6649-AD16-6F99F83740E9}" destId="{33CE9BB4-C0B5-F643-A6D7-BE792CA65741}" srcOrd="1" destOrd="0" parTransId="{B09B193D-5360-D145-9277-481E3E74BA00}" sibTransId="{02F88520-E9F6-464F-B0F5-88B7F61F6004}"/>
    <dgm:cxn modelId="{54A0D7D1-D6F8-0841-8368-BB6AFEDE58C8}" type="presOf" srcId="{33CE9BB4-C0B5-F643-A6D7-BE792CA65741}" destId="{EB616F8A-FCF3-7046-9664-B029616BCA34}" srcOrd="0" destOrd="0" presId="urn:microsoft.com/office/officeart/2005/8/layout/arrow5"/>
    <dgm:cxn modelId="{0AFC7C44-0A6B-8546-9A9A-2934C636FCAD}" type="presParOf" srcId="{A6E7957D-923F-4A45-AB5C-D60AAAF015C5}" destId="{933C372A-FD09-B047-92F2-9ADE12EA8D6C}" srcOrd="0" destOrd="0" presId="urn:microsoft.com/office/officeart/2005/8/layout/arrow5"/>
    <dgm:cxn modelId="{3D10784B-D947-F648-AA47-924D68014755}" type="presParOf" srcId="{A6E7957D-923F-4A45-AB5C-D60AAAF015C5}" destId="{EB616F8A-FCF3-7046-9664-B029616BCA34}"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CFD4D9-9542-9B46-8FEA-ACF278636384}"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ru-RU"/>
        </a:p>
      </dgm:t>
    </dgm:pt>
    <dgm:pt modelId="{9BF27E79-1DBB-5C41-AD9D-81694F76A1EF}">
      <dgm:prSet phldrT="[Текст]" custT="1"/>
      <dgm:spPr>
        <a:solidFill>
          <a:schemeClr val="tx2">
            <a:lumMod val="40000"/>
            <a:lumOff val="60000"/>
          </a:schemeClr>
        </a:solidFill>
      </dgm:spPr>
      <dgm:t>
        <a:bodyPr/>
        <a:lstStyle/>
        <a:p>
          <a:r>
            <a:rPr lang="ru-RU" sz="1800" b="1" dirty="0" err="1">
              <a:solidFill>
                <a:schemeClr val="tx1"/>
              </a:solidFill>
            </a:rPr>
            <a:t>Правоприме</a:t>
          </a:r>
          <a:endParaRPr lang="ru-RU" sz="1800" b="1" dirty="0">
            <a:solidFill>
              <a:schemeClr val="tx1"/>
            </a:solidFill>
          </a:endParaRPr>
        </a:p>
        <a:p>
          <a:r>
            <a:rPr lang="ru-RU" sz="1800" b="1" dirty="0">
              <a:solidFill>
                <a:schemeClr val="tx1"/>
              </a:solidFill>
            </a:rPr>
            <a:t>-</a:t>
          </a:r>
          <a:r>
            <a:rPr lang="ru-RU" sz="1800" b="1" dirty="0" err="1">
              <a:solidFill>
                <a:schemeClr val="tx1"/>
              </a:solidFill>
            </a:rPr>
            <a:t>нительная</a:t>
          </a:r>
          <a:r>
            <a:rPr lang="ru-RU" sz="1800" b="1" dirty="0">
              <a:solidFill>
                <a:schemeClr val="tx1"/>
              </a:solidFill>
            </a:rPr>
            <a:t> практика по ПП РФ от 29.12.2021 №2571</a:t>
          </a:r>
        </a:p>
      </dgm:t>
    </dgm:pt>
    <dgm:pt modelId="{B3463B72-C212-2049-A130-0C88824EB5E6}" type="parTrans" cxnId="{669D67C8-BE48-5E46-A59B-5CC4F93B9316}">
      <dgm:prSet/>
      <dgm:spPr/>
      <dgm:t>
        <a:bodyPr/>
        <a:lstStyle/>
        <a:p>
          <a:endParaRPr lang="ru-RU">
            <a:solidFill>
              <a:schemeClr val="tx1"/>
            </a:solidFill>
          </a:endParaRPr>
        </a:p>
      </dgm:t>
    </dgm:pt>
    <dgm:pt modelId="{FB38C668-399D-2843-9802-5A490B539C8C}" type="sibTrans" cxnId="{669D67C8-BE48-5E46-A59B-5CC4F93B9316}">
      <dgm:prSet/>
      <dgm:spPr/>
      <dgm:t>
        <a:bodyPr/>
        <a:lstStyle/>
        <a:p>
          <a:endParaRPr lang="ru-RU">
            <a:solidFill>
              <a:schemeClr val="tx1"/>
            </a:solidFill>
          </a:endParaRPr>
        </a:p>
      </dgm:t>
    </dgm:pt>
    <dgm:pt modelId="{6FA42C81-3B9B-914A-8A17-AE8D544293F2}">
      <dgm:prSet phldrT="[Текст]"/>
      <dgm:spPr>
        <a:solidFill>
          <a:schemeClr val="tx2">
            <a:lumMod val="40000"/>
            <a:lumOff val="60000"/>
          </a:schemeClr>
        </a:solidFill>
      </dgm:spPr>
      <dgm:t>
        <a:bodyPr/>
        <a:lstStyle/>
        <a:p>
          <a:r>
            <a:rPr lang="ru-RU" dirty="0">
              <a:solidFill>
                <a:schemeClr val="tx1"/>
              </a:solidFill>
            </a:rPr>
            <a:t>Сфера применения Постановления №2571</a:t>
          </a:r>
        </a:p>
      </dgm:t>
    </dgm:pt>
    <dgm:pt modelId="{00E9AD6D-B889-EF40-BFA3-B0BA68F6B221}" type="parTrans" cxnId="{8CD7FE0B-DD91-A649-A773-9C316B35D5AC}">
      <dgm:prSet/>
      <dgm:spPr>
        <a:solidFill>
          <a:schemeClr val="tx2">
            <a:lumMod val="40000"/>
            <a:lumOff val="60000"/>
          </a:schemeClr>
        </a:solidFill>
      </dgm:spPr>
      <dgm:t>
        <a:bodyPr/>
        <a:lstStyle/>
        <a:p>
          <a:endParaRPr lang="ru-RU">
            <a:solidFill>
              <a:schemeClr val="tx1"/>
            </a:solidFill>
          </a:endParaRPr>
        </a:p>
      </dgm:t>
    </dgm:pt>
    <dgm:pt modelId="{F745EEAB-724E-0449-B108-4D52E5FEEEC5}" type="sibTrans" cxnId="{8CD7FE0B-DD91-A649-A773-9C316B35D5AC}">
      <dgm:prSet/>
      <dgm:spPr/>
      <dgm:t>
        <a:bodyPr/>
        <a:lstStyle/>
        <a:p>
          <a:endParaRPr lang="ru-RU">
            <a:solidFill>
              <a:schemeClr val="tx1"/>
            </a:solidFill>
          </a:endParaRPr>
        </a:p>
      </dgm:t>
    </dgm:pt>
    <dgm:pt modelId="{31919E81-9EAD-9041-A6E0-6EFDE778819E}">
      <dgm:prSet phldrT="[Текст]"/>
      <dgm:spPr>
        <a:solidFill>
          <a:schemeClr val="tx2">
            <a:lumMod val="40000"/>
            <a:lumOff val="60000"/>
          </a:schemeClr>
        </a:solidFill>
      </dgm:spPr>
      <dgm:t>
        <a:bodyPr/>
        <a:lstStyle/>
        <a:p>
          <a:r>
            <a:rPr lang="ru-RU" dirty="0">
              <a:solidFill>
                <a:schemeClr val="tx1"/>
              </a:solidFill>
            </a:rPr>
            <a:t>Структура  Постановления ( (Приложение (10 разделов,41 позиция) +текст+ пороговое НМЦК)</a:t>
          </a:r>
        </a:p>
      </dgm:t>
    </dgm:pt>
    <dgm:pt modelId="{E15FD575-FF79-5C41-A1B1-556F026DEB38}" type="parTrans" cxnId="{CFD5E53A-E196-F44A-81D4-FE5BC4738477}">
      <dgm:prSet/>
      <dgm:spPr>
        <a:solidFill>
          <a:schemeClr val="tx2">
            <a:lumMod val="40000"/>
            <a:lumOff val="60000"/>
          </a:schemeClr>
        </a:solidFill>
      </dgm:spPr>
      <dgm:t>
        <a:bodyPr/>
        <a:lstStyle/>
        <a:p>
          <a:endParaRPr lang="ru-RU">
            <a:solidFill>
              <a:schemeClr val="tx1"/>
            </a:solidFill>
          </a:endParaRPr>
        </a:p>
      </dgm:t>
    </dgm:pt>
    <dgm:pt modelId="{CBD6E479-2E89-CB49-9F28-73055399B0FA}" type="sibTrans" cxnId="{CFD5E53A-E196-F44A-81D4-FE5BC4738477}">
      <dgm:prSet/>
      <dgm:spPr/>
      <dgm:t>
        <a:bodyPr/>
        <a:lstStyle/>
        <a:p>
          <a:endParaRPr lang="ru-RU">
            <a:solidFill>
              <a:schemeClr val="tx1"/>
            </a:solidFill>
          </a:endParaRPr>
        </a:p>
      </dgm:t>
    </dgm:pt>
    <dgm:pt modelId="{CB5A5081-1F28-D44D-8697-5E58D33EBC61}">
      <dgm:prSet/>
      <dgm:spPr>
        <a:solidFill>
          <a:schemeClr val="tx2">
            <a:lumMod val="60000"/>
            <a:lumOff val="4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dirty="0">
              <a:solidFill>
                <a:schemeClr val="tx1"/>
              </a:solidFill>
            </a:rPr>
            <a:t>Документы, подтверждающих соответствие доп. требованиям</a:t>
          </a:r>
        </a:p>
        <a:p>
          <a:pPr marL="0" lvl="0" defTabSz="755650">
            <a:lnSpc>
              <a:spcPct val="90000"/>
            </a:lnSpc>
            <a:spcBef>
              <a:spcPct val="0"/>
            </a:spcBef>
            <a:spcAft>
              <a:spcPct val="35000"/>
            </a:spcAft>
            <a:buNone/>
          </a:pPr>
          <a:endParaRPr lang="ru-RU" dirty="0">
            <a:solidFill>
              <a:schemeClr val="tx1"/>
            </a:solidFill>
          </a:endParaRPr>
        </a:p>
      </dgm:t>
    </dgm:pt>
    <dgm:pt modelId="{6EEB3567-33CC-664E-BC33-5C962EE3486C}" type="parTrans" cxnId="{05E134C3-E713-5B4D-BCE0-92B50118DA04}">
      <dgm:prSet/>
      <dgm:spPr/>
      <dgm:t>
        <a:bodyPr/>
        <a:lstStyle/>
        <a:p>
          <a:endParaRPr lang="ru-RU"/>
        </a:p>
      </dgm:t>
    </dgm:pt>
    <dgm:pt modelId="{FE5929B2-C79E-D24A-8800-935C687B5429}" type="sibTrans" cxnId="{05E134C3-E713-5B4D-BCE0-92B50118DA04}">
      <dgm:prSet/>
      <dgm:spPr/>
      <dgm:t>
        <a:bodyPr/>
        <a:lstStyle/>
        <a:p>
          <a:endParaRPr lang="ru-RU"/>
        </a:p>
      </dgm:t>
    </dgm:pt>
    <dgm:pt modelId="{AA860B1E-24D9-DB4A-8B40-9772853A7085}">
      <dgm:prSet/>
      <dgm:spPr>
        <a:solidFill>
          <a:schemeClr val="tx2">
            <a:lumMod val="20000"/>
            <a:lumOff val="80000"/>
          </a:schemeClr>
        </a:solidFill>
      </dgm:spPr>
      <dgm:t>
        <a:bodyPr/>
        <a:lstStyle/>
        <a:p>
          <a:r>
            <a:rPr lang="ru-RU">
              <a:solidFill>
                <a:schemeClr val="tx1"/>
              </a:solidFill>
            </a:rPr>
            <a:t>Соотношение объекта закупки с позицией из Приложения к  Постановлению №2571</a:t>
          </a:r>
          <a:endParaRPr lang="ru-RU" dirty="0">
            <a:solidFill>
              <a:schemeClr val="tx1"/>
            </a:solidFill>
          </a:endParaRPr>
        </a:p>
      </dgm:t>
    </dgm:pt>
    <dgm:pt modelId="{91DDD043-1C44-3241-96D8-1479030D62CD}" type="parTrans" cxnId="{7417C9C4-FA85-4D49-BEFA-5E60F5459846}">
      <dgm:prSet/>
      <dgm:spPr/>
      <dgm:t>
        <a:bodyPr/>
        <a:lstStyle/>
        <a:p>
          <a:endParaRPr lang="ru-RU"/>
        </a:p>
      </dgm:t>
    </dgm:pt>
    <dgm:pt modelId="{C237CF1C-3DEC-5040-8D36-948A1A7AF75B}" type="sibTrans" cxnId="{7417C9C4-FA85-4D49-BEFA-5E60F5459846}">
      <dgm:prSet/>
      <dgm:spPr/>
      <dgm:t>
        <a:bodyPr/>
        <a:lstStyle/>
        <a:p>
          <a:endParaRPr lang="ru-RU"/>
        </a:p>
      </dgm:t>
    </dgm:pt>
    <dgm:pt modelId="{9D384745-932E-BF43-B470-18984F926590}" type="pres">
      <dgm:prSet presAssocID="{A8CFD4D9-9542-9B46-8FEA-ACF278636384}" presName="cycle" presStyleCnt="0">
        <dgm:presLayoutVars>
          <dgm:chMax val="1"/>
          <dgm:dir/>
          <dgm:animLvl val="ctr"/>
          <dgm:resizeHandles val="exact"/>
        </dgm:presLayoutVars>
      </dgm:prSet>
      <dgm:spPr/>
    </dgm:pt>
    <dgm:pt modelId="{C844B211-EB03-8841-B618-B864CB802CA6}" type="pres">
      <dgm:prSet presAssocID="{9BF27E79-1DBB-5C41-AD9D-81694F76A1EF}" presName="centerShape" presStyleLbl="node0" presStyleIdx="0" presStyleCnt="1" custScaleX="108965"/>
      <dgm:spPr/>
    </dgm:pt>
    <dgm:pt modelId="{26C03043-9D68-5B4F-8D09-1BF856A12D9D}" type="pres">
      <dgm:prSet presAssocID="{00E9AD6D-B889-EF40-BFA3-B0BA68F6B221}" presName="parTrans" presStyleLbl="bgSibTrans2D1" presStyleIdx="0" presStyleCnt="4"/>
      <dgm:spPr/>
    </dgm:pt>
    <dgm:pt modelId="{57E0FE16-0D29-CF40-BB95-A197B221FF7F}" type="pres">
      <dgm:prSet presAssocID="{6FA42C81-3B9B-914A-8A17-AE8D544293F2}" presName="node" presStyleLbl="node1" presStyleIdx="0" presStyleCnt="4">
        <dgm:presLayoutVars>
          <dgm:bulletEnabled val="1"/>
        </dgm:presLayoutVars>
      </dgm:prSet>
      <dgm:spPr/>
    </dgm:pt>
    <dgm:pt modelId="{B67E37C6-EE86-B142-8122-AC6E28360DA6}" type="pres">
      <dgm:prSet presAssocID="{91DDD043-1C44-3241-96D8-1479030D62CD}" presName="parTrans" presStyleLbl="bgSibTrans2D1" presStyleIdx="1" presStyleCnt="4"/>
      <dgm:spPr/>
    </dgm:pt>
    <dgm:pt modelId="{1EC41416-1429-4E46-A186-38EFAECAB19F}" type="pres">
      <dgm:prSet presAssocID="{AA860B1E-24D9-DB4A-8B40-9772853A7085}" presName="node" presStyleLbl="node1" presStyleIdx="1" presStyleCnt="4">
        <dgm:presLayoutVars>
          <dgm:bulletEnabled val="1"/>
        </dgm:presLayoutVars>
      </dgm:prSet>
      <dgm:spPr/>
    </dgm:pt>
    <dgm:pt modelId="{A82DC0FD-3741-084C-BAF8-4D79D51C43F4}" type="pres">
      <dgm:prSet presAssocID="{6EEB3567-33CC-664E-BC33-5C962EE3486C}" presName="parTrans" presStyleLbl="bgSibTrans2D1" presStyleIdx="2" presStyleCnt="4"/>
      <dgm:spPr/>
    </dgm:pt>
    <dgm:pt modelId="{2933654A-4A68-344F-B57B-3709A4A3632E}" type="pres">
      <dgm:prSet presAssocID="{CB5A5081-1F28-D44D-8697-5E58D33EBC61}" presName="node" presStyleLbl="node1" presStyleIdx="2" presStyleCnt="4" custRadScaleRad="92785" custRadScaleInc="131276">
        <dgm:presLayoutVars>
          <dgm:bulletEnabled val="1"/>
        </dgm:presLayoutVars>
      </dgm:prSet>
      <dgm:spPr/>
    </dgm:pt>
    <dgm:pt modelId="{91AB0FF0-73E7-3046-8723-0D44281C0182}" type="pres">
      <dgm:prSet presAssocID="{E15FD575-FF79-5C41-A1B1-556F026DEB38}" presName="parTrans" presStyleLbl="bgSibTrans2D1" presStyleIdx="3" presStyleCnt="4"/>
      <dgm:spPr/>
    </dgm:pt>
    <dgm:pt modelId="{42C26946-2A73-7C46-875E-C133D9D24B4A}" type="pres">
      <dgm:prSet presAssocID="{31919E81-9EAD-9041-A6E0-6EFDE778819E}" presName="node" presStyleLbl="node1" presStyleIdx="3" presStyleCnt="4" custRadScaleRad="106363" custRadScaleInc="-78752">
        <dgm:presLayoutVars>
          <dgm:bulletEnabled val="1"/>
        </dgm:presLayoutVars>
      </dgm:prSet>
      <dgm:spPr/>
    </dgm:pt>
  </dgm:ptLst>
  <dgm:cxnLst>
    <dgm:cxn modelId="{8CD7FE0B-DD91-A649-A773-9C316B35D5AC}" srcId="{9BF27E79-1DBB-5C41-AD9D-81694F76A1EF}" destId="{6FA42C81-3B9B-914A-8A17-AE8D544293F2}" srcOrd="0" destOrd="0" parTransId="{00E9AD6D-B889-EF40-BFA3-B0BA68F6B221}" sibTransId="{F745EEAB-724E-0449-B108-4D52E5FEEEC5}"/>
    <dgm:cxn modelId="{3CC86F1C-8235-474E-9005-BB9974847E2E}" type="presOf" srcId="{9BF27E79-1DBB-5C41-AD9D-81694F76A1EF}" destId="{C844B211-EB03-8841-B618-B864CB802CA6}" srcOrd="0" destOrd="0" presId="urn:microsoft.com/office/officeart/2005/8/layout/radial4"/>
    <dgm:cxn modelId="{D06E682B-7633-574F-A73C-D1357ED28441}" type="presOf" srcId="{E15FD575-FF79-5C41-A1B1-556F026DEB38}" destId="{91AB0FF0-73E7-3046-8723-0D44281C0182}" srcOrd="0" destOrd="0" presId="urn:microsoft.com/office/officeart/2005/8/layout/radial4"/>
    <dgm:cxn modelId="{CFD5E53A-E196-F44A-81D4-FE5BC4738477}" srcId="{9BF27E79-1DBB-5C41-AD9D-81694F76A1EF}" destId="{31919E81-9EAD-9041-A6E0-6EFDE778819E}" srcOrd="3" destOrd="0" parTransId="{E15FD575-FF79-5C41-A1B1-556F026DEB38}" sibTransId="{CBD6E479-2E89-CB49-9F28-73055399B0FA}"/>
    <dgm:cxn modelId="{E0AEA53E-DB97-D541-A064-A7362FA72859}" type="presOf" srcId="{6EEB3567-33CC-664E-BC33-5C962EE3486C}" destId="{A82DC0FD-3741-084C-BAF8-4D79D51C43F4}" srcOrd="0" destOrd="0" presId="urn:microsoft.com/office/officeart/2005/8/layout/radial4"/>
    <dgm:cxn modelId="{EBD4B850-14F2-BF48-9A44-1BE77D2FBFE7}" type="presOf" srcId="{31919E81-9EAD-9041-A6E0-6EFDE778819E}" destId="{42C26946-2A73-7C46-875E-C133D9D24B4A}" srcOrd="0" destOrd="0" presId="urn:microsoft.com/office/officeart/2005/8/layout/radial4"/>
    <dgm:cxn modelId="{D825AE6C-4422-EC48-BA6F-7865A157F0B5}" type="presOf" srcId="{91DDD043-1C44-3241-96D8-1479030D62CD}" destId="{B67E37C6-EE86-B142-8122-AC6E28360DA6}" srcOrd="0" destOrd="0" presId="urn:microsoft.com/office/officeart/2005/8/layout/radial4"/>
    <dgm:cxn modelId="{7ED6C871-C61B-234B-A5D4-7A545C9A54F2}" type="presOf" srcId="{00E9AD6D-B889-EF40-BFA3-B0BA68F6B221}" destId="{26C03043-9D68-5B4F-8D09-1BF856A12D9D}" srcOrd="0" destOrd="0" presId="urn:microsoft.com/office/officeart/2005/8/layout/radial4"/>
    <dgm:cxn modelId="{E9783B77-40CF-C24A-A30C-9C4321C32372}" type="presOf" srcId="{6FA42C81-3B9B-914A-8A17-AE8D544293F2}" destId="{57E0FE16-0D29-CF40-BB95-A197B221FF7F}" srcOrd="0" destOrd="0" presId="urn:microsoft.com/office/officeart/2005/8/layout/radial4"/>
    <dgm:cxn modelId="{603FA983-89BF-5643-9362-AF8E48AE9033}" type="presOf" srcId="{A8CFD4D9-9542-9B46-8FEA-ACF278636384}" destId="{9D384745-932E-BF43-B470-18984F926590}" srcOrd="0" destOrd="0" presId="urn:microsoft.com/office/officeart/2005/8/layout/radial4"/>
    <dgm:cxn modelId="{038C0AA1-A59F-FB45-9D5D-E0FD94FF293A}" type="presOf" srcId="{AA860B1E-24D9-DB4A-8B40-9772853A7085}" destId="{1EC41416-1429-4E46-A186-38EFAECAB19F}" srcOrd="0" destOrd="0" presId="urn:microsoft.com/office/officeart/2005/8/layout/radial4"/>
    <dgm:cxn modelId="{05E134C3-E713-5B4D-BCE0-92B50118DA04}" srcId="{9BF27E79-1DBB-5C41-AD9D-81694F76A1EF}" destId="{CB5A5081-1F28-D44D-8697-5E58D33EBC61}" srcOrd="2" destOrd="0" parTransId="{6EEB3567-33CC-664E-BC33-5C962EE3486C}" sibTransId="{FE5929B2-C79E-D24A-8800-935C687B5429}"/>
    <dgm:cxn modelId="{7417C9C4-FA85-4D49-BEFA-5E60F5459846}" srcId="{9BF27E79-1DBB-5C41-AD9D-81694F76A1EF}" destId="{AA860B1E-24D9-DB4A-8B40-9772853A7085}" srcOrd="1" destOrd="0" parTransId="{91DDD043-1C44-3241-96D8-1479030D62CD}" sibTransId="{C237CF1C-3DEC-5040-8D36-948A1A7AF75B}"/>
    <dgm:cxn modelId="{669D67C8-BE48-5E46-A59B-5CC4F93B9316}" srcId="{A8CFD4D9-9542-9B46-8FEA-ACF278636384}" destId="{9BF27E79-1DBB-5C41-AD9D-81694F76A1EF}" srcOrd="0" destOrd="0" parTransId="{B3463B72-C212-2049-A130-0C88824EB5E6}" sibTransId="{FB38C668-399D-2843-9802-5A490B539C8C}"/>
    <dgm:cxn modelId="{A191F2EF-B84D-8A4C-B86D-40150032A0D4}" type="presOf" srcId="{CB5A5081-1F28-D44D-8697-5E58D33EBC61}" destId="{2933654A-4A68-344F-B57B-3709A4A3632E}" srcOrd="0" destOrd="0" presId="urn:microsoft.com/office/officeart/2005/8/layout/radial4"/>
    <dgm:cxn modelId="{479CA553-5DEE-AF44-80D4-EECC0DF336E3}" type="presParOf" srcId="{9D384745-932E-BF43-B470-18984F926590}" destId="{C844B211-EB03-8841-B618-B864CB802CA6}" srcOrd="0" destOrd="0" presId="urn:microsoft.com/office/officeart/2005/8/layout/radial4"/>
    <dgm:cxn modelId="{B0DFDD26-65AE-004E-9256-BB20B4536180}" type="presParOf" srcId="{9D384745-932E-BF43-B470-18984F926590}" destId="{26C03043-9D68-5B4F-8D09-1BF856A12D9D}" srcOrd="1" destOrd="0" presId="urn:microsoft.com/office/officeart/2005/8/layout/radial4"/>
    <dgm:cxn modelId="{B666CF4D-A5AD-B74C-8793-0858E7D1CA9A}" type="presParOf" srcId="{9D384745-932E-BF43-B470-18984F926590}" destId="{57E0FE16-0D29-CF40-BB95-A197B221FF7F}" srcOrd="2" destOrd="0" presId="urn:microsoft.com/office/officeart/2005/8/layout/radial4"/>
    <dgm:cxn modelId="{909B87AB-1552-0146-B260-8316F6956C98}" type="presParOf" srcId="{9D384745-932E-BF43-B470-18984F926590}" destId="{B67E37C6-EE86-B142-8122-AC6E28360DA6}" srcOrd="3" destOrd="0" presId="urn:microsoft.com/office/officeart/2005/8/layout/radial4"/>
    <dgm:cxn modelId="{797EB7D7-75ED-D341-A591-1CE91228DEFD}" type="presParOf" srcId="{9D384745-932E-BF43-B470-18984F926590}" destId="{1EC41416-1429-4E46-A186-38EFAECAB19F}" srcOrd="4" destOrd="0" presId="urn:microsoft.com/office/officeart/2005/8/layout/radial4"/>
    <dgm:cxn modelId="{01548CBD-BC9C-8845-8771-C80B9CD09BE3}" type="presParOf" srcId="{9D384745-932E-BF43-B470-18984F926590}" destId="{A82DC0FD-3741-084C-BAF8-4D79D51C43F4}" srcOrd="5" destOrd="0" presId="urn:microsoft.com/office/officeart/2005/8/layout/radial4"/>
    <dgm:cxn modelId="{52928748-3425-B94E-88AA-0246CFA39469}" type="presParOf" srcId="{9D384745-932E-BF43-B470-18984F926590}" destId="{2933654A-4A68-344F-B57B-3709A4A3632E}" srcOrd="6" destOrd="0" presId="urn:microsoft.com/office/officeart/2005/8/layout/radial4"/>
    <dgm:cxn modelId="{EC1E7479-8791-3D4A-8F3A-7E02B875777C}" type="presParOf" srcId="{9D384745-932E-BF43-B470-18984F926590}" destId="{91AB0FF0-73E7-3046-8723-0D44281C0182}" srcOrd="7" destOrd="0" presId="urn:microsoft.com/office/officeart/2005/8/layout/radial4"/>
    <dgm:cxn modelId="{6E023E23-219C-FC43-A88D-580F438413CA}" type="presParOf" srcId="{9D384745-932E-BF43-B470-18984F926590}" destId="{42C26946-2A73-7C46-875E-C133D9D24B4A}" srcOrd="8"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CFD4D9-9542-9B46-8FEA-ACF278636384}"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ru-RU"/>
        </a:p>
      </dgm:t>
    </dgm:pt>
    <dgm:pt modelId="{9BF27E79-1DBB-5C41-AD9D-81694F76A1EF}">
      <dgm:prSet phldrT="[Текст]" custT="1"/>
      <dgm:spPr>
        <a:solidFill>
          <a:schemeClr val="tx2">
            <a:lumMod val="40000"/>
            <a:lumOff val="60000"/>
          </a:schemeClr>
        </a:solidFill>
      </dgm:spPr>
      <dgm:t>
        <a:bodyPr/>
        <a:lstStyle/>
        <a:p>
          <a:r>
            <a:rPr lang="ru-RU" sz="1800" b="1" dirty="0" err="1">
              <a:solidFill>
                <a:schemeClr val="tx1"/>
              </a:solidFill>
            </a:rPr>
            <a:t>Правоприме-нительная</a:t>
          </a:r>
          <a:r>
            <a:rPr lang="ru-RU" sz="1800" b="1" dirty="0">
              <a:solidFill>
                <a:schemeClr val="tx1"/>
              </a:solidFill>
            </a:rPr>
            <a:t> практика по ПП РФ от 29.12.2021 №2571</a:t>
          </a:r>
        </a:p>
      </dgm:t>
    </dgm:pt>
    <dgm:pt modelId="{B3463B72-C212-2049-A130-0C88824EB5E6}" type="parTrans" cxnId="{669D67C8-BE48-5E46-A59B-5CC4F93B9316}">
      <dgm:prSet/>
      <dgm:spPr/>
      <dgm:t>
        <a:bodyPr/>
        <a:lstStyle/>
        <a:p>
          <a:endParaRPr lang="ru-RU">
            <a:solidFill>
              <a:schemeClr val="tx1"/>
            </a:solidFill>
          </a:endParaRPr>
        </a:p>
      </dgm:t>
    </dgm:pt>
    <dgm:pt modelId="{FB38C668-399D-2843-9802-5A490B539C8C}" type="sibTrans" cxnId="{669D67C8-BE48-5E46-A59B-5CC4F93B9316}">
      <dgm:prSet/>
      <dgm:spPr/>
      <dgm:t>
        <a:bodyPr/>
        <a:lstStyle/>
        <a:p>
          <a:endParaRPr lang="ru-RU">
            <a:solidFill>
              <a:schemeClr val="tx1"/>
            </a:solidFill>
          </a:endParaRPr>
        </a:p>
      </dgm:t>
    </dgm:pt>
    <dgm:pt modelId="{6FA42C81-3B9B-914A-8A17-AE8D544293F2}">
      <dgm:prSet phldrT="[Текст]"/>
      <dgm:spPr>
        <a:solidFill>
          <a:schemeClr val="tx2">
            <a:lumMod val="40000"/>
            <a:lumOff val="60000"/>
          </a:schemeClr>
        </a:solidFill>
      </dgm:spPr>
      <dgm:t>
        <a:bodyPr/>
        <a:lstStyle/>
        <a:p>
          <a:r>
            <a:rPr lang="ru-RU" dirty="0">
              <a:solidFill>
                <a:schemeClr val="tx1"/>
              </a:solidFill>
            </a:rPr>
            <a:t>Установление одновременно УСП и СП, по позициям ПП РФ №2571</a:t>
          </a:r>
        </a:p>
      </dgm:t>
    </dgm:pt>
    <dgm:pt modelId="{00E9AD6D-B889-EF40-BFA3-B0BA68F6B221}" type="parTrans" cxnId="{8CD7FE0B-DD91-A649-A773-9C316B35D5AC}">
      <dgm:prSet/>
      <dgm:spPr>
        <a:solidFill>
          <a:schemeClr val="tx2">
            <a:lumMod val="40000"/>
            <a:lumOff val="60000"/>
          </a:schemeClr>
        </a:solidFill>
      </dgm:spPr>
      <dgm:t>
        <a:bodyPr/>
        <a:lstStyle/>
        <a:p>
          <a:endParaRPr lang="ru-RU">
            <a:solidFill>
              <a:schemeClr val="tx1"/>
            </a:solidFill>
          </a:endParaRPr>
        </a:p>
      </dgm:t>
    </dgm:pt>
    <dgm:pt modelId="{F745EEAB-724E-0449-B108-4D52E5FEEEC5}" type="sibTrans" cxnId="{8CD7FE0B-DD91-A649-A773-9C316B35D5AC}">
      <dgm:prSet/>
      <dgm:spPr/>
      <dgm:t>
        <a:bodyPr/>
        <a:lstStyle/>
        <a:p>
          <a:endParaRPr lang="ru-RU">
            <a:solidFill>
              <a:schemeClr val="tx1"/>
            </a:solidFill>
          </a:endParaRPr>
        </a:p>
      </dgm:t>
    </dgm:pt>
    <dgm:pt modelId="{53FD1F31-9454-4642-B92F-F2C17AF0C5A1}">
      <dgm:prSet phldrT="[Текст]"/>
      <dgm:spPr>
        <a:solidFill>
          <a:schemeClr val="tx2">
            <a:lumMod val="40000"/>
            <a:lumOff val="60000"/>
          </a:schemeClr>
        </a:solidFill>
      </dgm:spPr>
      <dgm:t>
        <a:bodyPr/>
        <a:lstStyle/>
        <a:p>
          <a:r>
            <a:rPr lang="ru-RU" dirty="0">
              <a:solidFill>
                <a:schemeClr val="tx1"/>
              </a:solidFill>
            </a:rPr>
            <a:t>Не установление либо необоснованное установление доп. требований </a:t>
          </a:r>
        </a:p>
      </dgm:t>
    </dgm:pt>
    <dgm:pt modelId="{2BB3E036-C1D9-904E-BF6D-CA5A79705C9E}" type="parTrans" cxnId="{5F24510A-FB24-DA4A-955B-DD282303F57E}">
      <dgm:prSet/>
      <dgm:spPr>
        <a:solidFill>
          <a:schemeClr val="tx2">
            <a:lumMod val="40000"/>
            <a:lumOff val="60000"/>
          </a:schemeClr>
        </a:solidFill>
      </dgm:spPr>
      <dgm:t>
        <a:bodyPr/>
        <a:lstStyle/>
        <a:p>
          <a:endParaRPr lang="ru-RU">
            <a:solidFill>
              <a:schemeClr val="tx1"/>
            </a:solidFill>
          </a:endParaRPr>
        </a:p>
      </dgm:t>
    </dgm:pt>
    <dgm:pt modelId="{2AD1DA79-5F2D-4C47-9BD3-60BB0AE90BA6}" type="sibTrans" cxnId="{5F24510A-FB24-DA4A-955B-DD282303F57E}">
      <dgm:prSet/>
      <dgm:spPr/>
      <dgm:t>
        <a:bodyPr/>
        <a:lstStyle/>
        <a:p>
          <a:endParaRPr lang="ru-RU">
            <a:solidFill>
              <a:schemeClr val="tx1"/>
            </a:solidFill>
          </a:endParaRPr>
        </a:p>
      </dgm:t>
    </dgm:pt>
    <dgm:pt modelId="{31919E81-9EAD-9041-A6E0-6EFDE778819E}">
      <dgm:prSet phldrT="[Текст]"/>
      <dgm:spPr>
        <a:solidFill>
          <a:schemeClr val="tx2">
            <a:lumMod val="40000"/>
            <a:lumOff val="60000"/>
          </a:schemeClr>
        </a:solidFill>
      </dgm:spPr>
      <dgm:t>
        <a:bodyPr/>
        <a:lstStyle/>
        <a:p>
          <a:r>
            <a:rPr lang="ru-RU" dirty="0">
              <a:solidFill>
                <a:schemeClr val="tx1"/>
              </a:solidFill>
            </a:rPr>
            <a:t>Установление доп. требований  по позиции не соответствующей объекту закупки</a:t>
          </a:r>
        </a:p>
      </dgm:t>
    </dgm:pt>
    <dgm:pt modelId="{E15FD575-FF79-5C41-A1B1-556F026DEB38}" type="parTrans" cxnId="{CFD5E53A-E196-F44A-81D4-FE5BC4738477}">
      <dgm:prSet/>
      <dgm:spPr>
        <a:solidFill>
          <a:schemeClr val="tx2">
            <a:lumMod val="40000"/>
            <a:lumOff val="60000"/>
          </a:schemeClr>
        </a:solidFill>
      </dgm:spPr>
      <dgm:t>
        <a:bodyPr/>
        <a:lstStyle/>
        <a:p>
          <a:endParaRPr lang="ru-RU">
            <a:solidFill>
              <a:schemeClr val="tx1"/>
            </a:solidFill>
          </a:endParaRPr>
        </a:p>
      </dgm:t>
    </dgm:pt>
    <dgm:pt modelId="{CBD6E479-2E89-CB49-9F28-73055399B0FA}" type="sibTrans" cxnId="{CFD5E53A-E196-F44A-81D4-FE5BC4738477}">
      <dgm:prSet/>
      <dgm:spPr/>
      <dgm:t>
        <a:bodyPr/>
        <a:lstStyle/>
        <a:p>
          <a:endParaRPr lang="ru-RU">
            <a:solidFill>
              <a:schemeClr val="tx1"/>
            </a:solidFill>
          </a:endParaRPr>
        </a:p>
      </dgm:t>
    </dgm:pt>
    <dgm:pt modelId="{CB5A5081-1F28-D44D-8697-5E58D33EBC61}">
      <dgm:prSet/>
      <dgm:spPr>
        <a:solidFill>
          <a:schemeClr val="tx2">
            <a:lumMod val="60000"/>
            <a:lumOff val="40000"/>
          </a:schemeClr>
        </a:solidFill>
      </dgm:spPr>
      <dgm:t>
        <a:bodyPr/>
        <a:lstStyle/>
        <a:p>
          <a:r>
            <a:rPr lang="ru-RU" dirty="0">
              <a:solidFill>
                <a:schemeClr val="tx1"/>
              </a:solidFill>
            </a:rPr>
            <a:t>Неправильное оформление доп. требований в извещении</a:t>
          </a:r>
        </a:p>
      </dgm:t>
    </dgm:pt>
    <dgm:pt modelId="{6EEB3567-33CC-664E-BC33-5C962EE3486C}" type="parTrans" cxnId="{05E134C3-E713-5B4D-BCE0-92B50118DA04}">
      <dgm:prSet/>
      <dgm:spPr/>
      <dgm:t>
        <a:bodyPr/>
        <a:lstStyle/>
        <a:p>
          <a:endParaRPr lang="ru-RU"/>
        </a:p>
      </dgm:t>
    </dgm:pt>
    <dgm:pt modelId="{FE5929B2-C79E-D24A-8800-935C687B5429}" type="sibTrans" cxnId="{05E134C3-E713-5B4D-BCE0-92B50118DA04}">
      <dgm:prSet/>
      <dgm:spPr/>
      <dgm:t>
        <a:bodyPr/>
        <a:lstStyle/>
        <a:p>
          <a:endParaRPr lang="ru-RU"/>
        </a:p>
      </dgm:t>
    </dgm:pt>
    <dgm:pt modelId="{9D384745-932E-BF43-B470-18984F926590}" type="pres">
      <dgm:prSet presAssocID="{A8CFD4D9-9542-9B46-8FEA-ACF278636384}" presName="cycle" presStyleCnt="0">
        <dgm:presLayoutVars>
          <dgm:chMax val="1"/>
          <dgm:dir/>
          <dgm:animLvl val="ctr"/>
          <dgm:resizeHandles val="exact"/>
        </dgm:presLayoutVars>
      </dgm:prSet>
      <dgm:spPr/>
    </dgm:pt>
    <dgm:pt modelId="{C844B211-EB03-8841-B618-B864CB802CA6}" type="pres">
      <dgm:prSet presAssocID="{9BF27E79-1DBB-5C41-AD9D-81694F76A1EF}" presName="centerShape" presStyleLbl="node0" presStyleIdx="0" presStyleCnt="1" custScaleX="108965"/>
      <dgm:spPr/>
    </dgm:pt>
    <dgm:pt modelId="{26C03043-9D68-5B4F-8D09-1BF856A12D9D}" type="pres">
      <dgm:prSet presAssocID="{00E9AD6D-B889-EF40-BFA3-B0BA68F6B221}" presName="parTrans" presStyleLbl="bgSibTrans2D1" presStyleIdx="0" presStyleCnt="4"/>
      <dgm:spPr/>
    </dgm:pt>
    <dgm:pt modelId="{57E0FE16-0D29-CF40-BB95-A197B221FF7F}" type="pres">
      <dgm:prSet presAssocID="{6FA42C81-3B9B-914A-8A17-AE8D544293F2}" presName="node" presStyleLbl="node1" presStyleIdx="0" presStyleCnt="4">
        <dgm:presLayoutVars>
          <dgm:bulletEnabled val="1"/>
        </dgm:presLayoutVars>
      </dgm:prSet>
      <dgm:spPr/>
    </dgm:pt>
    <dgm:pt modelId="{DF6D6E22-23AC-174A-B1E7-98FD3124DED2}" type="pres">
      <dgm:prSet presAssocID="{2BB3E036-C1D9-904E-BF6D-CA5A79705C9E}" presName="parTrans" presStyleLbl="bgSibTrans2D1" presStyleIdx="1" presStyleCnt="4"/>
      <dgm:spPr/>
    </dgm:pt>
    <dgm:pt modelId="{A28AA5F7-C129-5C4E-9E5B-0D0AEB78BFA8}" type="pres">
      <dgm:prSet presAssocID="{53FD1F31-9454-4642-B92F-F2C17AF0C5A1}" presName="node" presStyleLbl="node1" presStyleIdx="1" presStyleCnt="4">
        <dgm:presLayoutVars>
          <dgm:bulletEnabled val="1"/>
        </dgm:presLayoutVars>
      </dgm:prSet>
      <dgm:spPr/>
    </dgm:pt>
    <dgm:pt modelId="{A82DC0FD-3741-084C-BAF8-4D79D51C43F4}" type="pres">
      <dgm:prSet presAssocID="{6EEB3567-33CC-664E-BC33-5C962EE3486C}" presName="parTrans" presStyleLbl="bgSibTrans2D1" presStyleIdx="2" presStyleCnt="4"/>
      <dgm:spPr/>
    </dgm:pt>
    <dgm:pt modelId="{2933654A-4A68-344F-B57B-3709A4A3632E}" type="pres">
      <dgm:prSet presAssocID="{CB5A5081-1F28-D44D-8697-5E58D33EBC61}" presName="node" presStyleLbl="node1" presStyleIdx="2" presStyleCnt="4" custRadScaleRad="95136" custRadScaleInc="-5324">
        <dgm:presLayoutVars>
          <dgm:bulletEnabled val="1"/>
        </dgm:presLayoutVars>
      </dgm:prSet>
      <dgm:spPr/>
    </dgm:pt>
    <dgm:pt modelId="{91AB0FF0-73E7-3046-8723-0D44281C0182}" type="pres">
      <dgm:prSet presAssocID="{E15FD575-FF79-5C41-A1B1-556F026DEB38}" presName="parTrans" presStyleLbl="bgSibTrans2D1" presStyleIdx="3" presStyleCnt="4" custLinFactNeighborX="-5299" custLinFactNeighborY="3699"/>
      <dgm:spPr/>
    </dgm:pt>
    <dgm:pt modelId="{42C26946-2A73-7C46-875E-C133D9D24B4A}" type="pres">
      <dgm:prSet presAssocID="{31919E81-9EAD-9041-A6E0-6EFDE778819E}" presName="node" presStyleLbl="node1" presStyleIdx="3" presStyleCnt="4" custRadScaleRad="102532" custRadScaleInc="3458">
        <dgm:presLayoutVars>
          <dgm:bulletEnabled val="1"/>
        </dgm:presLayoutVars>
      </dgm:prSet>
      <dgm:spPr/>
    </dgm:pt>
  </dgm:ptLst>
  <dgm:cxnLst>
    <dgm:cxn modelId="{5F24510A-FB24-DA4A-955B-DD282303F57E}" srcId="{9BF27E79-1DBB-5C41-AD9D-81694F76A1EF}" destId="{53FD1F31-9454-4642-B92F-F2C17AF0C5A1}" srcOrd="1" destOrd="0" parTransId="{2BB3E036-C1D9-904E-BF6D-CA5A79705C9E}" sibTransId="{2AD1DA79-5F2D-4C47-9BD3-60BB0AE90BA6}"/>
    <dgm:cxn modelId="{8CD7FE0B-DD91-A649-A773-9C316B35D5AC}" srcId="{9BF27E79-1DBB-5C41-AD9D-81694F76A1EF}" destId="{6FA42C81-3B9B-914A-8A17-AE8D544293F2}" srcOrd="0" destOrd="0" parTransId="{00E9AD6D-B889-EF40-BFA3-B0BA68F6B221}" sibTransId="{F745EEAB-724E-0449-B108-4D52E5FEEEC5}"/>
    <dgm:cxn modelId="{3CC86F1C-8235-474E-9005-BB9974847E2E}" type="presOf" srcId="{9BF27E79-1DBB-5C41-AD9D-81694F76A1EF}" destId="{C844B211-EB03-8841-B618-B864CB802CA6}" srcOrd="0" destOrd="0" presId="urn:microsoft.com/office/officeart/2005/8/layout/radial4"/>
    <dgm:cxn modelId="{D06E682B-7633-574F-A73C-D1357ED28441}" type="presOf" srcId="{E15FD575-FF79-5C41-A1B1-556F026DEB38}" destId="{91AB0FF0-73E7-3046-8723-0D44281C0182}" srcOrd="0" destOrd="0" presId="urn:microsoft.com/office/officeart/2005/8/layout/radial4"/>
    <dgm:cxn modelId="{CFD5E53A-E196-F44A-81D4-FE5BC4738477}" srcId="{9BF27E79-1DBB-5C41-AD9D-81694F76A1EF}" destId="{31919E81-9EAD-9041-A6E0-6EFDE778819E}" srcOrd="3" destOrd="0" parTransId="{E15FD575-FF79-5C41-A1B1-556F026DEB38}" sibTransId="{CBD6E479-2E89-CB49-9F28-73055399B0FA}"/>
    <dgm:cxn modelId="{E0AEA53E-DB97-D541-A064-A7362FA72859}" type="presOf" srcId="{6EEB3567-33CC-664E-BC33-5C962EE3486C}" destId="{A82DC0FD-3741-084C-BAF8-4D79D51C43F4}" srcOrd="0" destOrd="0" presId="urn:microsoft.com/office/officeart/2005/8/layout/radial4"/>
    <dgm:cxn modelId="{EBD4B850-14F2-BF48-9A44-1BE77D2FBFE7}" type="presOf" srcId="{31919E81-9EAD-9041-A6E0-6EFDE778819E}" destId="{42C26946-2A73-7C46-875E-C133D9D24B4A}" srcOrd="0" destOrd="0" presId="urn:microsoft.com/office/officeart/2005/8/layout/radial4"/>
    <dgm:cxn modelId="{7ED6C871-C61B-234B-A5D4-7A545C9A54F2}" type="presOf" srcId="{00E9AD6D-B889-EF40-BFA3-B0BA68F6B221}" destId="{26C03043-9D68-5B4F-8D09-1BF856A12D9D}" srcOrd="0" destOrd="0" presId="urn:microsoft.com/office/officeart/2005/8/layout/radial4"/>
    <dgm:cxn modelId="{E9783B77-40CF-C24A-A30C-9C4321C32372}" type="presOf" srcId="{6FA42C81-3B9B-914A-8A17-AE8D544293F2}" destId="{57E0FE16-0D29-CF40-BB95-A197B221FF7F}" srcOrd="0" destOrd="0" presId="urn:microsoft.com/office/officeart/2005/8/layout/radial4"/>
    <dgm:cxn modelId="{603FA983-89BF-5643-9362-AF8E48AE9033}" type="presOf" srcId="{A8CFD4D9-9542-9B46-8FEA-ACF278636384}" destId="{9D384745-932E-BF43-B470-18984F926590}" srcOrd="0" destOrd="0" presId="urn:microsoft.com/office/officeart/2005/8/layout/radial4"/>
    <dgm:cxn modelId="{E4F15793-E628-DB4D-A790-586BC59D7106}" type="presOf" srcId="{53FD1F31-9454-4642-B92F-F2C17AF0C5A1}" destId="{A28AA5F7-C129-5C4E-9E5B-0D0AEB78BFA8}" srcOrd="0" destOrd="0" presId="urn:microsoft.com/office/officeart/2005/8/layout/radial4"/>
    <dgm:cxn modelId="{D48257A4-BA87-1A43-99C7-2FE2A28B6EC5}" type="presOf" srcId="{2BB3E036-C1D9-904E-BF6D-CA5A79705C9E}" destId="{DF6D6E22-23AC-174A-B1E7-98FD3124DED2}" srcOrd="0" destOrd="0" presId="urn:microsoft.com/office/officeart/2005/8/layout/radial4"/>
    <dgm:cxn modelId="{05E134C3-E713-5B4D-BCE0-92B50118DA04}" srcId="{9BF27E79-1DBB-5C41-AD9D-81694F76A1EF}" destId="{CB5A5081-1F28-D44D-8697-5E58D33EBC61}" srcOrd="2" destOrd="0" parTransId="{6EEB3567-33CC-664E-BC33-5C962EE3486C}" sibTransId="{FE5929B2-C79E-D24A-8800-935C687B5429}"/>
    <dgm:cxn modelId="{669D67C8-BE48-5E46-A59B-5CC4F93B9316}" srcId="{A8CFD4D9-9542-9B46-8FEA-ACF278636384}" destId="{9BF27E79-1DBB-5C41-AD9D-81694F76A1EF}" srcOrd="0" destOrd="0" parTransId="{B3463B72-C212-2049-A130-0C88824EB5E6}" sibTransId="{FB38C668-399D-2843-9802-5A490B539C8C}"/>
    <dgm:cxn modelId="{A191F2EF-B84D-8A4C-B86D-40150032A0D4}" type="presOf" srcId="{CB5A5081-1F28-D44D-8697-5E58D33EBC61}" destId="{2933654A-4A68-344F-B57B-3709A4A3632E}" srcOrd="0" destOrd="0" presId="urn:microsoft.com/office/officeart/2005/8/layout/radial4"/>
    <dgm:cxn modelId="{479CA553-5DEE-AF44-80D4-EECC0DF336E3}" type="presParOf" srcId="{9D384745-932E-BF43-B470-18984F926590}" destId="{C844B211-EB03-8841-B618-B864CB802CA6}" srcOrd="0" destOrd="0" presId="urn:microsoft.com/office/officeart/2005/8/layout/radial4"/>
    <dgm:cxn modelId="{B0DFDD26-65AE-004E-9256-BB20B4536180}" type="presParOf" srcId="{9D384745-932E-BF43-B470-18984F926590}" destId="{26C03043-9D68-5B4F-8D09-1BF856A12D9D}" srcOrd="1" destOrd="0" presId="urn:microsoft.com/office/officeart/2005/8/layout/radial4"/>
    <dgm:cxn modelId="{B666CF4D-A5AD-B74C-8793-0858E7D1CA9A}" type="presParOf" srcId="{9D384745-932E-BF43-B470-18984F926590}" destId="{57E0FE16-0D29-CF40-BB95-A197B221FF7F}" srcOrd="2" destOrd="0" presId="urn:microsoft.com/office/officeart/2005/8/layout/radial4"/>
    <dgm:cxn modelId="{A00A6296-0F5F-E84E-A905-1AA89A7AA942}" type="presParOf" srcId="{9D384745-932E-BF43-B470-18984F926590}" destId="{DF6D6E22-23AC-174A-B1E7-98FD3124DED2}" srcOrd="3" destOrd="0" presId="urn:microsoft.com/office/officeart/2005/8/layout/radial4"/>
    <dgm:cxn modelId="{0D047EE8-8AD3-604B-955A-5F625B8FFC41}" type="presParOf" srcId="{9D384745-932E-BF43-B470-18984F926590}" destId="{A28AA5F7-C129-5C4E-9E5B-0D0AEB78BFA8}" srcOrd="4" destOrd="0" presId="urn:microsoft.com/office/officeart/2005/8/layout/radial4"/>
    <dgm:cxn modelId="{01548CBD-BC9C-8845-8771-C80B9CD09BE3}" type="presParOf" srcId="{9D384745-932E-BF43-B470-18984F926590}" destId="{A82DC0FD-3741-084C-BAF8-4D79D51C43F4}" srcOrd="5" destOrd="0" presId="urn:microsoft.com/office/officeart/2005/8/layout/radial4"/>
    <dgm:cxn modelId="{52928748-3425-B94E-88AA-0246CFA39469}" type="presParOf" srcId="{9D384745-932E-BF43-B470-18984F926590}" destId="{2933654A-4A68-344F-B57B-3709A4A3632E}" srcOrd="6" destOrd="0" presId="urn:microsoft.com/office/officeart/2005/8/layout/radial4"/>
    <dgm:cxn modelId="{EC1E7479-8791-3D4A-8F3A-7E02B875777C}" type="presParOf" srcId="{9D384745-932E-BF43-B470-18984F926590}" destId="{91AB0FF0-73E7-3046-8723-0D44281C0182}" srcOrd="7" destOrd="0" presId="urn:microsoft.com/office/officeart/2005/8/layout/radial4"/>
    <dgm:cxn modelId="{6E023E23-219C-FC43-A88D-580F438413CA}" type="presParOf" srcId="{9D384745-932E-BF43-B470-18984F926590}" destId="{42C26946-2A73-7C46-875E-C133D9D24B4A}" srcOrd="8"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3CE774-E029-BE46-913B-7F1AE706B8C7}" type="doc">
      <dgm:prSet loTypeId="urn:microsoft.com/office/officeart/2005/8/layout/arrow1" loCatId="" qsTypeId="urn:microsoft.com/office/officeart/2005/8/quickstyle/simple1" qsCatId="simple" csTypeId="urn:microsoft.com/office/officeart/2005/8/colors/accent1_2" csCatId="accent1" phldr="1"/>
      <dgm:spPr/>
      <dgm:t>
        <a:bodyPr/>
        <a:lstStyle/>
        <a:p>
          <a:endParaRPr lang="ru-RU"/>
        </a:p>
      </dgm:t>
    </dgm:pt>
    <dgm:pt modelId="{C57125C5-5A76-B943-81AC-0C7AD3D8ED69}">
      <dgm:prSet phldrT="[Текст]" custT="1"/>
      <dgm:spPr/>
      <dgm:t>
        <a:bodyPr/>
        <a:lstStyle/>
        <a:p>
          <a:r>
            <a:rPr lang="ru-RU" sz="1200" dirty="0"/>
            <a:t> </a:t>
          </a:r>
          <a:r>
            <a:rPr lang="ru-RU" sz="1600" dirty="0"/>
            <a:t>Подтверждение опыта только  договорами по благоустройству - правомерно</a:t>
          </a:r>
        </a:p>
        <a:p>
          <a:r>
            <a:rPr lang="ru-RU" sz="1200" b="0" i="0" u="none" dirty="0"/>
            <a:t>Решение Курского УФАС России от 10.07.2023 по делу №</a:t>
          </a:r>
          <a:r>
            <a:rPr lang="ru-RU" sz="1200" b="0" dirty="0"/>
            <a:t>046/06/42-376/2023 ( закупка №</a:t>
          </a:r>
          <a:r>
            <a:rPr lang="ru-RU" sz="1200" dirty="0"/>
            <a:t>0744200000223004948)</a:t>
          </a:r>
          <a:r>
            <a:rPr lang="ru-RU" sz="1200" b="0" dirty="0"/>
            <a:t>, </a:t>
          </a:r>
          <a:r>
            <a:rPr lang="ru-RU" sz="1200" b="0" i="0" u="none" dirty="0"/>
            <a:t>  Оренбургского УФАС  по делу № 056/06/42-310/2023 от 03.04.2023 ( № 0853500000323001711), Костромского УФАС  от 10.05.2023 по делу № 044/06/105-274/2023 (№ 0841600008123000196), Дагестанского УФАС  от 21.02.2023 по делу № 05-09/Р/2023 ( № 0103300019723000007), УФАС  по Московской области от 28.06.2023 закупка №</a:t>
          </a:r>
          <a:r>
            <a:rPr lang="ru-RU" sz="1200" dirty="0"/>
            <a:t>0148200005423000388)</a:t>
          </a:r>
          <a:br>
            <a:rPr lang="ru-RU" sz="1200" b="0" dirty="0"/>
          </a:br>
          <a:endParaRPr lang="ru-RU" sz="1200" b="0" dirty="0"/>
        </a:p>
      </dgm:t>
    </dgm:pt>
    <dgm:pt modelId="{5371E09E-814D-3E40-A3FB-BBADE976FC0E}" type="parTrans" cxnId="{6416C4AF-5AAA-C848-BAAF-102E730B4058}">
      <dgm:prSet/>
      <dgm:spPr/>
      <dgm:t>
        <a:bodyPr/>
        <a:lstStyle/>
        <a:p>
          <a:endParaRPr lang="ru-RU"/>
        </a:p>
      </dgm:t>
    </dgm:pt>
    <dgm:pt modelId="{9232ABD7-1181-E449-AAEA-22DDA44909BC}" type="sibTrans" cxnId="{6416C4AF-5AAA-C848-BAAF-102E730B4058}">
      <dgm:prSet/>
      <dgm:spPr/>
      <dgm:t>
        <a:bodyPr/>
        <a:lstStyle/>
        <a:p>
          <a:endParaRPr lang="ru-RU"/>
        </a:p>
      </dgm:t>
    </dgm:pt>
    <dgm:pt modelId="{0280A2D0-A7D9-3A43-8F22-C09993BC623E}">
      <dgm:prSet phldrT="[Текст]" custT="1"/>
      <dgm:spPr/>
      <dgm:t>
        <a:bodyPr/>
        <a:lstStyle/>
        <a:p>
          <a:r>
            <a:rPr lang="ru-RU" sz="1600" dirty="0"/>
            <a:t>Подтверждение опыта только договорами  по благоустройству – неправомерно!</a:t>
          </a:r>
        </a:p>
        <a:p>
          <a:r>
            <a:rPr lang="ru-RU" sz="1400" b="0" i="0" u="none" dirty="0"/>
            <a:t>Решение УФАС по Республике Башкортостан от 15.01.2024 </a:t>
          </a:r>
          <a:r>
            <a:rPr lang="ru-RU" sz="1400" dirty="0"/>
            <a:t>закупка  №0801300012123000127, </a:t>
          </a:r>
          <a:r>
            <a:rPr lang="ru-RU" sz="1400" b="0" i="0" u="none" dirty="0"/>
            <a:t>Решение УФАС ХМАО от 20.06.2023</a:t>
          </a:r>
          <a:r>
            <a:rPr lang="en-US" sz="1400" b="0" i="0" u="none" dirty="0"/>
            <a:t> </a:t>
          </a:r>
          <a:r>
            <a:rPr lang="ru-RU" sz="1400" b="0" i="0" u="none" dirty="0"/>
            <a:t>№</a:t>
          </a:r>
          <a:r>
            <a:rPr lang="en-US" sz="1400" b="0" i="0" u="none" dirty="0"/>
            <a:t>086/06/32-944/2023</a:t>
          </a:r>
          <a:r>
            <a:rPr lang="ru-RU" sz="1400" b="0" i="0" u="none" dirty="0"/>
            <a:t> ( закупка № 0887300002223000003)</a:t>
          </a:r>
          <a:br>
            <a:rPr lang="ru-RU" sz="1400" dirty="0"/>
          </a:br>
          <a:r>
            <a:rPr lang="ru-RU" sz="1400" b="0" i="0" u="none" dirty="0"/>
            <a:t>Решения Свердловского УФАС от 14.04.2023 по делу № 066/06/106-1315/2023 ( № 0162200011823000424), от 18.05.2023 по делу № 066/06/42-1688/2023 (№ 0162300005323000800., Московского УФАС  от 09.08.2022 по делу № 077/06/106-11738/2022 ( № 0373200081222000578)</a:t>
          </a:r>
          <a:br>
            <a:rPr lang="ru-RU" sz="1400" dirty="0"/>
          </a:br>
          <a:endParaRPr lang="ru-RU" sz="1400" dirty="0"/>
        </a:p>
      </dgm:t>
    </dgm:pt>
    <dgm:pt modelId="{70E8D5EF-459D-604C-A6D4-3F4874B2FFD0}" type="parTrans" cxnId="{3DCD7A3A-32F9-9544-B4B4-FBDB3CFDC9C0}">
      <dgm:prSet/>
      <dgm:spPr/>
      <dgm:t>
        <a:bodyPr/>
        <a:lstStyle/>
        <a:p>
          <a:endParaRPr lang="ru-RU"/>
        </a:p>
      </dgm:t>
    </dgm:pt>
    <dgm:pt modelId="{F3D71C94-A819-E240-A9C6-25AC703C6DF5}" type="sibTrans" cxnId="{3DCD7A3A-32F9-9544-B4B4-FBDB3CFDC9C0}">
      <dgm:prSet/>
      <dgm:spPr/>
      <dgm:t>
        <a:bodyPr/>
        <a:lstStyle/>
        <a:p>
          <a:endParaRPr lang="ru-RU"/>
        </a:p>
      </dgm:t>
    </dgm:pt>
    <dgm:pt modelId="{3651191B-8CBB-0346-8D63-C2D8D85CA4AE}" type="pres">
      <dgm:prSet presAssocID="{3A3CE774-E029-BE46-913B-7F1AE706B8C7}" presName="cycle" presStyleCnt="0">
        <dgm:presLayoutVars>
          <dgm:dir/>
          <dgm:resizeHandles val="exact"/>
        </dgm:presLayoutVars>
      </dgm:prSet>
      <dgm:spPr/>
    </dgm:pt>
    <dgm:pt modelId="{2D82D716-B1BE-804D-BBA1-686008594F5B}" type="pres">
      <dgm:prSet presAssocID="{C57125C5-5A76-B943-81AC-0C7AD3D8ED69}" presName="arrow" presStyleLbl="node1" presStyleIdx="0" presStyleCnt="2" custScaleX="119843">
        <dgm:presLayoutVars>
          <dgm:bulletEnabled val="1"/>
        </dgm:presLayoutVars>
      </dgm:prSet>
      <dgm:spPr/>
    </dgm:pt>
    <dgm:pt modelId="{3D66BC9F-2B73-3142-898F-A9AAE320E94D}" type="pres">
      <dgm:prSet presAssocID="{0280A2D0-A7D9-3A43-8F22-C09993BC623E}" presName="arrow" presStyleLbl="node1" presStyleIdx="1" presStyleCnt="2" custScaleX="123427" custScaleY="108913">
        <dgm:presLayoutVars>
          <dgm:bulletEnabled val="1"/>
        </dgm:presLayoutVars>
      </dgm:prSet>
      <dgm:spPr/>
    </dgm:pt>
  </dgm:ptLst>
  <dgm:cxnLst>
    <dgm:cxn modelId="{37D23212-58F2-5941-9FDB-EE1EE4FF2DBB}" type="presOf" srcId="{C57125C5-5A76-B943-81AC-0C7AD3D8ED69}" destId="{2D82D716-B1BE-804D-BBA1-686008594F5B}" srcOrd="0" destOrd="0" presId="urn:microsoft.com/office/officeart/2005/8/layout/arrow1"/>
    <dgm:cxn modelId="{44C3B52E-7C2F-1442-ABD7-4810D7D9893B}" type="presOf" srcId="{0280A2D0-A7D9-3A43-8F22-C09993BC623E}" destId="{3D66BC9F-2B73-3142-898F-A9AAE320E94D}" srcOrd="0" destOrd="0" presId="urn:microsoft.com/office/officeart/2005/8/layout/arrow1"/>
    <dgm:cxn modelId="{3DCD7A3A-32F9-9544-B4B4-FBDB3CFDC9C0}" srcId="{3A3CE774-E029-BE46-913B-7F1AE706B8C7}" destId="{0280A2D0-A7D9-3A43-8F22-C09993BC623E}" srcOrd="1" destOrd="0" parTransId="{70E8D5EF-459D-604C-A6D4-3F4874B2FFD0}" sibTransId="{F3D71C94-A819-E240-A9C6-25AC703C6DF5}"/>
    <dgm:cxn modelId="{6416C4AF-5AAA-C848-BAAF-102E730B4058}" srcId="{3A3CE774-E029-BE46-913B-7F1AE706B8C7}" destId="{C57125C5-5A76-B943-81AC-0C7AD3D8ED69}" srcOrd="0" destOrd="0" parTransId="{5371E09E-814D-3E40-A3FB-BBADE976FC0E}" sibTransId="{9232ABD7-1181-E449-AAEA-22DDA44909BC}"/>
    <dgm:cxn modelId="{A9C0BCCF-F3A3-A34F-9151-20364A158CBB}" type="presOf" srcId="{3A3CE774-E029-BE46-913B-7F1AE706B8C7}" destId="{3651191B-8CBB-0346-8D63-C2D8D85CA4AE}" srcOrd="0" destOrd="0" presId="urn:microsoft.com/office/officeart/2005/8/layout/arrow1"/>
    <dgm:cxn modelId="{C0AA7779-FB3F-9C43-9EDF-0CA45A5F33E4}" type="presParOf" srcId="{3651191B-8CBB-0346-8D63-C2D8D85CA4AE}" destId="{2D82D716-B1BE-804D-BBA1-686008594F5B}" srcOrd="0" destOrd="0" presId="urn:microsoft.com/office/officeart/2005/8/layout/arrow1"/>
    <dgm:cxn modelId="{5DDF72E6-13AA-D848-8FDF-8D7143235F51}" type="presParOf" srcId="{3651191B-8CBB-0346-8D63-C2D8D85CA4AE}" destId="{3D66BC9F-2B73-3142-898F-A9AAE320E94D}"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92354A-4BA3-423C-9EA6-A966D4EBC976}"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ru-RU"/>
        </a:p>
      </dgm:t>
    </dgm:pt>
    <dgm:pt modelId="{4514E936-F6E7-4881-BC95-A79CD97AB1C7}">
      <dgm:prSet phldrT="[Текст]" custT="1"/>
      <dgm:spPr>
        <a:xfrm>
          <a:off x="596391" y="2152"/>
          <a:ext cx="2583805" cy="1291902"/>
        </a:xfrm>
        <a:prstGeom prst="roundRect">
          <a:avLst>
            <a:gd name="adj" fmla="val 10000"/>
          </a:avLst>
        </a:prstGeom>
        <a:solidFill>
          <a:schemeClr val="accent2"/>
        </a:solidFill>
        <a:ln w="25400" cap="flat" cmpd="sng" algn="ctr">
          <a:solidFill>
            <a:sysClr val="window" lastClr="FFFFFF">
              <a:hueOff val="0"/>
              <a:satOff val="0"/>
              <a:lumOff val="0"/>
              <a:alphaOff val="0"/>
            </a:sysClr>
          </a:solidFill>
          <a:prstDash val="solid"/>
        </a:ln>
        <a:effectLst/>
      </dgm:spPr>
      <dgm:t>
        <a:bodyPr/>
        <a:lstStyle/>
        <a:p>
          <a:r>
            <a:rPr lang="ru-RU" sz="1600" dirty="0">
              <a:solidFill>
                <a:sysClr val="window" lastClr="FFFFFF"/>
              </a:solidFill>
              <a:latin typeface="+mn-lt"/>
              <a:ea typeface="+mn-ea"/>
              <a:cs typeface="+mn-cs"/>
            </a:rPr>
            <a:t>Типовые условия устанавливаемые Правительством РФ </a:t>
          </a:r>
        </a:p>
      </dgm:t>
    </dgm:pt>
    <dgm:pt modelId="{62BDC8C9-28A3-46E7-9857-27AD08F89079}" type="parTrans" cxnId="{4CF98D1A-048F-4B07-88F8-000AC6A61320}">
      <dgm:prSet/>
      <dgm:spPr/>
      <dgm:t>
        <a:bodyPr/>
        <a:lstStyle/>
        <a:p>
          <a:endParaRPr lang="ru-RU"/>
        </a:p>
      </dgm:t>
    </dgm:pt>
    <dgm:pt modelId="{9BC90620-E6E7-48D1-B6C8-073CDC745DFA}" type="sibTrans" cxnId="{4CF98D1A-048F-4B07-88F8-000AC6A61320}">
      <dgm:prSet/>
      <dgm:spPr/>
      <dgm:t>
        <a:bodyPr/>
        <a:lstStyle/>
        <a:p>
          <a:endParaRPr lang="ru-RU"/>
        </a:p>
      </dgm:t>
    </dgm:pt>
    <dgm:pt modelId="{F3370497-7F6C-4F6D-8B52-E5B5389113A8}">
      <dgm:prSet phldrT="[Текст]"/>
      <dgm:spPr>
        <a:xfrm>
          <a:off x="1113152" y="1617030"/>
          <a:ext cx="2067044" cy="1291902"/>
        </a:xfrm>
        <a:prstGeom prst="roundRect">
          <a:avLst>
            <a:gd name="adj" fmla="val 10000"/>
          </a:avLst>
        </a:prstGeom>
        <a:solidFill>
          <a:sysClr val="window" lastClr="FFFFFF">
            <a:alpha val="90000"/>
            <a:hueOff val="0"/>
            <a:satOff val="0"/>
            <a:lumOff val="0"/>
            <a:alphaOff val="0"/>
          </a:sysClr>
        </a:solidFill>
        <a:ln w="25400" cap="flat" cmpd="sng" algn="ctr">
          <a:solidFill>
            <a:srgbClr val="E4465A"/>
          </a:solidFill>
          <a:prstDash val="solid"/>
        </a:ln>
        <a:effectLst/>
      </dgm:spPr>
      <dgm:t>
        <a:bodyPr/>
        <a:lstStyle/>
        <a:p>
          <a:r>
            <a:rPr lang="ru-RU" dirty="0">
              <a:solidFill>
                <a:sysClr val="windowText" lastClr="000000">
                  <a:hueOff val="0"/>
                  <a:satOff val="0"/>
                  <a:lumOff val="0"/>
                  <a:alphaOff val="0"/>
                </a:sysClr>
              </a:solidFill>
              <a:latin typeface="+mn-lt"/>
              <a:ea typeface="+mn-ea"/>
              <a:cs typeface="+mn-cs"/>
            </a:rPr>
            <a:t>Обязательны к применению через 30 календарных дней с момента размещения в ЕИС </a:t>
          </a:r>
        </a:p>
      </dgm:t>
    </dgm:pt>
    <dgm:pt modelId="{0E62E39A-6A70-4B1F-B932-AE2050839A03}" type="parTrans" cxnId="{EA653A58-189C-4BC7-8B75-885AC610A30D}">
      <dgm:prSet/>
      <dgm:spPr>
        <a:xfrm>
          <a:off x="854771" y="1294054"/>
          <a:ext cx="258380" cy="968926"/>
        </a:xfrm>
        <a:custGeom>
          <a:avLst/>
          <a:gdLst/>
          <a:ahLst/>
          <a:cxnLst/>
          <a:rect l="0" t="0" r="0" b="0"/>
          <a:pathLst>
            <a:path>
              <a:moveTo>
                <a:pt x="0" y="0"/>
              </a:moveTo>
              <a:lnTo>
                <a:pt x="0" y="968926"/>
              </a:lnTo>
              <a:lnTo>
                <a:pt x="258380" y="968926"/>
              </a:lnTo>
            </a:path>
          </a:pathLst>
        </a:custGeom>
        <a:noFill/>
        <a:ln w="25400" cap="flat" cmpd="sng" algn="ctr">
          <a:solidFill>
            <a:srgbClr val="E4465A"/>
          </a:solidFill>
          <a:prstDash val="solid"/>
        </a:ln>
        <a:effectLst/>
      </dgm:spPr>
      <dgm:t>
        <a:bodyPr/>
        <a:lstStyle/>
        <a:p>
          <a:endParaRPr lang="ru-RU"/>
        </a:p>
      </dgm:t>
    </dgm:pt>
    <dgm:pt modelId="{E9AE63B7-0ABA-46C9-9F08-9AF1974819BD}" type="sibTrans" cxnId="{EA653A58-189C-4BC7-8B75-885AC610A30D}">
      <dgm:prSet/>
      <dgm:spPr/>
      <dgm:t>
        <a:bodyPr/>
        <a:lstStyle/>
        <a:p>
          <a:endParaRPr lang="ru-RU"/>
        </a:p>
      </dgm:t>
    </dgm:pt>
    <dgm:pt modelId="{E6430B26-19CF-4F73-B9FF-CB7F242D64B7}">
      <dgm:prSet phldrT="[Текст]" custT="1"/>
      <dgm:spPr>
        <a:xfrm>
          <a:off x="3826147" y="2152"/>
          <a:ext cx="2583805" cy="1291902"/>
        </a:xfrm>
        <a:prstGeom prst="roundRect">
          <a:avLst>
            <a:gd name="adj" fmla="val 10000"/>
          </a:avLst>
        </a:prstGeom>
        <a:solidFill>
          <a:schemeClr val="accent1"/>
        </a:solidFill>
        <a:ln w="25400" cap="flat" cmpd="sng" algn="ctr">
          <a:solidFill>
            <a:sysClr val="window" lastClr="FFFFFF">
              <a:hueOff val="0"/>
              <a:satOff val="0"/>
              <a:lumOff val="0"/>
              <a:alphaOff val="0"/>
            </a:sysClr>
          </a:solidFill>
          <a:prstDash val="solid"/>
        </a:ln>
        <a:effectLst/>
      </dgm:spPr>
      <dgm:t>
        <a:bodyPr/>
        <a:lstStyle/>
        <a:p>
          <a:r>
            <a:rPr lang="ru-RU" sz="1600" dirty="0">
              <a:solidFill>
                <a:sysClr val="window" lastClr="FFFFFF"/>
              </a:solidFill>
              <a:latin typeface="+mn-lt"/>
              <a:ea typeface="+mn-ea"/>
              <a:cs typeface="+mn-cs"/>
            </a:rPr>
            <a:t>Контракты разрабатываемые заказчиками</a:t>
          </a:r>
        </a:p>
      </dgm:t>
    </dgm:pt>
    <dgm:pt modelId="{088A9CE5-3CB6-46AC-A5DB-DE0610EDF1F6}" type="parTrans" cxnId="{2D843DB0-CF88-466E-9308-FA000321207A}">
      <dgm:prSet/>
      <dgm:spPr/>
      <dgm:t>
        <a:bodyPr/>
        <a:lstStyle/>
        <a:p>
          <a:endParaRPr lang="ru-RU"/>
        </a:p>
      </dgm:t>
    </dgm:pt>
    <dgm:pt modelId="{A2723104-449A-4128-8CCF-CB9DD6FC32D8}" type="sibTrans" cxnId="{2D843DB0-CF88-466E-9308-FA000321207A}">
      <dgm:prSet/>
      <dgm:spPr/>
      <dgm:t>
        <a:bodyPr/>
        <a:lstStyle/>
        <a:p>
          <a:endParaRPr lang="ru-RU"/>
        </a:p>
      </dgm:t>
    </dgm:pt>
    <dgm:pt modelId="{5EDAECFB-FECE-4054-B8EF-4B7CA36292A8}">
      <dgm:prSet phldrT="[Текст]"/>
      <dgm:spPr>
        <a:xfrm>
          <a:off x="4342908" y="1617030"/>
          <a:ext cx="3290300" cy="1291902"/>
        </a:xfrm>
        <a:prstGeom prst="roundRect">
          <a:avLst>
            <a:gd name="adj" fmla="val 10000"/>
          </a:avLst>
        </a:prstGeom>
        <a:solidFill>
          <a:sysClr val="window" lastClr="FFFFFF">
            <a:alpha val="90000"/>
            <a:hueOff val="0"/>
            <a:satOff val="0"/>
            <a:lumOff val="0"/>
            <a:alphaOff val="0"/>
          </a:sysClr>
        </a:solidFill>
        <a:ln w="25400" cap="flat" cmpd="sng" algn="ctr">
          <a:solidFill>
            <a:srgbClr val="E4465A"/>
          </a:solidFill>
          <a:prstDash val="solid"/>
        </a:ln>
        <a:effectLst/>
      </dgm:spPr>
      <dgm:t>
        <a:bodyPr/>
        <a:lstStyle/>
        <a:p>
          <a:r>
            <a:rPr lang="ru-RU" dirty="0">
              <a:solidFill>
                <a:sysClr val="windowText" lastClr="000000">
                  <a:hueOff val="0"/>
                  <a:satOff val="0"/>
                  <a:lumOff val="0"/>
                  <a:alphaOff val="0"/>
                </a:sysClr>
              </a:solidFill>
              <a:latin typeface="+mn-lt"/>
              <a:ea typeface="+mn-ea"/>
              <a:cs typeface="+mn-cs"/>
            </a:rPr>
            <a:t>Обязательные условия (цена, ответственность, сроки, порядок приемки и др.) </a:t>
          </a:r>
        </a:p>
      </dgm:t>
    </dgm:pt>
    <dgm:pt modelId="{D37D8555-0D5E-47B1-9EB8-4C5786771E59}" type="parTrans" cxnId="{4334403C-D2DB-44F4-A823-0B68330300F8}">
      <dgm:prSet/>
      <dgm:spPr>
        <a:xfrm>
          <a:off x="4084528" y="1294054"/>
          <a:ext cx="258380" cy="968926"/>
        </a:xfrm>
        <a:custGeom>
          <a:avLst/>
          <a:gdLst/>
          <a:ahLst/>
          <a:cxnLst/>
          <a:rect l="0" t="0" r="0" b="0"/>
          <a:pathLst>
            <a:path>
              <a:moveTo>
                <a:pt x="0" y="0"/>
              </a:moveTo>
              <a:lnTo>
                <a:pt x="0" y="968926"/>
              </a:lnTo>
              <a:lnTo>
                <a:pt x="258380" y="968926"/>
              </a:lnTo>
            </a:path>
          </a:pathLst>
        </a:custGeom>
        <a:noFill/>
        <a:ln w="25400" cap="flat" cmpd="sng" algn="ctr">
          <a:solidFill>
            <a:srgbClr val="E4465A"/>
          </a:solidFill>
          <a:prstDash val="solid"/>
        </a:ln>
        <a:effectLst/>
      </dgm:spPr>
      <dgm:t>
        <a:bodyPr/>
        <a:lstStyle/>
        <a:p>
          <a:endParaRPr lang="ru-RU"/>
        </a:p>
      </dgm:t>
    </dgm:pt>
    <dgm:pt modelId="{EEE1CF17-E848-4F1F-9CB9-5FB80872AC5A}" type="sibTrans" cxnId="{4334403C-D2DB-44F4-A823-0B68330300F8}">
      <dgm:prSet/>
      <dgm:spPr/>
      <dgm:t>
        <a:bodyPr/>
        <a:lstStyle/>
        <a:p>
          <a:endParaRPr lang="ru-RU"/>
        </a:p>
      </dgm:t>
    </dgm:pt>
    <dgm:pt modelId="{6E389F7D-7DF9-46C8-9BC4-40473C910640}">
      <dgm:prSet phldrT="[Текст]"/>
      <dgm:spPr>
        <a:xfrm>
          <a:off x="4342908" y="3231908"/>
          <a:ext cx="3290300" cy="1291902"/>
        </a:xfrm>
        <a:prstGeom prst="roundRect">
          <a:avLst>
            <a:gd name="adj" fmla="val 10000"/>
          </a:avLst>
        </a:prstGeom>
        <a:solidFill>
          <a:sysClr val="window" lastClr="FFFFFF">
            <a:alpha val="90000"/>
            <a:hueOff val="0"/>
            <a:satOff val="0"/>
            <a:lumOff val="0"/>
            <a:alphaOff val="0"/>
          </a:sysClr>
        </a:solidFill>
        <a:ln w="25400" cap="flat" cmpd="sng" algn="ctr">
          <a:solidFill>
            <a:srgbClr val="E4465A"/>
          </a:solidFill>
          <a:prstDash val="solid"/>
        </a:ln>
        <a:effectLst/>
      </dgm:spPr>
      <dgm:t>
        <a:bodyPr/>
        <a:lstStyle/>
        <a:p>
          <a:r>
            <a:rPr lang="ru-RU" dirty="0">
              <a:solidFill>
                <a:sysClr val="windowText" lastClr="000000">
                  <a:hueOff val="0"/>
                  <a:satOff val="0"/>
                  <a:lumOff val="0"/>
                  <a:alphaOff val="0"/>
                </a:sysClr>
              </a:solidFill>
              <a:latin typeface="+mn-lt"/>
              <a:ea typeface="+mn-ea"/>
              <a:cs typeface="+mn-cs"/>
            </a:rPr>
            <a:t>Условия контракта. которые указываются в определенных случаях (график исполнения, односторонний отказ, банковское сопровождение  и др.)</a:t>
          </a:r>
        </a:p>
      </dgm:t>
    </dgm:pt>
    <dgm:pt modelId="{C9770330-B347-460E-8DA4-B32B7B4EDACB}" type="parTrans" cxnId="{1D58E109-D0E1-4BCB-BB1A-5A201757062C}">
      <dgm:prSet/>
      <dgm:spPr>
        <a:xfrm>
          <a:off x="4084528" y="1294054"/>
          <a:ext cx="258380" cy="2583805"/>
        </a:xfrm>
        <a:custGeom>
          <a:avLst/>
          <a:gdLst/>
          <a:ahLst/>
          <a:cxnLst/>
          <a:rect l="0" t="0" r="0" b="0"/>
          <a:pathLst>
            <a:path>
              <a:moveTo>
                <a:pt x="0" y="0"/>
              </a:moveTo>
              <a:lnTo>
                <a:pt x="0" y="2583805"/>
              </a:lnTo>
              <a:lnTo>
                <a:pt x="258380" y="2583805"/>
              </a:lnTo>
            </a:path>
          </a:pathLst>
        </a:custGeom>
        <a:noFill/>
        <a:ln w="25400" cap="flat" cmpd="sng" algn="ctr">
          <a:solidFill>
            <a:srgbClr val="E4465A"/>
          </a:solidFill>
          <a:prstDash val="solid"/>
        </a:ln>
        <a:effectLst/>
      </dgm:spPr>
      <dgm:t>
        <a:bodyPr/>
        <a:lstStyle/>
        <a:p>
          <a:endParaRPr lang="ru-RU"/>
        </a:p>
      </dgm:t>
    </dgm:pt>
    <dgm:pt modelId="{A47FA985-A846-4976-A311-280C83EBDA51}" type="sibTrans" cxnId="{1D58E109-D0E1-4BCB-BB1A-5A201757062C}">
      <dgm:prSet/>
      <dgm:spPr/>
      <dgm:t>
        <a:bodyPr/>
        <a:lstStyle/>
        <a:p>
          <a:endParaRPr lang="ru-RU"/>
        </a:p>
      </dgm:t>
    </dgm:pt>
    <dgm:pt modelId="{A4A8AA99-CE99-4A5C-A430-A31B772A86AC}" type="pres">
      <dgm:prSet presAssocID="{5392354A-4BA3-423C-9EA6-A966D4EBC976}" presName="diagram" presStyleCnt="0">
        <dgm:presLayoutVars>
          <dgm:chPref val="1"/>
          <dgm:dir/>
          <dgm:animOne val="branch"/>
          <dgm:animLvl val="lvl"/>
          <dgm:resizeHandles/>
        </dgm:presLayoutVars>
      </dgm:prSet>
      <dgm:spPr/>
    </dgm:pt>
    <dgm:pt modelId="{FAEA12EE-B614-4A39-A001-62956F625B10}" type="pres">
      <dgm:prSet presAssocID="{4514E936-F6E7-4881-BC95-A79CD97AB1C7}" presName="root" presStyleCnt="0"/>
      <dgm:spPr/>
    </dgm:pt>
    <dgm:pt modelId="{B19CADF8-C3E2-470B-85B2-B0A37FAA2BB6}" type="pres">
      <dgm:prSet presAssocID="{4514E936-F6E7-4881-BC95-A79CD97AB1C7}" presName="rootComposite" presStyleCnt="0"/>
      <dgm:spPr/>
    </dgm:pt>
    <dgm:pt modelId="{A7EF0C11-DF1B-4A2C-8ABB-239DBE67640A}" type="pres">
      <dgm:prSet presAssocID="{4514E936-F6E7-4881-BC95-A79CD97AB1C7}" presName="rootText" presStyleLbl="node1" presStyleIdx="0" presStyleCnt="2"/>
      <dgm:spPr/>
    </dgm:pt>
    <dgm:pt modelId="{6A584D89-DA5E-4D41-85C7-2A344C984D66}" type="pres">
      <dgm:prSet presAssocID="{4514E936-F6E7-4881-BC95-A79CD97AB1C7}" presName="rootConnector" presStyleLbl="node1" presStyleIdx="0" presStyleCnt="2"/>
      <dgm:spPr/>
    </dgm:pt>
    <dgm:pt modelId="{5BF3A399-22B1-42AB-886A-7024B2E6CF5C}" type="pres">
      <dgm:prSet presAssocID="{4514E936-F6E7-4881-BC95-A79CD97AB1C7}" presName="childShape" presStyleCnt="0"/>
      <dgm:spPr/>
    </dgm:pt>
    <dgm:pt modelId="{2FAB689C-AC0D-4A35-ABDE-7C672D89EAB5}" type="pres">
      <dgm:prSet presAssocID="{0E62E39A-6A70-4B1F-B932-AE2050839A03}" presName="Name13" presStyleLbl="parChTrans1D2" presStyleIdx="0" presStyleCnt="3"/>
      <dgm:spPr/>
    </dgm:pt>
    <dgm:pt modelId="{1D51357F-55EA-4ACA-A8BC-75036BE5E5AB}" type="pres">
      <dgm:prSet presAssocID="{F3370497-7F6C-4F6D-8B52-E5B5389113A8}" presName="childText" presStyleLbl="bgAcc1" presStyleIdx="0" presStyleCnt="3">
        <dgm:presLayoutVars>
          <dgm:bulletEnabled val="1"/>
        </dgm:presLayoutVars>
      </dgm:prSet>
      <dgm:spPr/>
    </dgm:pt>
    <dgm:pt modelId="{37D24B39-4021-419C-8332-D214F8D9AE7B}" type="pres">
      <dgm:prSet presAssocID="{E6430B26-19CF-4F73-B9FF-CB7F242D64B7}" presName="root" presStyleCnt="0"/>
      <dgm:spPr/>
    </dgm:pt>
    <dgm:pt modelId="{F4DB4E9A-FE58-468B-88B0-50B7D4301D12}" type="pres">
      <dgm:prSet presAssocID="{E6430B26-19CF-4F73-B9FF-CB7F242D64B7}" presName="rootComposite" presStyleCnt="0"/>
      <dgm:spPr/>
    </dgm:pt>
    <dgm:pt modelId="{C2B7E028-E230-4BE7-B37E-8AB795C19C60}" type="pres">
      <dgm:prSet presAssocID="{E6430B26-19CF-4F73-B9FF-CB7F242D64B7}" presName="rootText" presStyleLbl="node1" presStyleIdx="1" presStyleCnt="2"/>
      <dgm:spPr/>
    </dgm:pt>
    <dgm:pt modelId="{CAD9E78C-5E27-492F-A342-4FDAAE92B211}" type="pres">
      <dgm:prSet presAssocID="{E6430B26-19CF-4F73-B9FF-CB7F242D64B7}" presName="rootConnector" presStyleLbl="node1" presStyleIdx="1" presStyleCnt="2"/>
      <dgm:spPr/>
    </dgm:pt>
    <dgm:pt modelId="{CE564886-C562-46E5-B994-74FB87BB17A7}" type="pres">
      <dgm:prSet presAssocID="{E6430B26-19CF-4F73-B9FF-CB7F242D64B7}" presName="childShape" presStyleCnt="0"/>
      <dgm:spPr/>
    </dgm:pt>
    <dgm:pt modelId="{EB545CDB-4852-423C-894B-34AF81C635FB}" type="pres">
      <dgm:prSet presAssocID="{D37D8555-0D5E-47B1-9EB8-4C5786771E59}" presName="Name13" presStyleLbl="parChTrans1D2" presStyleIdx="1" presStyleCnt="3"/>
      <dgm:spPr/>
    </dgm:pt>
    <dgm:pt modelId="{7FADD64D-F03D-490B-B6FD-5EBDF57FFDA0}" type="pres">
      <dgm:prSet presAssocID="{5EDAECFB-FECE-4054-B8EF-4B7CA36292A8}" presName="childText" presStyleLbl="bgAcc1" presStyleIdx="1" presStyleCnt="3" custScaleX="159179">
        <dgm:presLayoutVars>
          <dgm:bulletEnabled val="1"/>
        </dgm:presLayoutVars>
      </dgm:prSet>
      <dgm:spPr/>
    </dgm:pt>
    <dgm:pt modelId="{BE7B9299-177A-45A9-8757-64DC0DB2936F}" type="pres">
      <dgm:prSet presAssocID="{C9770330-B347-460E-8DA4-B32B7B4EDACB}" presName="Name13" presStyleLbl="parChTrans1D2" presStyleIdx="2" presStyleCnt="3"/>
      <dgm:spPr/>
    </dgm:pt>
    <dgm:pt modelId="{FEC60299-ED00-40A6-B7A2-C63BC830E3F1}" type="pres">
      <dgm:prSet presAssocID="{6E389F7D-7DF9-46C8-9BC4-40473C910640}" presName="childText" presStyleLbl="bgAcc1" presStyleIdx="2" presStyleCnt="3" custScaleX="159179">
        <dgm:presLayoutVars>
          <dgm:bulletEnabled val="1"/>
        </dgm:presLayoutVars>
      </dgm:prSet>
      <dgm:spPr/>
    </dgm:pt>
  </dgm:ptLst>
  <dgm:cxnLst>
    <dgm:cxn modelId="{1D58E109-D0E1-4BCB-BB1A-5A201757062C}" srcId="{E6430B26-19CF-4F73-B9FF-CB7F242D64B7}" destId="{6E389F7D-7DF9-46C8-9BC4-40473C910640}" srcOrd="1" destOrd="0" parTransId="{C9770330-B347-460E-8DA4-B32B7B4EDACB}" sibTransId="{A47FA985-A846-4976-A311-280C83EBDA51}"/>
    <dgm:cxn modelId="{5A8D0F11-215C-4FEE-AA91-86FC44BB3E7C}" type="presOf" srcId="{C9770330-B347-460E-8DA4-B32B7B4EDACB}" destId="{BE7B9299-177A-45A9-8757-64DC0DB2936F}" srcOrd="0" destOrd="0" presId="urn:microsoft.com/office/officeart/2005/8/layout/hierarchy3"/>
    <dgm:cxn modelId="{4CF98D1A-048F-4B07-88F8-000AC6A61320}" srcId="{5392354A-4BA3-423C-9EA6-A966D4EBC976}" destId="{4514E936-F6E7-4881-BC95-A79CD97AB1C7}" srcOrd="0" destOrd="0" parTransId="{62BDC8C9-28A3-46E7-9857-27AD08F89079}" sibTransId="{9BC90620-E6E7-48D1-B6C8-073CDC745DFA}"/>
    <dgm:cxn modelId="{A2F1EE22-2AB9-426C-B171-CCA100E2791D}" type="presOf" srcId="{5392354A-4BA3-423C-9EA6-A966D4EBC976}" destId="{A4A8AA99-CE99-4A5C-A430-A31B772A86AC}" srcOrd="0" destOrd="0" presId="urn:microsoft.com/office/officeart/2005/8/layout/hierarchy3"/>
    <dgm:cxn modelId="{7101CB2D-B999-4BF7-B2A9-432D747AD6F3}" type="presOf" srcId="{4514E936-F6E7-4881-BC95-A79CD97AB1C7}" destId="{6A584D89-DA5E-4D41-85C7-2A344C984D66}" srcOrd="1" destOrd="0" presId="urn:microsoft.com/office/officeart/2005/8/layout/hierarchy3"/>
    <dgm:cxn modelId="{4334403C-D2DB-44F4-A823-0B68330300F8}" srcId="{E6430B26-19CF-4F73-B9FF-CB7F242D64B7}" destId="{5EDAECFB-FECE-4054-B8EF-4B7CA36292A8}" srcOrd="0" destOrd="0" parTransId="{D37D8555-0D5E-47B1-9EB8-4C5786771E59}" sibTransId="{EEE1CF17-E848-4F1F-9CB9-5FB80872AC5A}"/>
    <dgm:cxn modelId="{CBADF84A-2456-4656-80BF-95715583EE06}" type="presOf" srcId="{E6430B26-19CF-4F73-B9FF-CB7F242D64B7}" destId="{CAD9E78C-5E27-492F-A342-4FDAAE92B211}" srcOrd="1" destOrd="0" presId="urn:microsoft.com/office/officeart/2005/8/layout/hierarchy3"/>
    <dgm:cxn modelId="{929D0B50-8E8A-4778-8F86-75FFE83F2F54}" type="presOf" srcId="{D37D8555-0D5E-47B1-9EB8-4C5786771E59}" destId="{EB545CDB-4852-423C-894B-34AF81C635FB}" srcOrd="0" destOrd="0" presId="urn:microsoft.com/office/officeart/2005/8/layout/hierarchy3"/>
    <dgm:cxn modelId="{8065E553-2ED7-42A0-A89C-9AF965A43D8B}" type="presOf" srcId="{F3370497-7F6C-4F6D-8B52-E5B5389113A8}" destId="{1D51357F-55EA-4ACA-A8BC-75036BE5E5AB}" srcOrd="0" destOrd="0" presId="urn:microsoft.com/office/officeart/2005/8/layout/hierarchy3"/>
    <dgm:cxn modelId="{EA653A58-189C-4BC7-8B75-885AC610A30D}" srcId="{4514E936-F6E7-4881-BC95-A79CD97AB1C7}" destId="{F3370497-7F6C-4F6D-8B52-E5B5389113A8}" srcOrd="0" destOrd="0" parTransId="{0E62E39A-6A70-4B1F-B932-AE2050839A03}" sibTransId="{E9AE63B7-0ABA-46C9-9F08-9AF1974819BD}"/>
    <dgm:cxn modelId="{7C7BEC5B-E151-4887-9880-55AF54A3736C}" type="presOf" srcId="{0E62E39A-6A70-4B1F-B932-AE2050839A03}" destId="{2FAB689C-AC0D-4A35-ABDE-7C672D89EAB5}" srcOrd="0" destOrd="0" presId="urn:microsoft.com/office/officeart/2005/8/layout/hierarchy3"/>
    <dgm:cxn modelId="{8C12E288-7F2C-48F3-8E77-1076C1C2F09B}" type="presOf" srcId="{E6430B26-19CF-4F73-B9FF-CB7F242D64B7}" destId="{C2B7E028-E230-4BE7-B37E-8AB795C19C60}" srcOrd="0" destOrd="0" presId="urn:microsoft.com/office/officeart/2005/8/layout/hierarchy3"/>
    <dgm:cxn modelId="{2D843DB0-CF88-466E-9308-FA000321207A}" srcId="{5392354A-4BA3-423C-9EA6-A966D4EBC976}" destId="{E6430B26-19CF-4F73-B9FF-CB7F242D64B7}" srcOrd="1" destOrd="0" parTransId="{088A9CE5-3CB6-46AC-A5DB-DE0610EDF1F6}" sibTransId="{A2723104-449A-4128-8CCF-CB9DD6FC32D8}"/>
    <dgm:cxn modelId="{820A68CC-14FB-4503-9E53-895A71A7DC6B}" type="presOf" srcId="{4514E936-F6E7-4881-BC95-A79CD97AB1C7}" destId="{A7EF0C11-DF1B-4A2C-8ABB-239DBE67640A}" srcOrd="0" destOrd="0" presId="urn:microsoft.com/office/officeart/2005/8/layout/hierarchy3"/>
    <dgm:cxn modelId="{F0EB79E7-1F30-4E68-999A-33D1A5177642}" type="presOf" srcId="{6E389F7D-7DF9-46C8-9BC4-40473C910640}" destId="{FEC60299-ED00-40A6-B7A2-C63BC830E3F1}" srcOrd="0" destOrd="0" presId="urn:microsoft.com/office/officeart/2005/8/layout/hierarchy3"/>
    <dgm:cxn modelId="{3DC107EC-EBDF-4ED9-8579-95AB0B0E688D}" type="presOf" srcId="{5EDAECFB-FECE-4054-B8EF-4B7CA36292A8}" destId="{7FADD64D-F03D-490B-B6FD-5EBDF57FFDA0}" srcOrd="0" destOrd="0" presId="urn:microsoft.com/office/officeart/2005/8/layout/hierarchy3"/>
    <dgm:cxn modelId="{0AD05500-CF05-4DEF-8DC2-50621A1F99DB}" type="presParOf" srcId="{A4A8AA99-CE99-4A5C-A430-A31B772A86AC}" destId="{FAEA12EE-B614-4A39-A001-62956F625B10}" srcOrd="0" destOrd="0" presId="urn:microsoft.com/office/officeart/2005/8/layout/hierarchy3"/>
    <dgm:cxn modelId="{0072CF83-8D54-4800-8C77-2C9B44DE3068}" type="presParOf" srcId="{FAEA12EE-B614-4A39-A001-62956F625B10}" destId="{B19CADF8-C3E2-470B-85B2-B0A37FAA2BB6}" srcOrd="0" destOrd="0" presId="urn:microsoft.com/office/officeart/2005/8/layout/hierarchy3"/>
    <dgm:cxn modelId="{640D00CD-D1B8-495B-B6BF-09F836378956}" type="presParOf" srcId="{B19CADF8-C3E2-470B-85B2-B0A37FAA2BB6}" destId="{A7EF0C11-DF1B-4A2C-8ABB-239DBE67640A}" srcOrd="0" destOrd="0" presId="urn:microsoft.com/office/officeart/2005/8/layout/hierarchy3"/>
    <dgm:cxn modelId="{20D24765-595A-4327-8628-AC65A5534255}" type="presParOf" srcId="{B19CADF8-C3E2-470B-85B2-B0A37FAA2BB6}" destId="{6A584D89-DA5E-4D41-85C7-2A344C984D66}" srcOrd="1" destOrd="0" presId="urn:microsoft.com/office/officeart/2005/8/layout/hierarchy3"/>
    <dgm:cxn modelId="{83D43212-BDA5-43C6-8E5F-6C7336E72C2A}" type="presParOf" srcId="{FAEA12EE-B614-4A39-A001-62956F625B10}" destId="{5BF3A399-22B1-42AB-886A-7024B2E6CF5C}" srcOrd="1" destOrd="0" presId="urn:microsoft.com/office/officeart/2005/8/layout/hierarchy3"/>
    <dgm:cxn modelId="{9F261261-8A2F-4017-8477-51C196266AB7}" type="presParOf" srcId="{5BF3A399-22B1-42AB-886A-7024B2E6CF5C}" destId="{2FAB689C-AC0D-4A35-ABDE-7C672D89EAB5}" srcOrd="0" destOrd="0" presId="urn:microsoft.com/office/officeart/2005/8/layout/hierarchy3"/>
    <dgm:cxn modelId="{AEAB5EF1-5FED-45EA-AE71-744624C6FB3C}" type="presParOf" srcId="{5BF3A399-22B1-42AB-886A-7024B2E6CF5C}" destId="{1D51357F-55EA-4ACA-A8BC-75036BE5E5AB}" srcOrd="1" destOrd="0" presId="urn:microsoft.com/office/officeart/2005/8/layout/hierarchy3"/>
    <dgm:cxn modelId="{502B4E64-298C-4760-A0DB-8277AE28A92A}" type="presParOf" srcId="{A4A8AA99-CE99-4A5C-A430-A31B772A86AC}" destId="{37D24B39-4021-419C-8332-D214F8D9AE7B}" srcOrd="1" destOrd="0" presId="urn:microsoft.com/office/officeart/2005/8/layout/hierarchy3"/>
    <dgm:cxn modelId="{8DDF4767-8432-4FDE-AADF-5BA45D8E1F69}" type="presParOf" srcId="{37D24B39-4021-419C-8332-D214F8D9AE7B}" destId="{F4DB4E9A-FE58-468B-88B0-50B7D4301D12}" srcOrd="0" destOrd="0" presId="urn:microsoft.com/office/officeart/2005/8/layout/hierarchy3"/>
    <dgm:cxn modelId="{C83A0D41-F40F-4547-AF42-567B829B2B83}" type="presParOf" srcId="{F4DB4E9A-FE58-468B-88B0-50B7D4301D12}" destId="{C2B7E028-E230-4BE7-B37E-8AB795C19C60}" srcOrd="0" destOrd="0" presId="urn:microsoft.com/office/officeart/2005/8/layout/hierarchy3"/>
    <dgm:cxn modelId="{CEFCE875-50AA-4DD2-8D66-A8EC9F65E201}" type="presParOf" srcId="{F4DB4E9A-FE58-468B-88B0-50B7D4301D12}" destId="{CAD9E78C-5E27-492F-A342-4FDAAE92B211}" srcOrd="1" destOrd="0" presId="urn:microsoft.com/office/officeart/2005/8/layout/hierarchy3"/>
    <dgm:cxn modelId="{4690B596-6D89-40ED-985F-C8D2AFB50C48}" type="presParOf" srcId="{37D24B39-4021-419C-8332-D214F8D9AE7B}" destId="{CE564886-C562-46E5-B994-74FB87BB17A7}" srcOrd="1" destOrd="0" presId="urn:microsoft.com/office/officeart/2005/8/layout/hierarchy3"/>
    <dgm:cxn modelId="{B7823CA7-0381-4808-B11A-E59AC668857D}" type="presParOf" srcId="{CE564886-C562-46E5-B994-74FB87BB17A7}" destId="{EB545CDB-4852-423C-894B-34AF81C635FB}" srcOrd="0" destOrd="0" presId="urn:microsoft.com/office/officeart/2005/8/layout/hierarchy3"/>
    <dgm:cxn modelId="{2881AC7E-7852-43A3-8B15-D1439055B3D2}" type="presParOf" srcId="{CE564886-C562-46E5-B994-74FB87BB17A7}" destId="{7FADD64D-F03D-490B-B6FD-5EBDF57FFDA0}" srcOrd="1" destOrd="0" presId="urn:microsoft.com/office/officeart/2005/8/layout/hierarchy3"/>
    <dgm:cxn modelId="{1CD365B6-D48B-40A1-B3E8-207C94634735}" type="presParOf" srcId="{CE564886-C562-46E5-B994-74FB87BB17A7}" destId="{BE7B9299-177A-45A9-8757-64DC0DB2936F}" srcOrd="2" destOrd="0" presId="urn:microsoft.com/office/officeart/2005/8/layout/hierarchy3"/>
    <dgm:cxn modelId="{4EAF847A-FF88-4426-BA44-90A6B9AE074A}" type="presParOf" srcId="{CE564886-C562-46E5-B994-74FB87BB17A7}" destId="{FEC60299-ED00-40A6-B7A2-C63BC830E3F1}"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C372A-FD09-B047-92F2-9ADE12EA8D6C}">
      <dsp:nvSpPr>
        <dsp:cNvPr id="0" name=""/>
        <dsp:cNvSpPr/>
      </dsp:nvSpPr>
      <dsp:spPr>
        <a:xfrm rot="16200000">
          <a:off x="394" y="419"/>
          <a:ext cx="3035947" cy="3035947"/>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ru-RU" sz="2200" kern="1200" dirty="0" err="1"/>
            <a:t>ГрК</a:t>
          </a:r>
          <a:r>
            <a:rPr lang="ru-RU" sz="2200" kern="1200" dirty="0"/>
            <a:t> РФ, 131-ФЗ, региональные НПА, 135-ФЗ</a:t>
          </a:r>
        </a:p>
      </dsp:txBody>
      <dsp:txXfrm rot="5400000">
        <a:off x="395" y="759405"/>
        <a:ext cx="2504656" cy="1517973"/>
      </dsp:txXfrm>
    </dsp:sp>
    <dsp:sp modelId="{EB616F8A-FCF3-7046-9664-B029616BCA34}">
      <dsp:nvSpPr>
        <dsp:cNvPr id="0" name=""/>
        <dsp:cNvSpPr/>
      </dsp:nvSpPr>
      <dsp:spPr>
        <a:xfrm rot="5400000">
          <a:off x="5347380" y="839"/>
          <a:ext cx="3035947" cy="3035947"/>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ru-RU" sz="2200" kern="1200" dirty="0"/>
            <a:t>44-ФЗ</a:t>
          </a:r>
        </a:p>
      </dsp:txBody>
      <dsp:txXfrm rot="-5400000">
        <a:off x="5878672" y="759826"/>
        <a:ext cx="2504656" cy="15179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4B211-EB03-8841-B618-B864CB802CA6}">
      <dsp:nvSpPr>
        <dsp:cNvPr id="0" name=""/>
        <dsp:cNvSpPr/>
      </dsp:nvSpPr>
      <dsp:spPr>
        <a:xfrm>
          <a:off x="2868348" y="2897283"/>
          <a:ext cx="2391302" cy="2194560"/>
        </a:xfrm>
        <a:prstGeom prst="ellipse">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b="1" kern="1200" dirty="0" err="1">
              <a:solidFill>
                <a:schemeClr val="tx1"/>
              </a:solidFill>
            </a:rPr>
            <a:t>Правоприме</a:t>
          </a:r>
          <a:endParaRPr lang="ru-RU" sz="1800" b="1" kern="1200" dirty="0">
            <a:solidFill>
              <a:schemeClr val="tx1"/>
            </a:solidFill>
          </a:endParaRPr>
        </a:p>
        <a:p>
          <a:pPr marL="0" lvl="0" indent="0" algn="ctr" defTabSz="800100">
            <a:lnSpc>
              <a:spcPct val="90000"/>
            </a:lnSpc>
            <a:spcBef>
              <a:spcPct val="0"/>
            </a:spcBef>
            <a:spcAft>
              <a:spcPct val="35000"/>
            </a:spcAft>
            <a:buNone/>
          </a:pPr>
          <a:r>
            <a:rPr lang="ru-RU" sz="1800" b="1" kern="1200" dirty="0">
              <a:solidFill>
                <a:schemeClr val="tx1"/>
              </a:solidFill>
            </a:rPr>
            <a:t>-</a:t>
          </a:r>
          <a:r>
            <a:rPr lang="ru-RU" sz="1800" b="1" kern="1200" dirty="0" err="1">
              <a:solidFill>
                <a:schemeClr val="tx1"/>
              </a:solidFill>
            </a:rPr>
            <a:t>нительная</a:t>
          </a:r>
          <a:r>
            <a:rPr lang="ru-RU" sz="1800" b="1" kern="1200" dirty="0">
              <a:solidFill>
                <a:schemeClr val="tx1"/>
              </a:solidFill>
            </a:rPr>
            <a:t> практика по ПП РФ от 29.12.2021 №2571</a:t>
          </a:r>
        </a:p>
      </dsp:txBody>
      <dsp:txXfrm>
        <a:off x="3218546" y="3218669"/>
        <a:ext cx="1690906" cy="1551788"/>
      </dsp:txXfrm>
    </dsp:sp>
    <dsp:sp modelId="{26C03043-9D68-5B4F-8D09-1BF856A12D9D}">
      <dsp:nvSpPr>
        <dsp:cNvPr id="0" name=""/>
        <dsp:cNvSpPr/>
      </dsp:nvSpPr>
      <dsp:spPr>
        <a:xfrm rot="11700000">
          <a:off x="1012570" y="3109641"/>
          <a:ext cx="1831921" cy="625449"/>
        </a:xfrm>
        <a:prstGeom prst="lef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57E0FE16-0D29-CF40-BB95-A197B221FF7F}">
      <dsp:nvSpPr>
        <dsp:cNvPr id="0" name=""/>
        <dsp:cNvSpPr/>
      </dsp:nvSpPr>
      <dsp:spPr>
        <a:xfrm>
          <a:off x="1365" y="2351365"/>
          <a:ext cx="2084832" cy="1667865"/>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tx1"/>
              </a:solidFill>
            </a:rPr>
            <a:t>Сфера применения Постановления №2571</a:t>
          </a:r>
        </a:p>
      </dsp:txBody>
      <dsp:txXfrm>
        <a:off x="50215" y="2400215"/>
        <a:ext cx="1987132" cy="1570165"/>
      </dsp:txXfrm>
    </dsp:sp>
    <dsp:sp modelId="{B67E37C6-EE86-B142-8122-AC6E28360DA6}">
      <dsp:nvSpPr>
        <dsp:cNvPr id="0" name=""/>
        <dsp:cNvSpPr/>
      </dsp:nvSpPr>
      <dsp:spPr>
        <a:xfrm rot="14700000">
          <a:off x="2193214" y="1710352"/>
          <a:ext cx="1902932" cy="6254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C41416-1429-4E46-A186-38EFAECAB19F}">
      <dsp:nvSpPr>
        <dsp:cNvPr id="0" name=""/>
        <dsp:cNvSpPr/>
      </dsp:nvSpPr>
      <dsp:spPr>
        <a:xfrm>
          <a:off x="1700157" y="326823"/>
          <a:ext cx="2084832" cy="1667865"/>
        </a:xfrm>
        <a:prstGeom prst="roundRect">
          <a:avLst>
            <a:gd name="adj" fmla="val 10000"/>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ru-RU" sz="1800" kern="1200">
              <a:solidFill>
                <a:schemeClr val="tx1"/>
              </a:solidFill>
            </a:rPr>
            <a:t>Соотношение объекта закупки с позицией из Приложения к  Постановлению №2571</a:t>
          </a:r>
          <a:endParaRPr lang="ru-RU" sz="1800" kern="1200" dirty="0">
            <a:solidFill>
              <a:schemeClr val="tx1"/>
            </a:solidFill>
          </a:endParaRPr>
        </a:p>
      </dsp:txBody>
      <dsp:txXfrm>
        <a:off x="1749007" y="375673"/>
        <a:ext cx="1987132" cy="1570165"/>
      </dsp:txXfrm>
    </dsp:sp>
    <dsp:sp modelId="{A82DC0FD-3741-084C-BAF8-4D79D51C43F4}">
      <dsp:nvSpPr>
        <dsp:cNvPr id="0" name=""/>
        <dsp:cNvSpPr/>
      </dsp:nvSpPr>
      <dsp:spPr>
        <a:xfrm rot="21244452">
          <a:off x="5341134" y="3465576"/>
          <a:ext cx="1612836" cy="6254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33654A-4A68-344F-B57B-3709A4A3632E}">
      <dsp:nvSpPr>
        <dsp:cNvPr id="0" name=""/>
        <dsp:cNvSpPr/>
      </dsp:nvSpPr>
      <dsp:spPr>
        <a:xfrm>
          <a:off x="5907246" y="2861113"/>
          <a:ext cx="2084832" cy="1667865"/>
        </a:xfrm>
        <a:prstGeom prst="roundRect">
          <a:avLst>
            <a:gd name="adj" fmla="val 1000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800" kern="1200" dirty="0">
              <a:solidFill>
                <a:schemeClr val="tx1"/>
              </a:solidFill>
            </a:rPr>
            <a:t>Документы, подтверждающих соответствие доп. требованиям</a:t>
          </a:r>
        </a:p>
        <a:p>
          <a:pPr marL="0" lvl="0" algn="ctr" defTabSz="755650">
            <a:lnSpc>
              <a:spcPct val="90000"/>
            </a:lnSpc>
            <a:spcBef>
              <a:spcPct val="0"/>
            </a:spcBef>
            <a:spcAft>
              <a:spcPct val="35000"/>
            </a:spcAft>
            <a:buNone/>
          </a:pPr>
          <a:endParaRPr lang="ru-RU" sz="1800" kern="1200" dirty="0">
            <a:solidFill>
              <a:schemeClr val="tx1"/>
            </a:solidFill>
          </a:endParaRPr>
        </a:p>
      </dsp:txBody>
      <dsp:txXfrm>
        <a:off x="5956096" y="2909963"/>
        <a:ext cx="1987132" cy="1570165"/>
      </dsp:txXfrm>
    </dsp:sp>
    <dsp:sp modelId="{91AB0FF0-73E7-3046-8723-0D44281C0182}">
      <dsp:nvSpPr>
        <dsp:cNvPr id="0" name=""/>
        <dsp:cNvSpPr/>
      </dsp:nvSpPr>
      <dsp:spPr>
        <a:xfrm rot="18573696">
          <a:off x="4487150" y="1916221"/>
          <a:ext cx="2071005" cy="625449"/>
        </a:xfrm>
        <a:prstGeom prst="lef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42C26946-2A73-7C46-875E-C133D9D24B4A}">
      <dsp:nvSpPr>
        <dsp:cNvPr id="0" name=""/>
        <dsp:cNvSpPr/>
      </dsp:nvSpPr>
      <dsp:spPr>
        <a:xfrm>
          <a:off x="5139757" y="596702"/>
          <a:ext cx="2084832" cy="1667865"/>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tx1"/>
              </a:solidFill>
            </a:rPr>
            <a:t>Структура  Постановления ( (Приложение (10 разделов,41 позиция) +текст+ пороговое НМЦК)</a:t>
          </a:r>
        </a:p>
      </dsp:txBody>
      <dsp:txXfrm>
        <a:off x="5188607" y="645552"/>
        <a:ext cx="1987132" cy="1570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4B211-EB03-8841-B618-B864CB802CA6}">
      <dsp:nvSpPr>
        <dsp:cNvPr id="0" name=""/>
        <dsp:cNvSpPr/>
      </dsp:nvSpPr>
      <dsp:spPr>
        <a:xfrm>
          <a:off x="3064243" y="2910119"/>
          <a:ext cx="2554616" cy="2344437"/>
        </a:xfrm>
        <a:prstGeom prst="ellipse">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b="1" kern="1200" dirty="0" err="1">
              <a:solidFill>
                <a:schemeClr val="tx1"/>
              </a:solidFill>
            </a:rPr>
            <a:t>Правоприме-нительная</a:t>
          </a:r>
          <a:r>
            <a:rPr lang="ru-RU" sz="1800" b="1" kern="1200" dirty="0">
              <a:solidFill>
                <a:schemeClr val="tx1"/>
              </a:solidFill>
            </a:rPr>
            <a:t> практика по ПП РФ от 29.12.2021 №2571</a:t>
          </a:r>
        </a:p>
      </dsp:txBody>
      <dsp:txXfrm>
        <a:off x="3438358" y="3253454"/>
        <a:ext cx="1806386" cy="1657767"/>
      </dsp:txXfrm>
    </dsp:sp>
    <dsp:sp modelId="{26C03043-9D68-5B4F-8D09-1BF856A12D9D}">
      <dsp:nvSpPr>
        <dsp:cNvPr id="0" name=""/>
        <dsp:cNvSpPr/>
      </dsp:nvSpPr>
      <dsp:spPr>
        <a:xfrm rot="11700000">
          <a:off x="1081724" y="3136980"/>
          <a:ext cx="1957033" cy="668164"/>
        </a:xfrm>
        <a:prstGeom prst="lef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57E0FE16-0D29-CF40-BB95-A197B221FF7F}">
      <dsp:nvSpPr>
        <dsp:cNvPr id="0" name=""/>
        <dsp:cNvSpPr/>
      </dsp:nvSpPr>
      <dsp:spPr>
        <a:xfrm>
          <a:off x="1458" y="2326918"/>
          <a:ext cx="2227215" cy="1781772"/>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ru-RU" sz="1900" kern="1200" dirty="0">
              <a:solidFill>
                <a:schemeClr val="tx1"/>
              </a:solidFill>
            </a:rPr>
            <a:t>Установление одновременно УСП и СП, по позициям ПП РФ №2571</a:t>
          </a:r>
        </a:p>
      </dsp:txBody>
      <dsp:txXfrm>
        <a:off x="53644" y="2379104"/>
        <a:ext cx="2122843" cy="1677400"/>
      </dsp:txXfrm>
    </dsp:sp>
    <dsp:sp modelId="{DF6D6E22-23AC-174A-B1E7-98FD3124DED2}">
      <dsp:nvSpPr>
        <dsp:cNvPr id="0" name=""/>
        <dsp:cNvSpPr/>
      </dsp:nvSpPr>
      <dsp:spPr>
        <a:xfrm rot="14700000">
          <a:off x="2343000" y="1642127"/>
          <a:ext cx="2032893" cy="668164"/>
        </a:xfrm>
        <a:prstGeom prst="lef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A28AA5F7-C129-5C4E-9E5B-0D0AEB78BFA8}">
      <dsp:nvSpPr>
        <dsp:cNvPr id="0" name=""/>
        <dsp:cNvSpPr/>
      </dsp:nvSpPr>
      <dsp:spPr>
        <a:xfrm>
          <a:off x="1816270" y="164109"/>
          <a:ext cx="2227215" cy="1781772"/>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ru-RU" sz="1900" kern="1200" dirty="0">
              <a:solidFill>
                <a:schemeClr val="tx1"/>
              </a:solidFill>
            </a:rPr>
            <a:t>Не установление либо необоснованное установление доп. требований </a:t>
          </a:r>
        </a:p>
      </dsp:txBody>
      <dsp:txXfrm>
        <a:off x="1868456" y="216295"/>
        <a:ext cx="2122843" cy="1677400"/>
      </dsp:txXfrm>
    </dsp:sp>
    <dsp:sp modelId="{A82DC0FD-3741-084C-BAF8-4D79D51C43F4}">
      <dsp:nvSpPr>
        <dsp:cNvPr id="0" name=""/>
        <dsp:cNvSpPr/>
      </dsp:nvSpPr>
      <dsp:spPr>
        <a:xfrm rot="17556252">
          <a:off x="4260193" y="1683329"/>
          <a:ext cx="1882162" cy="66816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33654A-4A68-344F-B57B-3709A4A3632E}">
      <dsp:nvSpPr>
        <dsp:cNvPr id="0" name=""/>
        <dsp:cNvSpPr/>
      </dsp:nvSpPr>
      <dsp:spPr>
        <a:xfrm>
          <a:off x="4449384" y="257735"/>
          <a:ext cx="2227215" cy="1781772"/>
        </a:xfrm>
        <a:prstGeom prst="roundRect">
          <a:avLst>
            <a:gd name="adj" fmla="val 1000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ru-RU" sz="1900" kern="1200" dirty="0">
              <a:solidFill>
                <a:schemeClr val="tx1"/>
              </a:solidFill>
            </a:rPr>
            <a:t>Неправильное оформление доп. требований в извещении</a:t>
          </a:r>
        </a:p>
      </dsp:txBody>
      <dsp:txXfrm>
        <a:off x="4501570" y="309921"/>
        <a:ext cx="2122843" cy="1677400"/>
      </dsp:txXfrm>
    </dsp:sp>
    <dsp:sp modelId="{91AB0FF0-73E7-3046-8723-0D44281C0182}">
      <dsp:nvSpPr>
        <dsp:cNvPr id="0" name=""/>
        <dsp:cNvSpPr/>
      </dsp:nvSpPr>
      <dsp:spPr>
        <a:xfrm rot="20768584">
          <a:off x="5553656" y="3209170"/>
          <a:ext cx="1941221" cy="668164"/>
        </a:xfrm>
        <a:prstGeom prst="lef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42C26946-2A73-7C46-875E-C133D9D24B4A}">
      <dsp:nvSpPr>
        <dsp:cNvPr id="0" name=""/>
        <dsp:cNvSpPr/>
      </dsp:nvSpPr>
      <dsp:spPr>
        <a:xfrm>
          <a:off x="6455887" y="2395191"/>
          <a:ext cx="2227215" cy="1781772"/>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ru-RU" sz="1900" kern="1200" dirty="0">
              <a:solidFill>
                <a:schemeClr val="tx1"/>
              </a:solidFill>
            </a:rPr>
            <a:t>Установление доп. требований  по позиции не соответствующей объекту закупки</a:t>
          </a:r>
        </a:p>
      </dsp:txBody>
      <dsp:txXfrm>
        <a:off x="6508073" y="2447377"/>
        <a:ext cx="2122843" cy="1677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2D716-B1BE-804D-BBA1-686008594F5B}">
      <dsp:nvSpPr>
        <dsp:cNvPr id="0" name=""/>
        <dsp:cNvSpPr/>
      </dsp:nvSpPr>
      <dsp:spPr>
        <a:xfrm rot="16200000">
          <a:off x="-521838" y="401895"/>
          <a:ext cx="5785918" cy="4827915"/>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ru-RU" sz="1200" kern="1200" dirty="0"/>
            <a:t> </a:t>
          </a:r>
          <a:r>
            <a:rPr lang="ru-RU" sz="1600" kern="1200" dirty="0"/>
            <a:t>Подтверждение опыта только  договорами по благоустройству - правомерно</a:t>
          </a:r>
        </a:p>
        <a:p>
          <a:pPr marL="0" lvl="0" indent="0" algn="ctr" defTabSz="533400">
            <a:lnSpc>
              <a:spcPct val="90000"/>
            </a:lnSpc>
            <a:spcBef>
              <a:spcPct val="0"/>
            </a:spcBef>
            <a:spcAft>
              <a:spcPct val="35000"/>
            </a:spcAft>
            <a:buNone/>
          </a:pPr>
          <a:r>
            <a:rPr lang="ru-RU" sz="1200" b="0" i="0" u="none" kern="1200" dirty="0"/>
            <a:t>Решение Курского УФАС России от 10.07.2023 по делу №</a:t>
          </a:r>
          <a:r>
            <a:rPr lang="ru-RU" sz="1200" b="0" kern="1200" dirty="0"/>
            <a:t>046/06/42-376/2023 ( закупка №</a:t>
          </a:r>
          <a:r>
            <a:rPr lang="ru-RU" sz="1200" kern="1200" dirty="0"/>
            <a:t>0744200000223004948)</a:t>
          </a:r>
          <a:r>
            <a:rPr lang="ru-RU" sz="1200" b="0" kern="1200" dirty="0"/>
            <a:t>, </a:t>
          </a:r>
          <a:r>
            <a:rPr lang="ru-RU" sz="1200" b="0" i="0" u="none" kern="1200" dirty="0"/>
            <a:t>  Оренбургского УФАС  по делу № 056/06/42-310/2023 от 03.04.2023 ( № 0853500000323001711), Костромского УФАС  от 10.05.2023 по делу № 044/06/105-274/2023 (№ 0841600008123000196), Дагестанского УФАС  от 21.02.2023 по делу № 05-09/Р/2023 ( № 0103300019723000007), УФАС  по Московской области от 28.06.2023 закупка №</a:t>
          </a:r>
          <a:r>
            <a:rPr lang="ru-RU" sz="1200" kern="1200" dirty="0"/>
            <a:t>0148200005423000388)</a:t>
          </a:r>
          <a:br>
            <a:rPr lang="ru-RU" sz="1200" b="0" kern="1200" dirty="0"/>
          </a:br>
          <a:endParaRPr lang="ru-RU" sz="1200" b="0" kern="1200" dirty="0"/>
        </a:p>
      </dsp:txBody>
      <dsp:txXfrm rot="5400000">
        <a:off x="802049" y="1369372"/>
        <a:ext cx="3983030" cy="2892959"/>
      </dsp:txXfrm>
    </dsp:sp>
    <dsp:sp modelId="{3D66BC9F-2B73-3142-898F-A9AAE320E94D}">
      <dsp:nvSpPr>
        <dsp:cNvPr id="0" name=""/>
        <dsp:cNvSpPr/>
      </dsp:nvSpPr>
      <dsp:spPr>
        <a:xfrm rot="5400000">
          <a:off x="4703985" y="186739"/>
          <a:ext cx="5958951" cy="5258227"/>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ru-RU" sz="1600" kern="1200" dirty="0"/>
            <a:t>Подтверждение опыта только договорами  по благоустройству – неправомерно!</a:t>
          </a:r>
        </a:p>
        <a:p>
          <a:pPr marL="0" lvl="0" indent="0" algn="ctr" defTabSz="711200">
            <a:lnSpc>
              <a:spcPct val="90000"/>
            </a:lnSpc>
            <a:spcBef>
              <a:spcPct val="0"/>
            </a:spcBef>
            <a:spcAft>
              <a:spcPct val="35000"/>
            </a:spcAft>
            <a:buNone/>
          </a:pPr>
          <a:r>
            <a:rPr lang="ru-RU" sz="1400" b="0" i="0" u="none" kern="1200" dirty="0"/>
            <a:t>Решение УФАС по Республике Башкортостан от 15.01.2024 </a:t>
          </a:r>
          <a:r>
            <a:rPr lang="ru-RU" sz="1400" kern="1200" dirty="0"/>
            <a:t>закупка  №0801300012123000127, </a:t>
          </a:r>
          <a:r>
            <a:rPr lang="ru-RU" sz="1400" b="0" i="0" u="none" kern="1200" dirty="0"/>
            <a:t>Решение УФАС ХМАО от 20.06.2023</a:t>
          </a:r>
          <a:r>
            <a:rPr lang="en-US" sz="1400" b="0" i="0" u="none" kern="1200" dirty="0"/>
            <a:t> </a:t>
          </a:r>
          <a:r>
            <a:rPr lang="ru-RU" sz="1400" b="0" i="0" u="none" kern="1200" dirty="0"/>
            <a:t>№</a:t>
          </a:r>
          <a:r>
            <a:rPr lang="en-US" sz="1400" b="0" i="0" u="none" kern="1200" dirty="0"/>
            <a:t>086/06/32-944/2023</a:t>
          </a:r>
          <a:r>
            <a:rPr lang="ru-RU" sz="1400" b="0" i="0" u="none" kern="1200" dirty="0"/>
            <a:t> ( закупка № 0887300002223000003)</a:t>
          </a:r>
          <a:br>
            <a:rPr lang="ru-RU" sz="1400" kern="1200" dirty="0"/>
          </a:br>
          <a:r>
            <a:rPr lang="ru-RU" sz="1400" b="0" i="0" u="none" kern="1200" dirty="0"/>
            <a:t>Решения Свердловского УФАС от 14.04.2023 по делу № 066/06/106-1315/2023 ( № 0162200011823000424), от 18.05.2023 по делу № 066/06/42-1688/2023 (№ 0162300005323000800., Московского УФАС  от 09.08.2022 по делу № 077/06/106-11738/2022 ( № 0373200081222000578)</a:t>
          </a:r>
          <a:br>
            <a:rPr lang="ru-RU" sz="1400" kern="1200" dirty="0"/>
          </a:br>
          <a:endParaRPr lang="ru-RU" sz="1400" kern="1200" dirty="0"/>
        </a:p>
      </dsp:txBody>
      <dsp:txXfrm rot="-5400000">
        <a:off x="5054347" y="1326115"/>
        <a:ext cx="4338037" cy="29794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F0C11-DF1B-4A2C-8ABB-239DBE67640A}">
      <dsp:nvSpPr>
        <dsp:cNvPr id="0" name=""/>
        <dsp:cNvSpPr/>
      </dsp:nvSpPr>
      <dsp:spPr>
        <a:xfrm>
          <a:off x="1872956" y="573"/>
          <a:ext cx="2095519" cy="1047759"/>
        </a:xfrm>
        <a:prstGeom prst="roundRect">
          <a:avLst>
            <a:gd name="adj" fmla="val 10000"/>
          </a:avLst>
        </a:prstGeom>
        <a:solidFill>
          <a:schemeClr val="accent2"/>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ysClr val="window" lastClr="FFFFFF"/>
              </a:solidFill>
              <a:latin typeface="+mn-lt"/>
              <a:ea typeface="+mn-ea"/>
              <a:cs typeface="+mn-cs"/>
            </a:rPr>
            <a:t>Типовые условия устанавливаемые Правительством РФ </a:t>
          </a:r>
        </a:p>
      </dsp:txBody>
      <dsp:txXfrm>
        <a:off x="1903644" y="31261"/>
        <a:ext cx="2034143" cy="986383"/>
      </dsp:txXfrm>
    </dsp:sp>
    <dsp:sp modelId="{2FAB689C-AC0D-4A35-ABDE-7C672D89EAB5}">
      <dsp:nvSpPr>
        <dsp:cNvPr id="0" name=""/>
        <dsp:cNvSpPr/>
      </dsp:nvSpPr>
      <dsp:spPr>
        <a:xfrm>
          <a:off x="2082508" y="1048333"/>
          <a:ext cx="209551" cy="785819"/>
        </a:xfrm>
        <a:custGeom>
          <a:avLst/>
          <a:gdLst/>
          <a:ahLst/>
          <a:cxnLst/>
          <a:rect l="0" t="0" r="0" b="0"/>
          <a:pathLst>
            <a:path>
              <a:moveTo>
                <a:pt x="0" y="0"/>
              </a:moveTo>
              <a:lnTo>
                <a:pt x="0" y="968926"/>
              </a:lnTo>
              <a:lnTo>
                <a:pt x="258380" y="968926"/>
              </a:lnTo>
            </a:path>
          </a:pathLst>
        </a:custGeom>
        <a:noFill/>
        <a:ln w="25400" cap="flat" cmpd="sng" algn="ctr">
          <a:solidFill>
            <a:srgbClr val="E4465A"/>
          </a:solidFill>
          <a:prstDash val="solid"/>
          <a:miter lim="800000"/>
        </a:ln>
        <a:effectLst/>
      </dsp:spPr>
      <dsp:style>
        <a:lnRef idx="2">
          <a:scrgbClr r="0" g="0" b="0"/>
        </a:lnRef>
        <a:fillRef idx="0">
          <a:scrgbClr r="0" g="0" b="0"/>
        </a:fillRef>
        <a:effectRef idx="0">
          <a:scrgbClr r="0" g="0" b="0"/>
        </a:effectRef>
        <a:fontRef idx="minor"/>
      </dsp:style>
    </dsp:sp>
    <dsp:sp modelId="{1D51357F-55EA-4ACA-A8BC-75036BE5E5AB}">
      <dsp:nvSpPr>
        <dsp:cNvPr id="0" name=""/>
        <dsp:cNvSpPr/>
      </dsp:nvSpPr>
      <dsp:spPr>
        <a:xfrm>
          <a:off x="2292059" y="1310273"/>
          <a:ext cx="1676415" cy="1047759"/>
        </a:xfrm>
        <a:prstGeom prst="roundRect">
          <a:avLst>
            <a:gd name="adj" fmla="val 10000"/>
          </a:avLst>
        </a:prstGeom>
        <a:solidFill>
          <a:sysClr val="window" lastClr="FFFFFF">
            <a:alpha val="90000"/>
            <a:hueOff val="0"/>
            <a:satOff val="0"/>
            <a:lumOff val="0"/>
            <a:alphaOff val="0"/>
          </a:sysClr>
        </a:solidFill>
        <a:ln w="25400" cap="flat" cmpd="sng" algn="ctr">
          <a:solidFill>
            <a:srgbClr val="E4465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ru-RU" sz="1200" kern="1200" dirty="0">
              <a:solidFill>
                <a:sysClr val="windowText" lastClr="000000">
                  <a:hueOff val="0"/>
                  <a:satOff val="0"/>
                  <a:lumOff val="0"/>
                  <a:alphaOff val="0"/>
                </a:sysClr>
              </a:solidFill>
              <a:latin typeface="+mn-lt"/>
              <a:ea typeface="+mn-ea"/>
              <a:cs typeface="+mn-cs"/>
            </a:rPr>
            <a:t>Обязательны к применению через 30 календарных дней с момента размещения в ЕИС </a:t>
          </a:r>
        </a:p>
      </dsp:txBody>
      <dsp:txXfrm>
        <a:off x="2322747" y="1340961"/>
        <a:ext cx="1615039" cy="986383"/>
      </dsp:txXfrm>
    </dsp:sp>
    <dsp:sp modelId="{C2B7E028-E230-4BE7-B37E-8AB795C19C60}">
      <dsp:nvSpPr>
        <dsp:cNvPr id="0" name=""/>
        <dsp:cNvSpPr/>
      </dsp:nvSpPr>
      <dsp:spPr>
        <a:xfrm>
          <a:off x="4492355" y="573"/>
          <a:ext cx="2095519" cy="1047759"/>
        </a:xfrm>
        <a:prstGeom prst="roundRect">
          <a:avLst>
            <a:gd name="adj" fmla="val 10000"/>
          </a:avLst>
        </a:prstGeom>
        <a:solidFill>
          <a:schemeClr val="accent1"/>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ysClr val="window" lastClr="FFFFFF"/>
              </a:solidFill>
              <a:latin typeface="+mn-lt"/>
              <a:ea typeface="+mn-ea"/>
              <a:cs typeface="+mn-cs"/>
            </a:rPr>
            <a:t>Контракты разрабатываемые заказчиками</a:t>
          </a:r>
        </a:p>
      </dsp:txBody>
      <dsp:txXfrm>
        <a:off x="4523043" y="31261"/>
        <a:ext cx="2034143" cy="986383"/>
      </dsp:txXfrm>
    </dsp:sp>
    <dsp:sp modelId="{EB545CDB-4852-423C-894B-34AF81C635FB}">
      <dsp:nvSpPr>
        <dsp:cNvPr id="0" name=""/>
        <dsp:cNvSpPr/>
      </dsp:nvSpPr>
      <dsp:spPr>
        <a:xfrm>
          <a:off x="4701907" y="1048333"/>
          <a:ext cx="209551" cy="785819"/>
        </a:xfrm>
        <a:custGeom>
          <a:avLst/>
          <a:gdLst/>
          <a:ahLst/>
          <a:cxnLst/>
          <a:rect l="0" t="0" r="0" b="0"/>
          <a:pathLst>
            <a:path>
              <a:moveTo>
                <a:pt x="0" y="0"/>
              </a:moveTo>
              <a:lnTo>
                <a:pt x="0" y="968926"/>
              </a:lnTo>
              <a:lnTo>
                <a:pt x="258380" y="968926"/>
              </a:lnTo>
            </a:path>
          </a:pathLst>
        </a:custGeom>
        <a:noFill/>
        <a:ln w="25400" cap="flat" cmpd="sng" algn="ctr">
          <a:solidFill>
            <a:srgbClr val="E4465A"/>
          </a:solidFill>
          <a:prstDash val="solid"/>
          <a:miter lim="800000"/>
        </a:ln>
        <a:effectLst/>
      </dsp:spPr>
      <dsp:style>
        <a:lnRef idx="2">
          <a:scrgbClr r="0" g="0" b="0"/>
        </a:lnRef>
        <a:fillRef idx="0">
          <a:scrgbClr r="0" g="0" b="0"/>
        </a:fillRef>
        <a:effectRef idx="0">
          <a:scrgbClr r="0" g="0" b="0"/>
        </a:effectRef>
        <a:fontRef idx="minor"/>
      </dsp:style>
    </dsp:sp>
    <dsp:sp modelId="{7FADD64D-F03D-490B-B6FD-5EBDF57FFDA0}">
      <dsp:nvSpPr>
        <dsp:cNvPr id="0" name=""/>
        <dsp:cNvSpPr/>
      </dsp:nvSpPr>
      <dsp:spPr>
        <a:xfrm>
          <a:off x="4911459" y="1310273"/>
          <a:ext cx="2668502" cy="1047759"/>
        </a:xfrm>
        <a:prstGeom prst="roundRect">
          <a:avLst>
            <a:gd name="adj" fmla="val 10000"/>
          </a:avLst>
        </a:prstGeom>
        <a:solidFill>
          <a:sysClr val="window" lastClr="FFFFFF">
            <a:alpha val="90000"/>
            <a:hueOff val="0"/>
            <a:satOff val="0"/>
            <a:lumOff val="0"/>
            <a:alphaOff val="0"/>
          </a:sysClr>
        </a:solidFill>
        <a:ln w="25400" cap="flat" cmpd="sng" algn="ctr">
          <a:solidFill>
            <a:srgbClr val="E4465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ru-RU" sz="1200" kern="1200" dirty="0">
              <a:solidFill>
                <a:sysClr val="windowText" lastClr="000000">
                  <a:hueOff val="0"/>
                  <a:satOff val="0"/>
                  <a:lumOff val="0"/>
                  <a:alphaOff val="0"/>
                </a:sysClr>
              </a:solidFill>
              <a:latin typeface="+mn-lt"/>
              <a:ea typeface="+mn-ea"/>
              <a:cs typeface="+mn-cs"/>
            </a:rPr>
            <a:t>Обязательные условия (цена, ответственность, сроки, порядок приемки и др.) </a:t>
          </a:r>
        </a:p>
      </dsp:txBody>
      <dsp:txXfrm>
        <a:off x="4942147" y="1340961"/>
        <a:ext cx="2607126" cy="986383"/>
      </dsp:txXfrm>
    </dsp:sp>
    <dsp:sp modelId="{BE7B9299-177A-45A9-8757-64DC0DB2936F}">
      <dsp:nvSpPr>
        <dsp:cNvPr id="0" name=""/>
        <dsp:cNvSpPr/>
      </dsp:nvSpPr>
      <dsp:spPr>
        <a:xfrm>
          <a:off x="4701907" y="1048333"/>
          <a:ext cx="209551" cy="2095519"/>
        </a:xfrm>
        <a:custGeom>
          <a:avLst/>
          <a:gdLst/>
          <a:ahLst/>
          <a:cxnLst/>
          <a:rect l="0" t="0" r="0" b="0"/>
          <a:pathLst>
            <a:path>
              <a:moveTo>
                <a:pt x="0" y="0"/>
              </a:moveTo>
              <a:lnTo>
                <a:pt x="0" y="2583805"/>
              </a:lnTo>
              <a:lnTo>
                <a:pt x="258380" y="2583805"/>
              </a:lnTo>
            </a:path>
          </a:pathLst>
        </a:custGeom>
        <a:noFill/>
        <a:ln w="25400" cap="flat" cmpd="sng" algn="ctr">
          <a:solidFill>
            <a:srgbClr val="E4465A"/>
          </a:solidFill>
          <a:prstDash val="solid"/>
          <a:miter lim="800000"/>
        </a:ln>
        <a:effectLst/>
      </dsp:spPr>
      <dsp:style>
        <a:lnRef idx="2">
          <a:scrgbClr r="0" g="0" b="0"/>
        </a:lnRef>
        <a:fillRef idx="0">
          <a:scrgbClr r="0" g="0" b="0"/>
        </a:fillRef>
        <a:effectRef idx="0">
          <a:scrgbClr r="0" g="0" b="0"/>
        </a:effectRef>
        <a:fontRef idx="minor"/>
      </dsp:style>
    </dsp:sp>
    <dsp:sp modelId="{FEC60299-ED00-40A6-B7A2-C63BC830E3F1}">
      <dsp:nvSpPr>
        <dsp:cNvPr id="0" name=""/>
        <dsp:cNvSpPr/>
      </dsp:nvSpPr>
      <dsp:spPr>
        <a:xfrm>
          <a:off x="4911459" y="2619973"/>
          <a:ext cx="2668502" cy="1047759"/>
        </a:xfrm>
        <a:prstGeom prst="roundRect">
          <a:avLst>
            <a:gd name="adj" fmla="val 10000"/>
          </a:avLst>
        </a:prstGeom>
        <a:solidFill>
          <a:sysClr val="window" lastClr="FFFFFF">
            <a:alpha val="90000"/>
            <a:hueOff val="0"/>
            <a:satOff val="0"/>
            <a:lumOff val="0"/>
            <a:alphaOff val="0"/>
          </a:sysClr>
        </a:solidFill>
        <a:ln w="25400" cap="flat" cmpd="sng" algn="ctr">
          <a:solidFill>
            <a:srgbClr val="E4465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ru-RU" sz="1200" kern="1200" dirty="0">
              <a:solidFill>
                <a:sysClr val="windowText" lastClr="000000">
                  <a:hueOff val="0"/>
                  <a:satOff val="0"/>
                  <a:lumOff val="0"/>
                  <a:alphaOff val="0"/>
                </a:sysClr>
              </a:solidFill>
              <a:latin typeface="+mn-lt"/>
              <a:ea typeface="+mn-ea"/>
              <a:cs typeface="+mn-cs"/>
            </a:rPr>
            <a:t>Условия контракта. которые указываются в определенных случаях (график исполнения, односторонний отказ, банковское сопровождение  и др.)</a:t>
          </a:r>
        </a:p>
      </dsp:txBody>
      <dsp:txXfrm>
        <a:off x="4942147" y="2650661"/>
        <a:ext cx="2607126" cy="98638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D87DDA5E-C069-43C7-8399-AC3ADAAD32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877F37-65F9-487E-943A-EC4744CEE6A4}" type="datetimeFigureOut">
              <a:rPr lang="ru-RU" smtClean="0"/>
              <a:t>14.02.2024</a:t>
            </a:fld>
            <a:endParaRPr lang="ru-RU" dirty="0"/>
          </a:p>
        </p:txBody>
      </p:sp>
      <p:sp>
        <p:nvSpPr>
          <p:cNvPr id="4" name="Нижний колонтитул 3">
            <a:extLst>
              <a:ext uri="{FF2B5EF4-FFF2-40B4-BE49-F238E27FC236}">
                <a16:creationId xmlns:a16="http://schemas.microsoft.com/office/drawing/2014/main" id="{8C0286D9-E05C-43F5-9848-A5B9CCF16E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a:extLst>
              <a:ext uri="{FF2B5EF4-FFF2-40B4-BE49-F238E27FC236}">
                <a16:creationId xmlns:a16="http://schemas.microsoft.com/office/drawing/2014/main" id="{03158BF7-B4FC-4670-943E-8E8157ED54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4E2C65-CDB5-49E6-A81E-4453AAB1256F}" type="slidenum">
              <a:rPr lang="ru-RU" smtClean="0"/>
              <a:t>‹#›</a:t>
            </a:fld>
            <a:endParaRPr lang="ru-RU" dirty="0"/>
          </a:p>
        </p:txBody>
      </p:sp>
    </p:spTree>
    <p:extLst>
      <p:ext uri="{BB962C8B-B14F-4D97-AF65-F5344CB8AC3E}">
        <p14:creationId xmlns:p14="http://schemas.microsoft.com/office/powerpoint/2010/main" val="1019719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2F77B-EA5F-4879-AAC1-9663C607F526}" type="datetimeFigureOut">
              <a:rPr lang="ru-RU" smtClean="0"/>
              <a:t>14.02.2024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89A851-C557-4CBE-AC74-28F3CCEDE449}" type="slidenum">
              <a:rPr lang="ru-RU" smtClean="0"/>
              <a:t>‹#›</a:t>
            </a:fld>
            <a:endParaRPr lang="ru-RU" dirty="0"/>
          </a:p>
        </p:txBody>
      </p:sp>
    </p:spTree>
    <p:extLst>
      <p:ext uri="{BB962C8B-B14F-4D97-AF65-F5344CB8AC3E}">
        <p14:creationId xmlns:p14="http://schemas.microsoft.com/office/powerpoint/2010/main" val="3266380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2</a:t>
            </a:fld>
            <a:endParaRPr lang="ru-RU" dirty="0"/>
          </a:p>
        </p:txBody>
      </p:sp>
    </p:spTree>
    <p:extLst>
      <p:ext uri="{BB962C8B-B14F-4D97-AF65-F5344CB8AC3E}">
        <p14:creationId xmlns:p14="http://schemas.microsoft.com/office/powerpoint/2010/main" val="4033081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18</a:t>
            </a:fld>
            <a:endParaRPr lang="ru-RU" dirty="0"/>
          </a:p>
        </p:txBody>
      </p:sp>
    </p:spTree>
    <p:extLst>
      <p:ext uri="{BB962C8B-B14F-4D97-AF65-F5344CB8AC3E}">
        <p14:creationId xmlns:p14="http://schemas.microsoft.com/office/powerpoint/2010/main" val="2249423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19</a:t>
            </a:fld>
            <a:endParaRPr lang="ru-RU" dirty="0"/>
          </a:p>
        </p:txBody>
      </p:sp>
    </p:spTree>
    <p:extLst>
      <p:ext uri="{BB962C8B-B14F-4D97-AF65-F5344CB8AC3E}">
        <p14:creationId xmlns:p14="http://schemas.microsoft.com/office/powerpoint/2010/main" val="304906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20</a:t>
            </a:fld>
            <a:endParaRPr lang="ru-RU" dirty="0"/>
          </a:p>
        </p:txBody>
      </p:sp>
    </p:spTree>
    <p:extLst>
      <p:ext uri="{BB962C8B-B14F-4D97-AF65-F5344CB8AC3E}">
        <p14:creationId xmlns:p14="http://schemas.microsoft.com/office/powerpoint/2010/main" val="1298397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21</a:t>
            </a:fld>
            <a:endParaRPr lang="ru-RU" dirty="0"/>
          </a:p>
        </p:txBody>
      </p:sp>
    </p:spTree>
    <p:extLst>
      <p:ext uri="{BB962C8B-B14F-4D97-AF65-F5344CB8AC3E}">
        <p14:creationId xmlns:p14="http://schemas.microsoft.com/office/powerpoint/2010/main" val="2943774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22</a:t>
            </a:fld>
            <a:endParaRPr lang="ru-RU" dirty="0"/>
          </a:p>
        </p:txBody>
      </p:sp>
    </p:spTree>
    <p:extLst>
      <p:ext uri="{BB962C8B-B14F-4D97-AF65-F5344CB8AC3E}">
        <p14:creationId xmlns:p14="http://schemas.microsoft.com/office/powerpoint/2010/main" val="2848506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23</a:t>
            </a:fld>
            <a:endParaRPr lang="ru-RU" dirty="0"/>
          </a:p>
        </p:txBody>
      </p:sp>
    </p:spTree>
    <p:extLst>
      <p:ext uri="{BB962C8B-B14F-4D97-AF65-F5344CB8AC3E}">
        <p14:creationId xmlns:p14="http://schemas.microsoft.com/office/powerpoint/2010/main" val="3893042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24</a:t>
            </a:fld>
            <a:endParaRPr lang="ru-RU" dirty="0"/>
          </a:p>
        </p:txBody>
      </p:sp>
    </p:spTree>
    <p:extLst>
      <p:ext uri="{BB962C8B-B14F-4D97-AF65-F5344CB8AC3E}">
        <p14:creationId xmlns:p14="http://schemas.microsoft.com/office/powerpoint/2010/main" val="3577170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25</a:t>
            </a:fld>
            <a:endParaRPr lang="ru-RU" dirty="0"/>
          </a:p>
        </p:txBody>
      </p:sp>
    </p:spTree>
    <p:extLst>
      <p:ext uri="{BB962C8B-B14F-4D97-AF65-F5344CB8AC3E}">
        <p14:creationId xmlns:p14="http://schemas.microsoft.com/office/powerpoint/2010/main" val="4088114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26</a:t>
            </a:fld>
            <a:endParaRPr lang="ru-RU" dirty="0"/>
          </a:p>
        </p:txBody>
      </p:sp>
    </p:spTree>
    <p:extLst>
      <p:ext uri="{BB962C8B-B14F-4D97-AF65-F5344CB8AC3E}">
        <p14:creationId xmlns:p14="http://schemas.microsoft.com/office/powerpoint/2010/main" val="3884573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27</a:t>
            </a:fld>
            <a:endParaRPr lang="ru-RU" dirty="0"/>
          </a:p>
        </p:txBody>
      </p:sp>
    </p:spTree>
    <p:extLst>
      <p:ext uri="{BB962C8B-B14F-4D97-AF65-F5344CB8AC3E}">
        <p14:creationId xmlns:p14="http://schemas.microsoft.com/office/powerpoint/2010/main" val="116637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3</a:t>
            </a:fld>
            <a:endParaRPr lang="ru-RU" dirty="0"/>
          </a:p>
        </p:txBody>
      </p:sp>
    </p:spTree>
    <p:extLst>
      <p:ext uri="{BB962C8B-B14F-4D97-AF65-F5344CB8AC3E}">
        <p14:creationId xmlns:p14="http://schemas.microsoft.com/office/powerpoint/2010/main" val="85235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28</a:t>
            </a:fld>
            <a:endParaRPr lang="ru-RU" dirty="0"/>
          </a:p>
        </p:txBody>
      </p:sp>
    </p:spTree>
    <p:extLst>
      <p:ext uri="{BB962C8B-B14F-4D97-AF65-F5344CB8AC3E}">
        <p14:creationId xmlns:p14="http://schemas.microsoft.com/office/powerpoint/2010/main" val="122874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29</a:t>
            </a:fld>
            <a:endParaRPr lang="ru-RU" dirty="0"/>
          </a:p>
        </p:txBody>
      </p:sp>
    </p:spTree>
    <p:extLst>
      <p:ext uri="{BB962C8B-B14F-4D97-AF65-F5344CB8AC3E}">
        <p14:creationId xmlns:p14="http://schemas.microsoft.com/office/powerpoint/2010/main" val="1245831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30</a:t>
            </a:fld>
            <a:endParaRPr lang="ru-RU" dirty="0"/>
          </a:p>
        </p:txBody>
      </p:sp>
    </p:spTree>
    <p:extLst>
      <p:ext uri="{BB962C8B-B14F-4D97-AF65-F5344CB8AC3E}">
        <p14:creationId xmlns:p14="http://schemas.microsoft.com/office/powerpoint/2010/main" val="1334948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31</a:t>
            </a:fld>
            <a:endParaRPr lang="ru-RU" dirty="0"/>
          </a:p>
        </p:txBody>
      </p:sp>
    </p:spTree>
    <p:extLst>
      <p:ext uri="{BB962C8B-B14F-4D97-AF65-F5344CB8AC3E}">
        <p14:creationId xmlns:p14="http://schemas.microsoft.com/office/powerpoint/2010/main" val="3301707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32</a:t>
            </a:fld>
            <a:endParaRPr lang="ru-RU" dirty="0"/>
          </a:p>
        </p:txBody>
      </p:sp>
    </p:spTree>
    <p:extLst>
      <p:ext uri="{BB962C8B-B14F-4D97-AF65-F5344CB8AC3E}">
        <p14:creationId xmlns:p14="http://schemas.microsoft.com/office/powerpoint/2010/main" val="1343349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37</a:t>
            </a:fld>
            <a:endParaRPr lang="ru-RU" dirty="0"/>
          </a:p>
        </p:txBody>
      </p:sp>
    </p:spTree>
    <p:extLst>
      <p:ext uri="{BB962C8B-B14F-4D97-AF65-F5344CB8AC3E}">
        <p14:creationId xmlns:p14="http://schemas.microsoft.com/office/powerpoint/2010/main" val="1769819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38</a:t>
            </a:fld>
            <a:endParaRPr lang="ru-RU" dirty="0"/>
          </a:p>
        </p:txBody>
      </p:sp>
    </p:spTree>
    <p:extLst>
      <p:ext uri="{BB962C8B-B14F-4D97-AF65-F5344CB8AC3E}">
        <p14:creationId xmlns:p14="http://schemas.microsoft.com/office/powerpoint/2010/main" val="1966896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39</a:t>
            </a:fld>
            <a:endParaRPr lang="ru-RU" dirty="0"/>
          </a:p>
        </p:txBody>
      </p:sp>
    </p:spTree>
    <p:extLst>
      <p:ext uri="{BB962C8B-B14F-4D97-AF65-F5344CB8AC3E}">
        <p14:creationId xmlns:p14="http://schemas.microsoft.com/office/powerpoint/2010/main" val="2060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40</a:t>
            </a:fld>
            <a:endParaRPr lang="ru-RU" dirty="0"/>
          </a:p>
        </p:txBody>
      </p:sp>
    </p:spTree>
    <p:extLst>
      <p:ext uri="{BB962C8B-B14F-4D97-AF65-F5344CB8AC3E}">
        <p14:creationId xmlns:p14="http://schemas.microsoft.com/office/powerpoint/2010/main" val="4211015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41</a:t>
            </a:fld>
            <a:endParaRPr lang="ru-RU" dirty="0"/>
          </a:p>
        </p:txBody>
      </p:sp>
    </p:spTree>
    <p:extLst>
      <p:ext uri="{BB962C8B-B14F-4D97-AF65-F5344CB8AC3E}">
        <p14:creationId xmlns:p14="http://schemas.microsoft.com/office/powerpoint/2010/main" val="284404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4</a:t>
            </a:fld>
            <a:endParaRPr lang="ru-RU" dirty="0"/>
          </a:p>
        </p:txBody>
      </p:sp>
    </p:spTree>
    <p:extLst>
      <p:ext uri="{BB962C8B-B14F-4D97-AF65-F5344CB8AC3E}">
        <p14:creationId xmlns:p14="http://schemas.microsoft.com/office/powerpoint/2010/main" val="280730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42</a:t>
            </a:fld>
            <a:endParaRPr lang="ru-RU" dirty="0"/>
          </a:p>
        </p:txBody>
      </p:sp>
    </p:spTree>
    <p:extLst>
      <p:ext uri="{BB962C8B-B14F-4D97-AF65-F5344CB8AC3E}">
        <p14:creationId xmlns:p14="http://schemas.microsoft.com/office/powerpoint/2010/main" val="359731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43</a:t>
            </a:fld>
            <a:endParaRPr lang="ru-RU" dirty="0"/>
          </a:p>
        </p:txBody>
      </p:sp>
    </p:spTree>
    <p:extLst>
      <p:ext uri="{BB962C8B-B14F-4D97-AF65-F5344CB8AC3E}">
        <p14:creationId xmlns:p14="http://schemas.microsoft.com/office/powerpoint/2010/main" val="1389803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44</a:t>
            </a:fld>
            <a:endParaRPr lang="ru-RU" dirty="0"/>
          </a:p>
        </p:txBody>
      </p:sp>
    </p:spTree>
    <p:extLst>
      <p:ext uri="{BB962C8B-B14F-4D97-AF65-F5344CB8AC3E}">
        <p14:creationId xmlns:p14="http://schemas.microsoft.com/office/powerpoint/2010/main" val="4151590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45</a:t>
            </a:fld>
            <a:endParaRPr lang="ru-RU" dirty="0"/>
          </a:p>
        </p:txBody>
      </p:sp>
    </p:spTree>
    <p:extLst>
      <p:ext uri="{BB962C8B-B14F-4D97-AF65-F5344CB8AC3E}">
        <p14:creationId xmlns:p14="http://schemas.microsoft.com/office/powerpoint/2010/main" val="2046182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46</a:t>
            </a:fld>
            <a:endParaRPr lang="ru-RU" dirty="0"/>
          </a:p>
        </p:txBody>
      </p:sp>
    </p:spTree>
    <p:extLst>
      <p:ext uri="{BB962C8B-B14F-4D97-AF65-F5344CB8AC3E}">
        <p14:creationId xmlns:p14="http://schemas.microsoft.com/office/powerpoint/2010/main" val="3143562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47</a:t>
            </a:fld>
            <a:endParaRPr lang="ru-RU" dirty="0"/>
          </a:p>
        </p:txBody>
      </p:sp>
    </p:spTree>
    <p:extLst>
      <p:ext uri="{BB962C8B-B14F-4D97-AF65-F5344CB8AC3E}">
        <p14:creationId xmlns:p14="http://schemas.microsoft.com/office/powerpoint/2010/main" val="3614985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48</a:t>
            </a:fld>
            <a:endParaRPr lang="ru-RU" dirty="0"/>
          </a:p>
        </p:txBody>
      </p:sp>
    </p:spTree>
    <p:extLst>
      <p:ext uri="{BB962C8B-B14F-4D97-AF65-F5344CB8AC3E}">
        <p14:creationId xmlns:p14="http://schemas.microsoft.com/office/powerpoint/2010/main" val="4075179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49</a:t>
            </a:fld>
            <a:endParaRPr lang="ru-RU" dirty="0"/>
          </a:p>
        </p:txBody>
      </p:sp>
    </p:spTree>
    <p:extLst>
      <p:ext uri="{BB962C8B-B14F-4D97-AF65-F5344CB8AC3E}">
        <p14:creationId xmlns:p14="http://schemas.microsoft.com/office/powerpoint/2010/main" val="17818285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50</a:t>
            </a:fld>
            <a:endParaRPr lang="ru-RU" dirty="0"/>
          </a:p>
        </p:txBody>
      </p:sp>
    </p:spTree>
    <p:extLst>
      <p:ext uri="{BB962C8B-B14F-4D97-AF65-F5344CB8AC3E}">
        <p14:creationId xmlns:p14="http://schemas.microsoft.com/office/powerpoint/2010/main" val="1242609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51</a:t>
            </a:fld>
            <a:endParaRPr lang="ru-RU" dirty="0"/>
          </a:p>
        </p:txBody>
      </p:sp>
    </p:spTree>
    <p:extLst>
      <p:ext uri="{BB962C8B-B14F-4D97-AF65-F5344CB8AC3E}">
        <p14:creationId xmlns:p14="http://schemas.microsoft.com/office/powerpoint/2010/main" val="7013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5</a:t>
            </a:fld>
            <a:endParaRPr lang="ru-RU" dirty="0"/>
          </a:p>
        </p:txBody>
      </p:sp>
    </p:spTree>
    <p:extLst>
      <p:ext uri="{BB962C8B-B14F-4D97-AF65-F5344CB8AC3E}">
        <p14:creationId xmlns:p14="http://schemas.microsoft.com/office/powerpoint/2010/main" val="32850131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52</a:t>
            </a:fld>
            <a:endParaRPr lang="ru-RU" dirty="0"/>
          </a:p>
        </p:txBody>
      </p:sp>
    </p:spTree>
    <p:extLst>
      <p:ext uri="{BB962C8B-B14F-4D97-AF65-F5344CB8AC3E}">
        <p14:creationId xmlns:p14="http://schemas.microsoft.com/office/powerpoint/2010/main" val="30031146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53</a:t>
            </a:fld>
            <a:endParaRPr lang="ru-RU" dirty="0"/>
          </a:p>
        </p:txBody>
      </p:sp>
    </p:spTree>
    <p:extLst>
      <p:ext uri="{BB962C8B-B14F-4D97-AF65-F5344CB8AC3E}">
        <p14:creationId xmlns:p14="http://schemas.microsoft.com/office/powerpoint/2010/main" val="19188873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54</a:t>
            </a:fld>
            <a:endParaRPr lang="ru-RU" dirty="0"/>
          </a:p>
        </p:txBody>
      </p:sp>
    </p:spTree>
    <p:extLst>
      <p:ext uri="{BB962C8B-B14F-4D97-AF65-F5344CB8AC3E}">
        <p14:creationId xmlns:p14="http://schemas.microsoft.com/office/powerpoint/2010/main" val="42343744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55</a:t>
            </a:fld>
            <a:endParaRPr lang="ru-RU" dirty="0"/>
          </a:p>
        </p:txBody>
      </p:sp>
    </p:spTree>
    <p:extLst>
      <p:ext uri="{BB962C8B-B14F-4D97-AF65-F5344CB8AC3E}">
        <p14:creationId xmlns:p14="http://schemas.microsoft.com/office/powerpoint/2010/main" val="16156138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56</a:t>
            </a:fld>
            <a:endParaRPr lang="ru-RU" dirty="0"/>
          </a:p>
        </p:txBody>
      </p:sp>
      <p:sp>
        <p:nvSpPr>
          <p:cNvPr id="5" name="Дата 4">
            <a:extLst>
              <a:ext uri="{FF2B5EF4-FFF2-40B4-BE49-F238E27FC236}">
                <a16:creationId xmlns:a16="http://schemas.microsoft.com/office/drawing/2014/main" id="{BB4E4EE9-3CF3-9F1D-B496-F85B0ED4D88C}"/>
              </a:ext>
            </a:extLst>
          </p:cNvPr>
          <p:cNvSpPr>
            <a:spLocks noGrp="1"/>
          </p:cNvSpPr>
          <p:nvPr>
            <p:ph type="dt" idx="1"/>
          </p:nvPr>
        </p:nvSpPr>
        <p:spPr/>
        <p:txBody>
          <a:bodyPr/>
          <a:lstStyle/>
          <a:p>
            <a:fld id="{29B6A60B-C9B9-8F4A-A5A9-4D368B745114}" type="datetime1">
              <a:rPr lang="ru-RU" smtClean="0"/>
              <a:t>14.02.2024</a:t>
            </a:fld>
            <a:endParaRPr lang="ru-RU" dirty="0"/>
          </a:p>
        </p:txBody>
      </p:sp>
    </p:spTree>
    <p:extLst>
      <p:ext uri="{BB962C8B-B14F-4D97-AF65-F5344CB8AC3E}">
        <p14:creationId xmlns:p14="http://schemas.microsoft.com/office/powerpoint/2010/main" val="35146203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57</a:t>
            </a:fld>
            <a:endParaRPr lang="ru-RU" dirty="0"/>
          </a:p>
        </p:txBody>
      </p:sp>
    </p:spTree>
    <p:extLst>
      <p:ext uri="{BB962C8B-B14F-4D97-AF65-F5344CB8AC3E}">
        <p14:creationId xmlns:p14="http://schemas.microsoft.com/office/powerpoint/2010/main" val="25440606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58</a:t>
            </a:fld>
            <a:endParaRPr lang="ru-RU" dirty="0"/>
          </a:p>
        </p:txBody>
      </p:sp>
    </p:spTree>
    <p:extLst>
      <p:ext uri="{BB962C8B-B14F-4D97-AF65-F5344CB8AC3E}">
        <p14:creationId xmlns:p14="http://schemas.microsoft.com/office/powerpoint/2010/main" val="9527995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59</a:t>
            </a:fld>
            <a:endParaRPr lang="ru-RU" dirty="0"/>
          </a:p>
        </p:txBody>
      </p:sp>
    </p:spTree>
    <p:extLst>
      <p:ext uri="{BB962C8B-B14F-4D97-AF65-F5344CB8AC3E}">
        <p14:creationId xmlns:p14="http://schemas.microsoft.com/office/powerpoint/2010/main" val="10595307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60</a:t>
            </a:fld>
            <a:endParaRPr lang="ru-RU" dirty="0"/>
          </a:p>
        </p:txBody>
      </p:sp>
      <p:sp>
        <p:nvSpPr>
          <p:cNvPr id="5" name="Дата 4">
            <a:extLst>
              <a:ext uri="{FF2B5EF4-FFF2-40B4-BE49-F238E27FC236}">
                <a16:creationId xmlns:a16="http://schemas.microsoft.com/office/drawing/2014/main" id="{FEDF1E7B-0AE9-8521-1E1B-18D3157A2FEC}"/>
              </a:ext>
            </a:extLst>
          </p:cNvPr>
          <p:cNvSpPr>
            <a:spLocks noGrp="1"/>
          </p:cNvSpPr>
          <p:nvPr>
            <p:ph type="dt" idx="1"/>
          </p:nvPr>
        </p:nvSpPr>
        <p:spPr/>
        <p:txBody>
          <a:bodyPr/>
          <a:lstStyle/>
          <a:p>
            <a:fld id="{6BC070E6-8010-2948-BEF0-7C5B0AC24E6E}" type="datetime1">
              <a:rPr lang="ru-RU" smtClean="0"/>
              <a:t>14.02.2024</a:t>
            </a:fld>
            <a:endParaRPr lang="ru-RU" dirty="0"/>
          </a:p>
        </p:txBody>
      </p:sp>
    </p:spTree>
    <p:extLst>
      <p:ext uri="{BB962C8B-B14F-4D97-AF65-F5344CB8AC3E}">
        <p14:creationId xmlns:p14="http://schemas.microsoft.com/office/powerpoint/2010/main" val="31732023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61</a:t>
            </a:fld>
            <a:endParaRPr lang="ru-RU" dirty="0"/>
          </a:p>
        </p:txBody>
      </p:sp>
    </p:spTree>
    <p:extLst>
      <p:ext uri="{BB962C8B-B14F-4D97-AF65-F5344CB8AC3E}">
        <p14:creationId xmlns:p14="http://schemas.microsoft.com/office/powerpoint/2010/main" val="484221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6</a:t>
            </a:fld>
            <a:endParaRPr lang="ru-RU" dirty="0"/>
          </a:p>
        </p:txBody>
      </p:sp>
    </p:spTree>
    <p:extLst>
      <p:ext uri="{BB962C8B-B14F-4D97-AF65-F5344CB8AC3E}">
        <p14:creationId xmlns:p14="http://schemas.microsoft.com/office/powerpoint/2010/main" val="41639111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62</a:t>
            </a:fld>
            <a:endParaRPr lang="ru-RU" dirty="0"/>
          </a:p>
        </p:txBody>
      </p:sp>
    </p:spTree>
    <p:extLst>
      <p:ext uri="{BB962C8B-B14F-4D97-AF65-F5344CB8AC3E}">
        <p14:creationId xmlns:p14="http://schemas.microsoft.com/office/powerpoint/2010/main" val="40717850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335CF4F-30C4-4E7A-B3D4-55A954EDF638}" type="slidenum">
              <a:rPr lang="ru-RU" smtClean="0"/>
              <a:t>63</a:t>
            </a:fld>
            <a:endParaRPr lang="ru-RU"/>
          </a:p>
        </p:txBody>
      </p:sp>
      <p:sp>
        <p:nvSpPr>
          <p:cNvPr id="5" name="Дата 4">
            <a:extLst>
              <a:ext uri="{FF2B5EF4-FFF2-40B4-BE49-F238E27FC236}">
                <a16:creationId xmlns:a16="http://schemas.microsoft.com/office/drawing/2014/main" id="{FEDF1E7B-0AE9-8521-1E1B-18D3157A2FEC}"/>
              </a:ext>
            </a:extLst>
          </p:cNvPr>
          <p:cNvSpPr>
            <a:spLocks noGrp="1"/>
          </p:cNvSpPr>
          <p:nvPr>
            <p:ph type="dt" idx="1"/>
          </p:nvPr>
        </p:nvSpPr>
        <p:spPr/>
        <p:txBody>
          <a:bodyPr/>
          <a:lstStyle/>
          <a:p>
            <a:fld id="{6BC070E6-8010-2948-BEF0-7C5B0AC24E6E}" type="datetime1">
              <a:rPr lang="ru-RU" smtClean="0"/>
              <a:t>14.02.2024</a:t>
            </a:fld>
            <a:endParaRPr lang="ru-RU"/>
          </a:p>
        </p:txBody>
      </p:sp>
    </p:spTree>
    <p:extLst>
      <p:ext uri="{BB962C8B-B14F-4D97-AF65-F5344CB8AC3E}">
        <p14:creationId xmlns:p14="http://schemas.microsoft.com/office/powerpoint/2010/main" val="18385175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64</a:t>
            </a:fld>
            <a:endParaRPr lang="ru-RU" dirty="0"/>
          </a:p>
        </p:txBody>
      </p:sp>
      <p:sp>
        <p:nvSpPr>
          <p:cNvPr id="5" name="Дата 4">
            <a:extLst>
              <a:ext uri="{FF2B5EF4-FFF2-40B4-BE49-F238E27FC236}">
                <a16:creationId xmlns:a16="http://schemas.microsoft.com/office/drawing/2014/main" id="{FEDF1E7B-0AE9-8521-1E1B-18D3157A2FEC}"/>
              </a:ext>
            </a:extLst>
          </p:cNvPr>
          <p:cNvSpPr>
            <a:spLocks noGrp="1"/>
          </p:cNvSpPr>
          <p:nvPr>
            <p:ph type="dt" idx="1"/>
          </p:nvPr>
        </p:nvSpPr>
        <p:spPr/>
        <p:txBody>
          <a:bodyPr/>
          <a:lstStyle/>
          <a:p>
            <a:fld id="{6BC070E6-8010-2948-BEF0-7C5B0AC24E6E}" type="datetime1">
              <a:rPr lang="ru-RU" smtClean="0"/>
              <a:t>14.02.2024</a:t>
            </a:fld>
            <a:endParaRPr lang="ru-RU" dirty="0"/>
          </a:p>
        </p:txBody>
      </p:sp>
    </p:spTree>
    <p:extLst>
      <p:ext uri="{BB962C8B-B14F-4D97-AF65-F5344CB8AC3E}">
        <p14:creationId xmlns:p14="http://schemas.microsoft.com/office/powerpoint/2010/main" val="16302832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65</a:t>
            </a:fld>
            <a:endParaRPr lang="ru-RU" dirty="0"/>
          </a:p>
        </p:txBody>
      </p:sp>
    </p:spTree>
    <p:extLst>
      <p:ext uri="{BB962C8B-B14F-4D97-AF65-F5344CB8AC3E}">
        <p14:creationId xmlns:p14="http://schemas.microsoft.com/office/powerpoint/2010/main" val="27302959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66</a:t>
            </a:fld>
            <a:endParaRPr lang="ru-RU" dirty="0"/>
          </a:p>
        </p:txBody>
      </p:sp>
    </p:spTree>
    <p:extLst>
      <p:ext uri="{BB962C8B-B14F-4D97-AF65-F5344CB8AC3E}">
        <p14:creationId xmlns:p14="http://schemas.microsoft.com/office/powerpoint/2010/main" val="8871185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67</a:t>
            </a:fld>
            <a:endParaRPr lang="ru-RU" dirty="0"/>
          </a:p>
        </p:txBody>
      </p:sp>
    </p:spTree>
    <p:extLst>
      <p:ext uri="{BB962C8B-B14F-4D97-AF65-F5344CB8AC3E}">
        <p14:creationId xmlns:p14="http://schemas.microsoft.com/office/powerpoint/2010/main" val="3493973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68</a:t>
            </a:fld>
            <a:endParaRPr lang="ru-RU" dirty="0"/>
          </a:p>
        </p:txBody>
      </p:sp>
    </p:spTree>
    <p:extLst>
      <p:ext uri="{BB962C8B-B14F-4D97-AF65-F5344CB8AC3E}">
        <p14:creationId xmlns:p14="http://schemas.microsoft.com/office/powerpoint/2010/main" val="5156182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69</a:t>
            </a:fld>
            <a:endParaRPr lang="ru-RU" dirty="0"/>
          </a:p>
        </p:txBody>
      </p:sp>
      <p:sp>
        <p:nvSpPr>
          <p:cNvPr id="5" name="Дата 4">
            <a:extLst>
              <a:ext uri="{FF2B5EF4-FFF2-40B4-BE49-F238E27FC236}">
                <a16:creationId xmlns:a16="http://schemas.microsoft.com/office/drawing/2014/main" id="{FEDF1E7B-0AE9-8521-1E1B-18D3157A2FEC}"/>
              </a:ext>
            </a:extLst>
          </p:cNvPr>
          <p:cNvSpPr>
            <a:spLocks noGrp="1"/>
          </p:cNvSpPr>
          <p:nvPr>
            <p:ph type="dt" idx="1"/>
          </p:nvPr>
        </p:nvSpPr>
        <p:spPr/>
        <p:txBody>
          <a:bodyPr/>
          <a:lstStyle/>
          <a:p>
            <a:fld id="{6BC070E6-8010-2948-BEF0-7C5B0AC24E6E}" type="datetime1">
              <a:rPr lang="ru-RU" smtClean="0"/>
              <a:t>14.02.2024</a:t>
            </a:fld>
            <a:endParaRPr lang="ru-RU" dirty="0"/>
          </a:p>
        </p:txBody>
      </p:sp>
    </p:spTree>
    <p:extLst>
      <p:ext uri="{BB962C8B-B14F-4D97-AF65-F5344CB8AC3E}">
        <p14:creationId xmlns:p14="http://schemas.microsoft.com/office/powerpoint/2010/main" val="15417871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70</a:t>
            </a:fld>
            <a:endParaRPr lang="ru-RU" dirty="0"/>
          </a:p>
        </p:txBody>
      </p:sp>
      <p:sp>
        <p:nvSpPr>
          <p:cNvPr id="5" name="Дата 4">
            <a:extLst>
              <a:ext uri="{FF2B5EF4-FFF2-40B4-BE49-F238E27FC236}">
                <a16:creationId xmlns:a16="http://schemas.microsoft.com/office/drawing/2014/main" id="{FEDF1E7B-0AE9-8521-1E1B-18D3157A2FEC}"/>
              </a:ext>
            </a:extLst>
          </p:cNvPr>
          <p:cNvSpPr>
            <a:spLocks noGrp="1"/>
          </p:cNvSpPr>
          <p:nvPr>
            <p:ph type="dt" idx="1"/>
          </p:nvPr>
        </p:nvSpPr>
        <p:spPr/>
        <p:txBody>
          <a:bodyPr/>
          <a:lstStyle/>
          <a:p>
            <a:fld id="{6BC070E6-8010-2948-BEF0-7C5B0AC24E6E}" type="datetime1">
              <a:rPr lang="ru-RU" smtClean="0"/>
              <a:t>14.02.2024</a:t>
            </a:fld>
            <a:endParaRPr lang="ru-RU" dirty="0"/>
          </a:p>
        </p:txBody>
      </p:sp>
    </p:spTree>
    <p:extLst>
      <p:ext uri="{BB962C8B-B14F-4D97-AF65-F5344CB8AC3E}">
        <p14:creationId xmlns:p14="http://schemas.microsoft.com/office/powerpoint/2010/main" val="15880054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71</a:t>
            </a:fld>
            <a:endParaRPr lang="ru-RU" dirty="0"/>
          </a:p>
        </p:txBody>
      </p:sp>
      <p:sp>
        <p:nvSpPr>
          <p:cNvPr id="5" name="Дата 4">
            <a:extLst>
              <a:ext uri="{FF2B5EF4-FFF2-40B4-BE49-F238E27FC236}">
                <a16:creationId xmlns:a16="http://schemas.microsoft.com/office/drawing/2014/main" id="{FEDF1E7B-0AE9-8521-1E1B-18D3157A2FEC}"/>
              </a:ext>
            </a:extLst>
          </p:cNvPr>
          <p:cNvSpPr>
            <a:spLocks noGrp="1"/>
          </p:cNvSpPr>
          <p:nvPr>
            <p:ph type="dt" idx="1"/>
          </p:nvPr>
        </p:nvSpPr>
        <p:spPr/>
        <p:txBody>
          <a:bodyPr/>
          <a:lstStyle/>
          <a:p>
            <a:fld id="{6BC070E6-8010-2948-BEF0-7C5B0AC24E6E}" type="datetime1">
              <a:rPr lang="ru-RU" smtClean="0"/>
              <a:t>14.02.2024</a:t>
            </a:fld>
            <a:endParaRPr lang="ru-RU" dirty="0"/>
          </a:p>
        </p:txBody>
      </p:sp>
    </p:spTree>
    <p:extLst>
      <p:ext uri="{BB962C8B-B14F-4D97-AF65-F5344CB8AC3E}">
        <p14:creationId xmlns:p14="http://schemas.microsoft.com/office/powerpoint/2010/main" val="1185135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7</a:t>
            </a:fld>
            <a:endParaRPr lang="ru-RU" dirty="0"/>
          </a:p>
        </p:txBody>
      </p:sp>
    </p:spTree>
    <p:extLst>
      <p:ext uri="{BB962C8B-B14F-4D97-AF65-F5344CB8AC3E}">
        <p14:creationId xmlns:p14="http://schemas.microsoft.com/office/powerpoint/2010/main" val="13622461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72</a:t>
            </a:fld>
            <a:endParaRPr lang="ru-RU" dirty="0"/>
          </a:p>
        </p:txBody>
      </p:sp>
    </p:spTree>
    <p:extLst>
      <p:ext uri="{BB962C8B-B14F-4D97-AF65-F5344CB8AC3E}">
        <p14:creationId xmlns:p14="http://schemas.microsoft.com/office/powerpoint/2010/main" val="21369845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73</a:t>
            </a:fld>
            <a:endParaRPr lang="ru-RU" dirty="0"/>
          </a:p>
        </p:txBody>
      </p:sp>
      <p:sp>
        <p:nvSpPr>
          <p:cNvPr id="5" name="Дата 4">
            <a:extLst>
              <a:ext uri="{FF2B5EF4-FFF2-40B4-BE49-F238E27FC236}">
                <a16:creationId xmlns:a16="http://schemas.microsoft.com/office/drawing/2014/main" id="{FEDF1E7B-0AE9-8521-1E1B-18D3157A2FEC}"/>
              </a:ext>
            </a:extLst>
          </p:cNvPr>
          <p:cNvSpPr>
            <a:spLocks noGrp="1"/>
          </p:cNvSpPr>
          <p:nvPr>
            <p:ph type="dt" idx="1"/>
          </p:nvPr>
        </p:nvSpPr>
        <p:spPr/>
        <p:txBody>
          <a:bodyPr/>
          <a:lstStyle/>
          <a:p>
            <a:fld id="{6BC070E6-8010-2948-BEF0-7C5B0AC24E6E}" type="datetime1">
              <a:rPr lang="ru-RU" smtClean="0"/>
              <a:t>14.02.2024</a:t>
            </a:fld>
            <a:endParaRPr lang="ru-RU" dirty="0"/>
          </a:p>
        </p:txBody>
      </p:sp>
    </p:spTree>
    <p:extLst>
      <p:ext uri="{BB962C8B-B14F-4D97-AF65-F5344CB8AC3E}">
        <p14:creationId xmlns:p14="http://schemas.microsoft.com/office/powerpoint/2010/main" val="34212808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335CF4F-30C4-4E7A-B3D4-55A954EDF638}" type="slidenum">
              <a:rPr lang="ru-RU" smtClean="0"/>
              <a:t>74</a:t>
            </a:fld>
            <a:endParaRPr lang="ru-RU"/>
          </a:p>
        </p:txBody>
      </p:sp>
      <p:sp>
        <p:nvSpPr>
          <p:cNvPr id="5" name="Дата 4">
            <a:extLst>
              <a:ext uri="{FF2B5EF4-FFF2-40B4-BE49-F238E27FC236}">
                <a16:creationId xmlns:a16="http://schemas.microsoft.com/office/drawing/2014/main" id="{FEDF1E7B-0AE9-8521-1E1B-18D3157A2FEC}"/>
              </a:ext>
            </a:extLst>
          </p:cNvPr>
          <p:cNvSpPr>
            <a:spLocks noGrp="1"/>
          </p:cNvSpPr>
          <p:nvPr>
            <p:ph type="dt" idx="1"/>
          </p:nvPr>
        </p:nvSpPr>
        <p:spPr/>
        <p:txBody>
          <a:bodyPr/>
          <a:lstStyle/>
          <a:p>
            <a:fld id="{6BC070E6-8010-2948-BEF0-7C5B0AC24E6E}" type="datetime1">
              <a:rPr lang="ru-RU" smtClean="0"/>
              <a:t>14.02.2024</a:t>
            </a:fld>
            <a:endParaRPr lang="ru-RU"/>
          </a:p>
        </p:txBody>
      </p:sp>
    </p:spTree>
    <p:extLst>
      <p:ext uri="{BB962C8B-B14F-4D97-AF65-F5344CB8AC3E}">
        <p14:creationId xmlns:p14="http://schemas.microsoft.com/office/powerpoint/2010/main" val="35143744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75</a:t>
            </a:fld>
            <a:endParaRPr lang="ru-RU" dirty="0"/>
          </a:p>
        </p:txBody>
      </p:sp>
      <p:sp>
        <p:nvSpPr>
          <p:cNvPr id="5" name="Дата 4">
            <a:extLst>
              <a:ext uri="{FF2B5EF4-FFF2-40B4-BE49-F238E27FC236}">
                <a16:creationId xmlns:a16="http://schemas.microsoft.com/office/drawing/2014/main" id="{FEDF1E7B-0AE9-8521-1E1B-18D3157A2FEC}"/>
              </a:ext>
            </a:extLst>
          </p:cNvPr>
          <p:cNvSpPr>
            <a:spLocks noGrp="1"/>
          </p:cNvSpPr>
          <p:nvPr>
            <p:ph type="dt" idx="1"/>
          </p:nvPr>
        </p:nvSpPr>
        <p:spPr/>
        <p:txBody>
          <a:bodyPr/>
          <a:lstStyle/>
          <a:p>
            <a:fld id="{6BC070E6-8010-2948-BEF0-7C5B0AC24E6E}" type="datetime1">
              <a:rPr lang="ru-RU" smtClean="0"/>
              <a:t>14.02.2024</a:t>
            </a:fld>
            <a:endParaRPr lang="ru-RU" dirty="0"/>
          </a:p>
        </p:txBody>
      </p:sp>
    </p:spTree>
    <p:extLst>
      <p:ext uri="{BB962C8B-B14F-4D97-AF65-F5344CB8AC3E}">
        <p14:creationId xmlns:p14="http://schemas.microsoft.com/office/powerpoint/2010/main" val="39635135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76</a:t>
            </a:fld>
            <a:endParaRPr lang="ru-RU" dirty="0"/>
          </a:p>
        </p:txBody>
      </p:sp>
      <p:sp>
        <p:nvSpPr>
          <p:cNvPr id="5" name="Дата 4">
            <a:extLst>
              <a:ext uri="{FF2B5EF4-FFF2-40B4-BE49-F238E27FC236}">
                <a16:creationId xmlns:a16="http://schemas.microsoft.com/office/drawing/2014/main" id="{FEDF1E7B-0AE9-8521-1E1B-18D3157A2FEC}"/>
              </a:ext>
            </a:extLst>
          </p:cNvPr>
          <p:cNvSpPr>
            <a:spLocks noGrp="1"/>
          </p:cNvSpPr>
          <p:nvPr>
            <p:ph type="dt" idx="1"/>
          </p:nvPr>
        </p:nvSpPr>
        <p:spPr/>
        <p:txBody>
          <a:bodyPr/>
          <a:lstStyle/>
          <a:p>
            <a:fld id="{6BC070E6-8010-2948-BEF0-7C5B0AC24E6E}" type="datetime1">
              <a:rPr lang="ru-RU" smtClean="0"/>
              <a:t>14.02.2024</a:t>
            </a:fld>
            <a:endParaRPr lang="ru-RU" dirty="0"/>
          </a:p>
        </p:txBody>
      </p:sp>
    </p:spTree>
    <p:extLst>
      <p:ext uri="{BB962C8B-B14F-4D97-AF65-F5344CB8AC3E}">
        <p14:creationId xmlns:p14="http://schemas.microsoft.com/office/powerpoint/2010/main" val="34909681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78</a:t>
            </a:fld>
            <a:endParaRPr lang="ru-RU" dirty="0"/>
          </a:p>
        </p:txBody>
      </p:sp>
    </p:spTree>
    <p:extLst>
      <p:ext uri="{BB962C8B-B14F-4D97-AF65-F5344CB8AC3E}">
        <p14:creationId xmlns:p14="http://schemas.microsoft.com/office/powerpoint/2010/main" val="8699206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79</a:t>
            </a:fld>
            <a:endParaRPr lang="ru-RU" dirty="0"/>
          </a:p>
        </p:txBody>
      </p:sp>
    </p:spTree>
    <p:extLst>
      <p:ext uri="{BB962C8B-B14F-4D97-AF65-F5344CB8AC3E}">
        <p14:creationId xmlns:p14="http://schemas.microsoft.com/office/powerpoint/2010/main" val="2516030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80</a:t>
            </a:fld>
            <a:endParaRPr lang="ru-RU" dirty="0"/>
          </a:p>
        </p:txBody>
      </p:sp>
    </p:spTree>
    <p:extLst>
      <p:ext uri="{BB962C8B-B14F-4D97-AF65-F5344CB8AC3E}">
        <p14:creationId xmlns:p14="http://schemas.microsoft.com/office/powerpoint/2010/main" val="21015012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81</a:t>
            </a:fld>
            <a:endParaRPr lang="ru-RU" dirty="0"/>
          </a:p>
        </p:txBody>
      </p:sp>
    </p:spTree>
    <p:extLst>
      <p:ext uri="{BB962C8B-B14F-4D97-AF65-F5344CB8AC3E}">
        <p14:creationId xmlns:p14="http://schemas.microsoft.com/office/powerpoint/2010/main" val="10148804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82</a:t>
            </a:fld>
            <a:endParaRPr lang="ru-RU" dirty="0"/>
          </a:p>
        </p:txBody>
      </p:sp>
    </p:spTree>
    <p:extLst>
      <p:ext uri="{BB962C8B-B14F-4D97-AF65-F5344CB8AC3E}">
        <p14:creationId xmlns:p14="http://schemas.microsoft.com/office/powerpoint/2010/main" val="1999424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8</a:t>
            </a:fld>
            <a:endParaRPr lang="ru-RU" dirty="0"/>
          </a:p>
        </p:txBody>
      </p:sp>
    </p:spTree>
    <p:extLst>
      <p:ext uri="{BB962C8B-B14F-4D97-AF65-F5344CB8AC3E}">
        <p14:creationId xmlns:p14="http://schemas.microsoft.com/office/powerpoint/2010/main" val="18157981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83</a:t>
            </a:fld>
            <a:endParaRPr lang="ru-RU" dirty="0"/>
          </a:p>
        </p:txBody>
      </p:sp>
    </p:spTree>
    <p:extLst>
      <p:ext uri="{BB962C8B-B14F-4D97-AF65-F5344CB8AC3E}">
        <p14:creationId xmlns:p14="http://schemas.microsoft.com/office/powerpoint/2010/main" val="34977845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84</a:t>
            </a:fld>
            <a:endParaRPr lang="ru-RU" dirty="0"/>
          </a:p>
        </p:txBody>
      </p:sp>
    </p:spTree>
    <p:extLst>
      <p:ext uri="{BB962C8B-B14F-4D97-AF65-F5344CB8AC3E}">
        <p14:creationId xmlns:p14="http://schemas.microsoft.com/office/powerpoint/2010/main" val="26618054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85</a:t>
            </a:fld>
            <a:endParaRPr lang="ru-RU" dirty="0"/>
          </a:p>
        </p:txBody>
      </p:sp>
    </p:spTree>
    <p:extLst>
      <p:ext uri="{BB962C8B-B14F-4D97-AF65-F5344CB8AC3E}">
        <p14:creationId xmlns:p14="http://schemas.microsoft.com/office/powerpoint/2010/main" val="21490148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86</a:t>
            </a:fld>
            <a:endParaRPr lang="ru-RU" dirty="0"/>
          </a:p>
        </p:txBody>
      </p:sp>
    </p:spTree>
    <p:extLst>
      <p:ext uri="{BB962C8B-B14F-4D97-AF65-F5344CB8AC3E}">
        <p14:creationId xmlns:p14="http://schemas.microsoft.com/office/powerpoint/2010/main" val="737342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87</a:t>
            </a:fld>
            <a:endParaRPr lang="ru-RU" dirty="0"/>
          </a:p>
        </p:txBody>
      </p:sp>
    </p:spTree>
    <p:extLst>
      <p:ext uri="{BB962C8B-B14F-4D97-AF65-F5344CB8AC3E}">
        <p14:creationId xmlns:p14="http://schemas.microsoft.com/office/powerpoint/2010/main" val="2396620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9</a:t>
            </a:fld>
            <a:endParaRPr lang="ru-RU" dirty="0"/>
          </a:p>
        </p:txBody>
      </p:sp>
    </p:spTree>
    <p:extLst>
      <p:ext uri="{BB962C8B-B14F-4D97-AF65-F5344CB8AC3E}">
        <p14:creationId xmlns:p14="http://schemas.microsoft.com/office/powerpoint/2010/main" val="326678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5CF4F-30C4-4E7A-B3D4-55A954EDF638}" type="slidenum">
              <a:rPr lang="ru-RU" smtClean="0"/>
              <a:t>17</a:t>
            </a:fld>
            <a:endParaRPr lang="ru-RU" dirty="0"/>
          </a:p>
        </p:txBody>
      </p:sp>
    </p:spTree>
    <p:extLst>
      <p:ext uri="{BB962C8B-B14F-4D97-AF65-F5344CB8AC3E}">
        <p14:creationId xmlns:p14="http://schemas.microsoft.com/office/powerpoint/2010/main" val="3744270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hyperlink" Target="http://www.rts-tender.ru/" TargetMode="External"/><Relationship Id="rId4" Type="http://schemas.openxmlformats.org/officeDocument/2006/relationships/hyperlink" Target="mailto:info@rts-tender.ru"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5" name="Заголовок 6">
            <a:extLst>
              <a:ext uri="{FF2B5EF4-FFF2-40B4-BE49-F238E27FC236}">
                <a16:creationId xmlns:a16="http://schemas.microsoft.com/office/drawing/2014/main" id="{24299D31-4508-4BC2-AEE4-190C6730EC77}"/>
              </a:ext>
            </a:extLst>
          </p:cNvPr>
          <p:cNvSpPr>
            <a:spLocks noGrp="1"/>
          </p:cNvSpPr>
          <p:nvPr>
            <p:ph type="title" hasCustomPrompt="1"/>
          </p:nvPr>
        </p:nvSpPr>
        <p:spPr>
          <a:xfrm>
            <a:off x="349939" y="198872"/>
            <a:ext cx="10466445" cy="657340"/>
          </a:xfrm>
        </p:spPr>
        <p:txBody>
          <a:bodyPr lIns="0" anchor="t">
            <a:normAutofit/>
          </a:bodyPr>
          <a:lstStyle>
            <a:lvl1pPr>
              <a:defRPr sz="3200">
                <a:solidFill>
                  <a:schemeClr val="tx2"/>
                </a:solidFill>
              </a:defRPr>
            </a:lvl1pPr>
          </a:lstStyle>
          <a:p>
            <a:r>
              <a:rPr lang="ru-RU" dirty="0"/>
              <a:t>ОБРАЗЕЦ ЗАГОЛОВКА</a:t>
            </a:r>
          </a:p>
        </p:txBody>
      </p:sp>
      <p:pic>
        <p:nvPicPr>
          <p:cNvPr id="6" name="Рисунок 5">
            <a:extLst>
              <a:ext uri="{FF2B5EF4-FFF2-40B4-BE49-F238E27FC236}">
                <a16:creationId xmlns:a16="http://schemas.microsoft.com/office/drawing/2014/main" id="{BBC7BE73-05CF-4A7E-81C8-2BE3B865EE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22" y="6270665"/>
            <a:ext cx="912299" cy="384567"/>
          </a:xfrm>
          <a:prstGeom prst="rect">
            <a:avLst/>
          </a:prstGeom>
        </p:spPr>
      </p:pic>
    </p:spTree>
    <p:extLst>
      <p:ext uri="{BB962C8B-B14F-4D97-AF65-F5344CB8AC3E}">
        <p14:creationId xmlns:p14="http://schemas.microsoft.com/office/powerpoint/2010/main" val="172751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КОНТАКТЫ МЕНЕДЖЕРА">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B8F8C3B-1C75-4215-9A0C-1B03700B6351}"/>
              </a:ext>
            </a:extLst>
          </p:cNvPr>
          <p:cNvPicPr>
            <a:picLocks noChangeAspect="1"/>
          </p:cNvPicPr>
          <p:nvPr userDrawn="1"/>
        </p:nvPicPr>
        <p:blipFill>
          <a:blip r:embed="rId2" cstate="print">
            <a:extLst>
              <a:ext uri="{28A0092B-C50C-407E-A947-70E740481C1C}">
                <a14:useLocalDpi xmlns:a14="http://schemas.microsoft.com/office/drawing/2010/main"/>
              </a:ext>
            </a:extLst>
          </a:blip>
          <a:srcRect l="369" r="369"/>
          <a:stretch/>
        </p:blipFill>
        <p:spPr>
          <a:xfrm>
            <a:off x="0" y="0"/>
            <a:ext cx="12192000" cy="6858000"/>
          </a:xfrm>
          <a:prstGeom prst="rect">
            <a:avLst/>
          </a:prstGeom>
        </p:spPr>
      </p:pic>
      <p:sp>
        <p:nvSpPr>
          <p:cNvPr id="2" name="Прямоугольник: скругленные верхние углы 1">
            <a:extLst>
              <a:ext uri="{FF2B5EF4-FFF2-40B4-BE49-F238E27FC236}">
                <a16:creationId xmlns:a16="http://schemas.microsoft.com/office/drawing/2014/main" id="{A919A11A-B060-478C-98D5-0227B8C8D043}"/>
              </a:ext>
            </a:extLst>
          </p:cNvPr>
          <p:cNvSpPr/>
          <p:nvPr userDrawn="1"/>
        </p:nvSpPr>
        <p:spPr>
          <a:xfrm>
            <a:off x="278148" y="355910"/>
            <a:ext cx="2392864" cy="926432"/>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a:extLst>
              <a:ext uri="{FF2B5EF4-FFF2-40B4-BE49-F238E27FC236}">
                <a16:creationId xmlns:a16="http://schemas.microsoft.com/office/drawing/2014/main" id="{C9C5B986-673D-41D2-870D-B9FCBAF52126}"/>
              </a:ext>
            </a:extLst>
          </p:cNvPr>
          <p:cNvSpPr txBox="1"/>
          <p:nvPr userDrawn="1"/>
        </p:nvSpPr>
        <p:spPr>
          <a:xfrm>
            <a:off x="453239" y="815094"/>
            <a:ext cx="2468625" cy="584775"/>
          </a:xfrm>
          <a:prstGeom prst="rect">
            <a:avLst/>
          </a:prstGeom>
          <a:noFill/>
        </p:spPr>
        <p:txBody>
          <a:bodyPr wrap="none" rtlCol="0">
            <a:spAutoFit/>
          </a:bodyPr>
          <a:lstStyle/>
          <a:p>
            <a:r>
              <a:rPr lang="ru-RU" sz="3200" spc="120" baseline="0" dirty="0">
                <a:solidFill>
                  <a:schemeClr val="bg1"/>
                </a:solidFill>
              </a:rPr>
              <a:t>КОНТАКТЫ</a:t>
            </a:r>
          </a:p>
        </p:txBody>
      </p:sp>
      <p:sp>
        <p:nvSpPr>
          <p:cNvPr id="14" name="Текст 13">
            <a:extLst>
              <a:ext uri="{FF2B5EF4-FFF2-40B4-BE49-F238E27FC236}">
                <a16:creationId xmlns:a16="http://schemas.microsoft.com/office/drawing/2014/main" id="{2E76AF6B-DF82-457F-821F-3B99D2FE8065}"/>
              </a:ext>
            </a:extLst>
          </p:cNvPr>
          <p:cNvSpPr>
            <a:spLocks noGrp="1"/>
          </p:cNvSpPr>
          <p:nvPr>
            <p:ph type="body" sz="quarter" idx="10" hasCustomPrompt="1"/>
          </p:nvPr>
        </p:nvSpPr>
        <p:spPr>
          <a:xfrm>
            <a:off x="546100" y="1931323"/>
            <a:ext cx="5181600" cy="533400"/>
          </a:xfrm>
        </p:spPr>
        <p:txBody>
          <a:bodyPr lIns="0" anchor="ctr">
            <a:noAutofit/>
          </a:bodyPr>
          <a:lstStyle>
            <a:lvl1pPr marL="0" indent="0">
              <a:buNone/>
              <a:defRPr sz="2000">
                <a:solidFill>
                  <a:schemeClr val="bg1"/>
                </a:solidFill>
              </a:defRPr>
            </a:lvl1pPr>
          </a:lstStyle>
          <a:p>
            <a:pPr lvl="0"/>
            <a:r>
              <a:rPr lang="ru-RU" dirty="0"/>
              <a:t>ФИ МЕНЕДЖЕРА</a:t>
            </a:r>
          </a:p>
        </p:txBody>
      </p:sp>
      <p:sp>
        <p:nvSpPr>
          <p:cNvPr id="15" name="Текст 13">
            <a:extLst>
              <a:ext uri="{FF2B5EF4-FFF2-40B4-BE49-F238E27FC236}">
                <a16:creationId xmlns:a16="http://schemas.microsoft.com/office/drawing/2014/main" id="{3433A2B6-E3E0-4816-847D-CF2E4DD44719}"/>
              </a:ext>
            </a:extLst>
          </p:cNvPr>
          <p:cNvSpPr>
            <a:spLocks noGrp="1"/>
          </p:cNvSpPr>
          <p:nvPr>
            <p:ph type="body" sz="quarter" idx="11" hasCustomPrompt="1"/>
          </p:nvPr>
        </p:nvSpPr>
        <p:spPr>
          <a:xfrm>
            <a:off x="545595" y="2480759"/>
            <a:ext cx="5181600" cy="2333843"/>
          </a:xfrm>
        </p:spPr>
        <p:txBody>
          <a:bodyPr lIns="0" tIns="180000" anchor="t">
            <a:noAutofit/>
          </a:bodyPr>
          <a:lstStyle>
            <a:lvl1pPr marL="0" indent="0">
              <a:buNone/>
              <a:defRPr sz="2000">
                <a:solidFill>
                  <a:schemeClr val="bg1"/>
                </a:solidFill>
              </a:defRPr>
            </a:lvl1pPr>
          </a:lstStyle>
          <a:p>
            <a:pPr lvl="0"/>
            <a:r>
              <a:rPr lang="ru-RU" dirty="0"/>
              <a:t>Контактная информация</a:t>
            </a:r>
          </a:p>
        </p:txBody>
      </p:sp>
      <p:cxnSp>
        <p:nvCxnSpPr>
          <p:cNvPr id="22" name="Прямая соединительная линия 21">
            <a:extLst>
              <a:ext uri="{FF2B5EF4-FFF2-40B4-BE49-F238E27FC236}">
                <a16:creationId xmlns:a16="http://schemas.microsoft.com/office/drawing/2014/main" id="{F1F90136-DE0E-4457-9635-2A4CEDBF81F1}"/>
              </a:ext>
            </a:extLst>
          </p:cNvPr>
          <p:cNvCxnSpPr/>
          <p:nvPr userDrawn="1"/>
        </p:nvCxnSpPr>
        <p:spPr>
          <a:xfrm>
            <a:off x="545595" y="2416595"/>
            <a:ext cx="304398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BFF33E5-FCCD-41C7-B3B9-415B93066223}"/>
              </a:ext>
            </a:extLst>
          </p:cNvPr>
          <p:cNvSpPr txBox="1"/>
          <p:nvPr userDrawn="1"/>
        </p:nvSpPr>
        <p:spPr>
          <a:xfrm>
            <a:off x="545595" y="5718524"/>
            <a:ext cx="3168226" cy="646331"/>
          </a:xfrm>
          <a:prstGeom prst="rect">
            <a:avLst/>
          </a:prstGeom>
          <a:noFill/>
        </p:spPr>
        <p:txBody>
          <a:bodyPr wrap="square" lIns="0" rtlCol="0">
            <a:spAutoFit/>
          </a:bodyPr>
          <a:lstStyle/>
          <a:p>
            <a:r>
              <a:rPr lang="ru-RU" sz="1200" dirty="0">
                <a:solidFill>
                  <a:schemeClr val="bg1"/>
                </a:solidFill>
              </a:rPr>
              <a:t>Услуги предоставляет ООО "РТС-тендер" </a:t>
            </a:r>
          </a:p>
          <a:p>
            <a:r>
              <a:rPr lang="ru-RU" sz="1200" dirty="0">
                <a:solidFill>
                  <a:schemeClr val="bg1"/>
                </a:solidFill>
              </a:rPr>
              <a:t>121151, г. Москва, Набережная Тараса Шевченко, д. 23А</a:t>
            </a:r>
          </a:p>
        </p:txBody>
      </p:sp>
    </p:spTree>
    <p:extLst>
      <p:ext uri="{BB962C8B-B14F-4D97-AF65-F5344CB8AC3E}">
        <p14:creationId xmlns:p14="http://schemas.microsoft.com/office/powerpoint/2010/main" val="306543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a:lstStyle>
            <a:lvl1pPr>
              <a:defRPr>
                <a:latin typeface="Segoe UI" panose="020B0502040204020203" pitchFamily="34" charset="0"/>
              </a:defRPr>
            </a:lvl1pPr>
          </a:lstStyle>
          <a:p>
            <a:endParaRPr lang="ru-RU" dirty="0"/>
          </a:p>
        </p:txBody>
      </p:sp>
      <p:sp>
        <p:nvSpPr>
          <p:cNvPr id="4" name="Номер слайда 3"/>
          <p:cNvSpPr>
            <a:spLocks noGrp="1"/>
          </p:cNvSpPr>
          <p:nvPr>
            <p:ph type="sldNum" sz="quarter" idx="12"/>
          </p:nvPr>
        </p:nvSpPr>
        <p:spPr/>
        <p:txBody>
          <a:bodyPr/>
          <a:lstStyle>
            <a:lvl1pPr>
              <a:defRPr>
                <a:latin typeface="Segoe UI" panose="020B0502040204020203" pitchFamily="34" charset="0"/>
              </a:defRPr>
            </a:lvl1pPr>
          </a:lstStyle>
          <a:p>
            <a:fld id="{01D45CEE-34A4-4662-B092-562F1FC220D0}" type="slidenum">
              <a:rPr lang="ru-RU" smtClean="0"/>
              <a:pPr/>
              <a:t>‹#›</a:t>
            </a:fld>
            <a:endParaRPr lang="ru-RU" dirty="0"/>
          </a:p>
        </p:txBody>
      </p:sp>
    </p:spTree>
    <p:extLst>
      <p:ext uri="{BB962C8B-B14F-4D97-AF65-F5344CB8AC3E}">
        <p14:creationId xmlns:p14="http://schemas.microsoft.com/office/powerpoint/2010/main" val="4216523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Текстовый слайд_2">
    <p:spTree>
      <p:nvGrpSpPr>
        <p:cNvPr id="1" name=""/>
        <p:cNvGrpSpPr/>
        <p:nvPr/>
      </p:nvGrpSpPr>
      <p:grpSpPr>
        <a:xfrm>
          <a:off x="0" y="0"/>
          <a:ext cx="0" cy="0"/>
          <a:chOff x="0" y="0"/>
          <a:chExt cx="0" cy="0"/>
        </a:xfrm>
      </p:grpSpPr>
      <p:sp>
        <p:nvSpPr>
          <p:cNvPr id="2" name="Номер слайда 3"/>
          <p:cNvSpPr>
            <a:spLocks noGrp="1"/>
          </p:cNvSpPr>
          <p:nvPr>
            <p:ph type="sldNum" sz="quarter" idx="4"/>
          </p:nvPr>
        </p:nvSpPr>
        <p:spPr>
          <a:xfrm>
            <a:off x="9086849" y="6444615"/>
            <a:ext cx="2743200" cy="333462"/>
          </a:xfrm>
          <a:prstGeom prst="rect">
            <a:avLst/>
          </a:prstGeom>
        </p:spPr>
        <p:txBody>
          <a:bodyPr/>
          <a:lstStyle>
            <a:lvl1pPr algn="r">
              <a:defRPr sz="1400">
                <a:solidFill>
                  <a:schemeClr val="bg2"/>
                </a:solidFill>
              </a:defRPr>
            </a:lvl1pPr>
          </a:lstStyle>
          <a:p>
            <a:fld id="{C9E4AFE2-214E-4076-8BFA-D03B18AC4187}" type="slidenum">
              <a:rPr lang="ru-RU" smtClean="0"/>
              <a:pPr/>
              <a:t>‹#›</a:t>
            </a:fld>
            <a:endParaRPr lang="ru-RU" dirty="0"/>
          </a:p>
        </p:txBody>
      </p:sp>
      <p:cxnSp>
        <p:nvCxnSpPr>
          <p:cNvPr id="3" name="Прямая соединительная линия 2"/>
          <p:cNvCxnSpPr/>
          <p:nvPr userDrawn="1"/>
        </p:nvCxnSpPr>
        <p:spPr>
          <a:xfrm>
            <a:off x="0" y="447675"/>
            <a:ext cx="14967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userDrawn="1"/>
        </p:nvSpPr>
        <p:spPr>
          <a:xfrm>
            <a:off x="5771503" y="6209005"/>
            <a:ext cx="648995" cy="648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7" name="Рисунок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5888148" y="6325940"/>
            <a:ext cx="415124" cy="415124"/>
          </a:xfrm>
          <a:prstGeom prst="rect">
            <a:avLst/>
          </a:prstGeom>
        </p:spPr>
      </p:pic>
      <p:sp>
        <p:nvSpPr>
          <p:cNvPr id="16" name="Заголовок 2"/>
          <p:cNvSpPr>
            <a:spLocks noGrp="1"/>
          </p:cNvSpPr>
          <p:nvPr>
            <p:ph type="title"/>
          </p:nvPr>
        </p:nvSpPr>
        <p:spPr>
          <a:xfrm>
            <a:off x="1642521" y="189391"/>
            <a:ext cx="8903368" cy="489458"/>
          </a:xfrm>
          <a:prstGeom prst="rect">
            <a:avLst/>
          </a:prstGeom>
        </p:spPr>
        <p:txBody>
          <a:bodyPr vert="horz" lIns="91440" tIns="45720" rIns="91440" bIns="45720" rtlCol="0" anchor="ctr">
            <a:normAutofit/>
          </a:bodyPr>
          <a:lstStyle>
            <a:lvl1pPr>
              <a:lnSpc>
                <a:spcPct val="100000"/>
              </a:lnSpc>
              <a:defRPr/>
            </a:lvl1pPr>
          </a:lstStyle>
          <a:p>
            <a:r>
              <a:rPr lang="ru-RU"/>
              <a:t>Образец заголовка</a:t>
            </a:r>
          </a:p>
        </p:txBody>
      </p:sp>
      <p:sp>
        <p:nvSpPr>
          <p:cNvPr id="17" name="Текст 13"/>
          <p:cNvSpPr>
            <a:spLocks noGrp="1"/>
          </p:cNvSpPr>
          <p:nvPr>
            <p:ph type="body" sz="quarter" idx="10"/>
          </p:nvPr>
        </p:nvSpPr>
        <p:spPr>
          <a:xfrm>
            <a:off x="721896" y="1189784"/>
            <a:ext cx="10744618" cy="4910228"/>
          </a:xfrm>
          <a:prstGeom prst="rect">
            <a:avLst/>
          </a:prstGeom>
        </p:spPr>
        <p:txBody>
          <a:bodyPr/>
          <a:lstStyle>
            <a:lvl1pPr algn="just">
              <a:lnSpc>
                <a:spcPct val="100000"/>
              </a:lnSpc>
              <a:defRPr sz="1600"/>
            </a:lvl1pPr>
            <a:lvl2pPr algn="just">
              <a:lnSpc>
                <a:spcPct val="100000"/>
              </a:lnSpc>
              <a:buClr>
                <a:schemeClr val="tx2"/>
              </a:buClr>
              <a:defRPr sz="1600"/>
            </a:lvl2pPr>
            <a:lvl3pPr algn="just">
              <a:lnSpc>
                <a:spcPct val="100000"/>
              </a:lnSpc>
              <a:buClr>
                <a:schemeClr val="tx2"/>
              </a:buClr>
              <a:defRPr sz="1600"/>
            </a:lvl3pPr>
            <a:lvl4pPr algn="just">
              <a:lnSpc>
                <a:spcPct val="100000"/>
              </a:lnSpc>
              <a:buClr>
                <a:schemeClr val="tx2"/>
              </a:buClr>
              <a:defRPr sz="1600"/>
            </a:lvl4pPr>
            <a:lvl5pPr algn="just">
              <a:lnSpc>
                <a:spcPct val="100000"/>
              </a:lnSpc>
              <a:buClr>
                <a:schemeClr val="tx2"/>
              </a:buCl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8" name="Текст 15"/>
          <p:cNvSpPr>
            <a:spLocks noGrp="1"/>
          </p:cNvSpPr>
          <p:nvPr>
            <p:ph type="body" sz="quarter" idx="11"/>
          </p:nvPr>
        </p:nvSpPr>
        <p:spPr>
          <a:xfrm>
            <a:off x="2346118" y="708891"/>
            <a:ext cx="7496175" cy="450850"/>
          </a:xfrm>
          <a:prstGeom prst="rect">
            <a:avLst/>
          </a:prstGeom>
        </p:spPr>
        <p:txBody>
          <a:bodyPr/>
          <a:lstStyle>
            <a:lvl1pPr algn="ctr">
              <a:lnSpc>
                <a:spcPct val="100000"/>
              </a:lnSpc>
              <a:defRPr sz="1800" b="1">
                <a:solidFill>
                  <a:schemeClr val="tx2"/>
                </a:solidFill>
              </a:defRPr>
            </a:lvl1pPr>
            <a:lvl2pPr marL="1588" indent="0">
              <a:buNone/>
              <a:defRPr/>
            </a:lvl2pPr>
          </a:lstStyle>
          <a:p>
            <a:pPr lvl="0"/>
            <a:r>
              <a:rPr lang="ru-RU"/>
              <a:t>Образец текст</a:t>
            </a:r>
          </a:p>
        </p:txBody>
      </p:sp>
    </p:spTree>
    <p:extLst>
      <p:ext uri="{BB962C8B-B14F-4D97-AF65-F5344CB8AC3E}">
        <p14:creationId xmlns:p14="http://schemas.microsoft.com/office/powerpoint/2010/main" val="221601348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Обложка">
    <p:spTree>
      <p:nvGrpSpPr>
        <p:cNvPr id="1" name=""/>
        <p:cNvGrpSpPr/>
        <p:nvPr/>
      </p:nvGrpSpPr>
      <p:grpSpPr>
        <a:xfrm>
          <a:off x="0" y="0"/>
          <a:ext cx="0" cy="0"/>
          <a:chOff x="0" y="0"/>
          <a:chExt cx="0" cy="0"/>
        </a:xfrm>
      </p:grpSpPr>
      <p:pic>
        <p:nvPicPr>
          <p:cNvPr id="8" name="Picture 2" descr="https://sun9-32.userapi.com/c855128/v855128666/24280a/hzTsEU75n0g.jpg"/>
          <p:cNvPicPr>
            <a:picLocks noChangeAspect="1" noChangeArrowheads="1"/>
          </p:cNvPicPr>
          <p:nvPr/>
        </p:nvPicPr>
        <p:blipFill rotWithShape="1">
          <a:blip r:embed="rId2">
            <a:extLst>
              <a:ext uri="{28A0092B-C50C-407E-A947-70E740481C1C}">
                <a14:useLocalDpi xmlns:a14="http://schemas.microsoft.com/office/drawing/2010/main" val="0"/>
              </a:ext>
            </a:extLst>
          </a:blip>
          <a:srcRect t="8701" b="6237"/>
          <a:stretch/>
        </p:blipFill>
        <p:spPr bwMode="auto">
          <a:xfrm>
            <a:off x="0" y="-44117"/>
            <a:ext cx="12192000" cy="6915151"/>
          </a:xfrm>
          <a:prstGeom prst="rect">
            <a:avLst/>
          </a:prstGeom>
          <a:noFill/>
          <a:extLst>
            <a:ext uri="{909E8E84-426E-40DD-AFC4-6F175D3DCCD1}">
              <a14:hiddenFill xmlns:a14="http://schemas.microsoft.com/office/drawing/2010/main">
                <a:solidFill>
                  <a:srgbClr val="FFFFFF"/>
                </a:solidFill>
              </a14:hiddenFill>
            </a:ext>
          </a:extLst>
        </p:spPr>
      </p:pic>
      <p:sp>
        <p:nvSpPr>
          <p:cNvPr id="3" name="Скругленный прямоугольник 2"/>
          <p:cNvSpPr/>
          <p:nvPr userDrawn="1"/>
        </p:nvSpPr>
        <p:spPr>
          <a:xfrm>
            <a:off x="4030976" y="499329"/>
            <a:ext cx="4138863" cy="1749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Прямоугольник 3">
            <a:extLst>
              <a:ext uri="{FF2B5EF4-FFF2-40B4-BE49-F238E27FC236}">
                <a16:creationId xmlns:a16="http://schemas.microsoft.com/office/drawing/2014/main" id="{EBC666A2-A34D-4667-BB04-B10C60B78E40}"/>
              </a:ext>
            </a:extLst>
          </p:cNvPr>
          <p:cNvSpPr/>
          <p:nvPr userDrawn="1"/>
        </p:nvSpPr>
        <p:spPr>
          <a:xfrm>
            <a:off x="2633876" y="4408935"/>
            <a:ext cx="6933063" cy="1497884"/>
          </a:xfrm>
          <a:prstGeom prst="rect">
            <a:avLst/>
          </a:prstGeom>
          <a:solidFill>
            <a:srgbClr val="F8F8F8">
              <a:alpha val="89804"/>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ABB1C0"/>
              </a:solidFill>
              <a:effectLst/>
              <a:uLnTx/>
              <a:uFillTx/>
              <a:latin typeface="Roboto"/>
              <a:ea typeface="+mn-ea"/>
              <a:cs typeface="+mn-cs"/>
            </a:endParaRPr>
          </a:p>
        </p:txBody>
      </p:sp>
      <p:sp>
        <p:nvSpPr>
          <p:cNvPr id="5" name="Скругленный прямоугольник 4"/>
          <p:cNvSpPr/>
          <p:nvPr userDrawn="1"/>
        </p:nvSpPr>
        <p:spPr>
          <a:xfrm>
            <a:off x="941554" y="2866029"/>
            <a:ext cx="10317707" cy="1813486"/>
          </a:xfrm>
          <a:prstGeom prst="roundRect">
            <a:avLst>
              <a:gd name="adj" fmla="val 11085"/>
            </a:avLst>
          </a:prstGeom>
          <a:solidFill>
            <a:schemeClr val="accent2">
              <a:alpha val="9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ABB1C0"/>
              </a:solidFill>
              <a:effectLst/>
              <a:uLnTx/>
              <a:uFillTx/>
              <a:latin typeface="Roboto"/>
              <a:ea typeface="+mn-ea"/>
              <a:cs typeface="+mn-cs"/>
            </a:endParaRPr>
          </a:p>
        </p:txBody>
      </p:sp>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3528" y="730407"/>
            <a:ext cx="3053758" cy="1287269"/>
          </a:xfrm>
          <a:prstGeom prst="rect">
            <a:avLst/>
          </a:prstGeom>
        </p:spPr>
      </p:pic>
      <p:sp>
        <p:nvSpPr>
          <p:cNvPr id="11" name="Заголовок 10"/>
          <p:cNvSpPr>
            <a:spLocks noGrp="1"/>
          </p:cNvSpPr>
          <p:nvPr>
            <p:ph type="title"/>
          </p:nvPr>
        </p:nvSpPr>
        <p:spPr>
          <a:xfrm>
            <a:off x="1173261" y="3016155"/>
            <a:ext cx="9854293" cy="1506164"/>
          </a:xfrm>
          <a:prstGeom prst="rect">
            <a:avLst/>
          </a:prstGeom>
        </p:spPr>
        <p:txBody>
          <a:bodyPr anchor="ctr" anchorCtr="0">
            <a:normAutofit/>
          </a:bodyPr>
          <a:lstStyle>
            <a:lvl1pPr>
              <a:defRPr sz="4400">
                <a:solidFill>
                  <a:schemeClr val="bg1"/>
                </a:solidFill>
              </a:defRPr>
            </a:lvl1pPr>
          </a:lstStyle>
          <a:p>
            <a:r>
              <a:rPr lang="ru-RU"/>
              <a:t>Образец заголовка</a:t>
            </a:r>
          </a:p>
        </p:txBody>
      </p:sp>
      <p:sp>
        <p:nvSpPr>
          <p:cNvPr id="2" name="TextBox 1"/>
          <p:cNvSpPr txBox="1"/>
          <p:nvPr userDrawn="1"/>
        </p:nvSpPr>
        <p:spPr>
          <a:xfrm>
            <a:off x="5718332" y="6476875"/>
            <a:ext cx="725391" cy="307777"/>
          </a:xfrm>
          <a:prstGeom prst="rect">
            <a:avLst/>
          </a:prstGeom>
          <a:noFill/>
        </p:spPr>
        <p:txBody>
          <a:bodyPr wrap="none" rtlCol="0">
            <a:spAutoFit/>
          </a:bodyPr>
          <a:lstStyle/>
          <a:p>
            <a:r>
              <a:rPr lang="ru-RU" sz="1400" dirty="0">
                <a:solidFill>
                  <a:schemeClr val="bg2"/>
                </a:solidFill>
              </a:rPr>
              <a:t>2022 г.</a:t>
            </a:r>
          </a:p>
        </p:txBody>
      </p:sp>
      <p:sp>
        <p:nvSpPr>
          <p:cNvPr id="7" name="Овал 6"/>
          <p:cNvSpPr/>
          <p:nvPr userDrawn="1"/>
        </p:nvSpPr>
        <p:spPr>
          <a:xfrm>
            <a:off x="3130295" y="4856988"/>
            <a:ext cx="851338" cy="851338"/>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91595" y="5009677"/>
            <a:ext cx="533232" cy="533232"/>
          </a:xfrm>
          <a:prstGeom prst="rect">
            <a:avLst/>
          </a:prstGeom>
        </p:spPr>
      </p:pic>
      <p:sp>
        <p:nvSpPr>
          <p:cNvPr id="14" name="TextBox 13"/>
          <p:cNvSpPr txBox="1"/>
          <p:nvPr userDrawn="1"/>
        </p:nvSpPr>
        <p:spPr>
          <a:xfrm>
            <a:off x="4142933" y="4908073"/>
            <a:ext cx="4878259" cy="523220"/>
          </a:xfrm>
          <a:prstGeom prst="rect">
            <a:avLst/>
          </a:prstGeom>
          <a:noFill/>
        </p:spPr>
        <p:txBody>
          <a:bodyPr wrap="none" rtlCol="0">
            <a:spAutoFit/>
          </a:bodyPr>
          <a:lstStyle/>
          <a:p>
            <a:pPr algn="l"/>
            <a:r>
              <a:rPr lang="ru-RU" sz="2800" b="1" dirty="0">
                <a:solidFill>
                  <a:schemeClr val="accent1"/>
                </a:solidFill>
              </a:rPr>
              <a:t>ПРОФЕССИОНАЛ ЗАКУПОК</a:t>
            </a:r>
          </a:p>
        </p:txBody>
      </p:sp>
      <p:sp>
        <p:nvSpPr>
          <p:cNvPr id="15" name="TextBox 14"/>
          <p:cNvSpPr txBox="1"/>
          <p:nvPr userDrawn="1"/>
        </p:nvSpPr>
        <p:spPr>
          <a:xfrm>
            <a:off x="4142933" y="5339707"/>
            <a:ext cx="2674129" cy="338554"/>
          </a:xfrm>
          <a:prstGeom prst="rect">
            <a:avLst/>
          </a:prstGeom>
          <a:noFill/>
        </p:spPr>
        <p:txBody>
          <a:bodyPr wrap="none" rtlCol="0">
            <a:spAutoFit/>
          </a:bodyPr>
          <a:lstStyle/>
          <a:p>
            <a:pPr algn="l"/>
            <a:r>
              <a:rPr lang="ru-RU" sz="1600" b="0" dirty="0">
                <a:solidFill>
                  <a:schemeClr val="accent1"/>
                </a:solidFill>
              </a:rPr>
              <a:t>Образовательный проект</a:t>
            </a:r>
          </a:p>
        </p:txBody>
      </p:sp>
    </p:spTree>
    <p:extLst>
      <p:ext uri="{BB962C8B-B14F-4D97-AF65-F5344CB8AC3E}">
        <p14:creationId xmlns:p14="http://schemas.microsoft.com/office/powerpoint/2010/main" val="290372814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Текстовый слайд">
    <p:spTree>
      <p:nvGrpSpPr>
        <p:cNvPr id="1" name=""/>
        <p:cNvGrpSpPr/>
        <p:nvPr/>
      </p:nvGrpSpPr>
      <p:grpSpPr>
        <a:xfrm>
          <a:off x="0" y="0"/>
          <a:ext cx="0" cy="0"/>
          <a:chOff x="0" y="0"/>
          <a:chExt cx="0" cy="0"/>
        </a:xfrm>
      </p:grpSpPr>
      <p:sp>
        <p:nvSpPr>
          <p:cNvPr id="2" name="Номер слайда 3"/>
          <p:cNvSpPr>
            <a:spLocks noGrp="1"/>
          </p:cNvSpPr>
          <p:nvPr>
            <p:ph type="sldNum" sz="quarter" idx="4"/>
          </p:nvPr>
        </p:nvSpPr>
        <p:spPr>
          <a:xfrm>
            <a:off x="9086849" y="6444615"/>
            <a:ext cx="2743200" cy="333462"/>
          </a:xfrm>
          <a:prstGeom prst="rect">
            <a:avLst/>
          </a:prstGeom>
        </p:spPr>
        <p:txBody>
          <a:bodyPr/>
          <a:lstStyle>
            <a:lvl1pPr algn="r">
              <a:defRPr sz="1400">
                <a:solidFill>
                  <a:schemeClr val="bg2"/>
                </a:solidFill>
              </a:defRPr>
            </a:lvl1pPr>
          </a:lstStyle>
          <a:p>
            <a:fld id="{C9E4AFE2-214E-4076-8BFA-D03B18AC4187}" type="slidenum">
              <a:rPr lang="ru-RU" smtClean="0"/>
              <a:pPr/>
              <a:t>‹#›</a:t>
            </a:fld>
            <a:endParaRPr lang="ru-RU" dirty="0"/>
          </a:p>
        </p:txBody>
      </p:sp>
      <p:cxnSp>
        <p:nvCxnSpPr>
          <p:cNvPr id="3" name="Прямая соединительная линия 2"/>
          <p:cNvCxnSpPr/>
          <p:nvPr userDrawn="1"/>
        </p:nvCxnSpPr>
        <p:spPr>
          <a:xfrm>
            <a:off x="0" y="447675"/>
            <a:ext cx="14967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Заголовок 2"/>
          <p:cNvSpPr>
            <a:spLocks noGrp="1"/>
          </p:cNvSpPr>
          <p:nvPr>
            <p:ph type="title"/>
          </p:nvPr>
        </p:nvSpPr>
        <p:spPr>
          <a:xfrm>
            <a:off x="1642521" y="189391"/>
            <a:ext cx="8903368" cy="489458"/>
          </a:xfrm>
          <a:prstGeom prst="rect">
            <a:avLst/>
          </a:prstGeom>
        </p:spPr>
        <p:txBody>
          <a:bodyPr vert="horz" lIns="91440" tIns="45720" rIns="91440" bIns="45720" rtlCol="0" anchor="ctr">
            <a:normAutofit/>
          </a:bodyPr>
          <a:lstStyle>
            <a:lvl1pPr>
              <a:lnSpc>
                <a:spcPct val="100000"/>
              </a:lnSpc>
              <a:defRPr/>
            </a:lvl1pPr>
          </a:lstStyle>
          <a:p>
            <a:r>
              <a:rPr lang="ru-RU"/>
              <a:t>Образец заголовка</a:t>
            </a:r>
          </a:p>
        </p:txBody>
      </p:sp>
      <p:sp>
        <p:nvSpPr>
          <p:cNvPr id="14" name="Текст 13"/>
          <p:cNvSpPr>
            <a:spLocks noGrp="1"/>
          </p:cNvSpPr>
          <p:nvPr>
            <p:ph type="body" sz="quarter" idx="10"/>
          </p:nvPr>
        </p:nvSpPr>
        <p:spPr>
          <a:xfrm>
            <a:off x="721896" y="1189784"/>
            <a:ext cx="10744618" cy="4910228"/>
          </a:xfrm>
          <a:prstGeom prst="rect">
            <a:avLst/>
          </a:prstGeom>
        </p:spPr>
        <p:txBody>
          <a:bodyPr/>
          <a:lstStyle>
            <a:lvl1pPr algn="just">
              <a:lnSpc>
                <a:spcPct val="100000"/>
              </a:lnSpc>
              <a:defRPr sz="1600"/>
            </a:lvl1pPr>
            <a:lvl2pPr algn="just">
              <a:lnSpc>
                <a:spcPct val="100000"/>
              </a:lnSpc>
              <a:buClr>
                <a:schemeClr val="tx2"/>
              </a:buClr>
              <a:defRPr sz="1600"/>
            </a:lvl2pPr>
            <a:lvl3pPr algn="just">
              <a:lnSpc>
                <a:spcPct val="100000"/>
              </a:lnSpc>
              <a:buClr>
                <a:schemeClr val="tx2"/>
              </a:buClr>
              <a:defRPr sz="1600"/>
            </a:lvl3pPr>
            <a:lvl4pPr algn="just">
              <a:lnSpc>
                <a:spcPct val="100000"/>
              </a:lnSpc>
              <a:buClr>
                <a:schemeClr val="tx2"/>
              </a:buClr>
              <a:defRPr sz="1600"/>
            </a:lvl4pPr>
            <a:lvl5pPr algn="just">
              <a:lnSpc>
                <a:spcPct val="100000"/>
              </a:lnSpc>
              <a:buClr>
                <a:schemeClr val="tx2"/>
              </a:buCl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 name="Текст 15"/>
          <p:cNvSpPr>
            <a:spLocks noGrp="1"/>
          </p:cNvSpPr>
          <p:nvPr>
            <p:ph type="body" sz="quarter" idx="11"/>
          </p:nvPr>
        </p:nvSpPr>
        <p:spPr>
          <a:xfrm>
            <a:off x="2346118" y="708891"/>
            <a:ext cx="7496175" cy="450850"/>
          </a:xfrm>
          <a:prstGeom prst="rect">
            <a:avLst/>
          </a:prstGeom>
        </p:spPr>
        <p:txBody>
          <a:bodyPr/>
          <a:lstStyle>
            <a:lvl1pPr algn="ctr">
              <a:lnSpc>
                <a:spcPct val="100000"/>
              </a:lnSpc>
              <a:defRPr sz="1800" b="1">
                <a:solidFill>
                  <a:schemeClr val="tx2"/>
                </a:solidFill>
              </a:defRPr>
            </a:lvl1pPr>
            <a:lvl2pPr marL="1588" indent="0">
              <a:buNone/>
              <a:defRPr/>
            </a:lvl2pPr>
          </a:lstStyle>
          <a:p>
            <a:pPr lvl="0"/>
            <a:r>
              <a:rPr lang="ru-RU"/>
              <a:t>Образец текст</a:t>
            </a:r>
          </a:p>
        </p:txBody>
      </p:sp>
    </p:spTree>
    <p:extLst>
      <p:ext uri="{BB962C8B-B14F-4D97-AF65-F5344CB8AC3E}">
        <p14:creationId xmlns:p14="http://schemas.microsoft.com/office/powerpoint/2010/main" val="15458192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Контакты">
    <p:spTree>
      <p:nvGrpSpPr>
        <p:cNvPr id="1" name=""/>
        <p:cNvGrpSpPr/>
        <p:nvPr/>
      </p:nvGrpSpPr>
      <p:grpSpPr>
        <a:xfrm>
          <a:off x="0" y="0"/>
          <a:ext cx="0" cy="0"/>
          <a:chOff x="0" y="0"/>
          <a:chExt cx="0" cy="0"/>
        </a:xfrm>
      </p:grpSpPr>
      <p:pic>
        <p:nvPicPr>
          <p:cNvPr id="8" name="Picture 2" descr="https://sun9-32.userapi.com/c855128/v855128666/24280a/hzTsEU75n0g.jpg"/>
          <p:cNvPicPr>
            <a:picLocks noChangeAspect="1" noChangeArrowheads="1"/>
          </p:cNvPicPr>
          <p:nvPr/>
        </p:nvPicPr>
        <p:blipFill rotWithShape="1">
          <a:blip r:embed="rId2">
            <a:extLst>
              <a:ext uri="{28A0092B-C50C-407E-A947-70E740481C1C}">
                <a14:useLocalDpi xmlns:a14="http://schemas.microsoft.com/office/drawing/2010/main" val="0"/>
              </a:ext>
            </a:extLst>
          </a:blip>
          <a:srcRect t="8701" b="6237"/>
          <a:stretch/>
        </p:blipFill>
        <p:spPr bwMode="auto">
          <a:xfrm>
            <a:off x="0" y="-44117"/>
            <a:ext cx="12192000" cy="6915151"/>
          </a:xfrm>
          <a:prstGeom prst="rect">
            <a:avLst/>
          </a:prstGeom>
          <a:noFill/>
          <a:extLst>
            <a:ext uri="{909E8E84-426E-40DD-AFC4-6F175D3DCCD1}">
              <a14:hiddenFill xmlns:a14="http://schemas.microsoft.com/office/drawing/2010/main">
                <a:solidFill>
                  <a:srgbClr val="FFFFFF"/>
                </a:solidFill>
              </a14:hiddenFill>
            </a:ext>
          </a:extLst>
        </p:spPr>
      </p:pic>
      <p:sp>
        <p:nvSpPr>
          <p:cNvPr id="3" name="Скругленный прямоугольник 2"/>
          <p:cNvSpPr/>
          <p:nvPr userDrawn="1"/>
        </p:nvSpPr>
        <p:spPr>
          <a:xfrm>
            <a:off x="3962323" y="499329"/>
            <a:ext cx="4138863" cy="1749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3198" y="730407"/>
            <a:ext cx="3053758" cy="1287269"/>
          </a:xfrm>
          <a:prstGeom prst="rect">
            <a:avLst/>
          </a:prstGeom>
        </p:spPr>
      </p:pic>
      <p:sp>
        <p:nvSpPr>
          <p:cNvPr id="2" name="TextBox 1"/>
          <p:cNvSpPr txBox="1"/>
          <p:nvPr userDrawn="1"/>
        </p:nvSpPr>
        <p:spPr>
          <a:xfrm>
            <a:off x="5718332" y="6476875"/>
            <a:ext cx="725391" cy="307777"/>
          </a:xfrm>
          <a:prstGeom prst="rect">
            <a:avLst/>
          </a:prstGeom>
          <a:noFill/>
        </p:spPr>
        <p:txBody>
          <a:bodyPr wrap="none" rtlCol="0">
            <a:spAutoFit/>
          </a:bodyPr>
          <a:lstStyle/>
          <a:p>
            <a:r>
              <a:rPr lang="ru-RU" sz="1400" dirty="0">
                <a:solidFill>
                  <a:schemeClr val="bg2"/>
                </a:solidFill>
              </a:rPr>
              <a:t>2022 г.</a:t>
            </a:r>
          </a:p>
        </p:txBody>
      </p:sp>
      <p:sp>
        <p:nvSpPr>
          <p:cNvPr id="13" name="Прямоугольник 12">
            <a:extLst>
              <a:ext uri="{FF2B5EF4-FFF2-40B4-BE49-F238E27FC236}">
                <a16:creationId xmlns:a16="http://schemas.microsoft.com/office/drawing/2014/main" id="{EBC666A2-A34D-4667-BB04-B10C60B78E40}"/>
              </a:ext>
            </a:extLst>
          </p:cNvPr>
          <p:cNvSpPr/>
          <p:nvPr userDrawn="1"/>
        </p:nvSpPr>
        <p:spPr>
          <a:xfrm>
            <a:off x="556854" y="3823635"/>
            <a:ext cx="10986447" cy="2304210"/>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ABB1C0"/>
              </a:solidFill>
              <a:effectLst/>
              <a:uLnTx/>
              <a:uFillTx/>
              <a:latin typeface="Roboto"/>
              <a:ea typeface="+mn-ea"/>
              <a:cs typeface="+mn-cs"/>
            </a:endParaRPr>
          </a:p>
        </p:txBody>
      </p:sp>
      <p:sp>
        <p:nvSpPr>
          <p:cNvPr id="16" name="Скругленный прямоугольник 15"/>
          <p:cNvSpPr/>
          <p:nvPr userDrawn="1"/>
        </p:nvSpPr>
        <p:spPr>
          <a:xfrm>
            <a:off x="2563210" y="2923538"/>
            <a:ext cx="6973734" cy="1170678"/>
          </a:xfrm>
          <a:prstGeom prst="roundRect">
            <a:avLst>
              <a:gd name="adj" fmla="val 1108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ABB1C0"/>
              </a:solidFill>
              <a:effectLst/>
              <a:uLnTx/>
              <a:uFillTx/>
              <a:latin typeface="Roboto"/>
              <a:ea typeface="+mn-ea"/>
              <a:cs typeface="+mn-cs"/>
            </a:endParaRPr>
          </a:p>
        </p:txBody>
      </p:sp>
      <p:sp>
        <p:nvSpPr>
          <p:cNvPr id="29" name="Овал 28"/>
          <p:cNvSpPr/>
          <p:nvPr userDrawn="1"/>
        </p:nvSpPr>
        <p:spPr>
          <a:xfrm>
            <a:off x="2699111" y="4314597"/>
            <a:ext cx="708792" cy="708792"/>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Text Placeholder 3">
            <a:extLst>
              <a:ext uri="{FF2B5EF4-FFF2-40B4-BE49-F238E27FC236}">
                <a16:creationId xmlns:a16="http://schemas.microsoft.com/office/drawing/2014/main" id="{F9859895-365C-41D8-8C2E-2B184811F1EC}"/>
              </a:ext>
            </a:extLst>
          </p:cNvPr>
          <p:cNvSpPr txBox="1">
            <a:spLocks/>
          </p:cNvSpPr>
          <p:nvPr userDrawn="1"/>
        </p:nvSpPr>
        <p:spPr>
          <a:xfrm>
            <a:off x="1896673" y="5164443"/>
            <a:ext cx="2298150" cy="60523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343846"/>
                </a:solidFill>
                <a:effectLst/>
                <a:uLnTx/>
                <a:uFillTx/>
              </a:rPr>
              <a:t>ТЕЛЕФОН</a:t>
            </a:r>
            <a:endParaRPr kumimoji="0" lang="en-US" sz="1400" b="1" i="0" u="none" strike="noStrike" kern="0" cap="none" spc="0" normalizeH="0" baseline="0" noProof="0" dirty="0">
              <a:ln>
                <a:noFill/>
              </a:ln>
              <a:solidFill>
                <a:srgbClr val="343846"/>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33" b="0" i="0" u="none" strike="noStrike" kern="0" cap="none" spc="0" normalizeH="0" baseline="0" noProof="0" dirty="0">
                <a:ln>
                  <a:noFill/>
                </a:ln>
                <a:solidFill>
                  <a:srgbClr val="343846"/>
                </a:solidFill>
                <a:effectLst/>
                <a:uLnTx/>
                <a:uFillTx/>
              </a:rPr>
              <a:t>8 (</a:t>
            </a:r>
            <a:r>
              <a:rPr kumimoji="0" lang="ru-RU" sz="1333" b="0" i="0" u="none" strike="noStrike" kern="0" cap="none" spc="0" normalizeH="0" baseline="0" noProof="0" dirty="0">
                <a:ln>
                  <a:noFill/>
                </a:ln>
                <a:solidFill>
                  <a:srgbClr val="343846"/>
                </a:solidFill>
                <a:effectLst/>
                <a:uLnTx/>
                <a:uFillTx/>
              </a:rPr>
              <a:t>800</a:t>
            </a:r>
            <a:r>
              <a:rPr kumimoji="0" lang="en-US" sz="1333" b="0" i="0" u="none" strike="noStrike" kern="0" cap="none" spc="0" normalizeH="0" baseline="0" noProof="0" dirty="0">
                <a:ln>
                  <a:noFill/>
                </a:ln>
                <a:solidFill>
                  <a:srgbClr val="343846"/>
                </a:solidFill>
                <a:effectLst/>
                <a:uLnTx/>
                <a:uFillTx/>
              </a:rPr>
              <a:t>) </a:t>
            </a:r>
            <a:r>
              <a:rPr kumimoji="0" lang="ru-RU" sz="1333" b="0" i="0" u="none" strike="noStrike" kern="0" cap="none" spc="0" normalizeH="0" baseline="0" noProof="0" dirty="0">
                <a:ln>
                  <a:noFill/>
                </a:ln>
                <a:solidFill>
                  <a:srgbClr val="343846"/>
                </a:solidFill>
                <a:effectLst/>
                <a:uLnTx/>
                <a:uFillTx/>
              </a:rPr>
              <a:t>77</a:t>
            </a:r>
            <a:r>
              <a:rPr kumimoji="0" lang="en-US" sz="1333" b="0" i="0" u="none" strike="noStrike" kern="0" cap="none" spc="0" normalizeH="0" baseline="0" noProof="0" dirty="0">
                <a:ln>
                  <a:noFill/>
                </a:ln>
                <a:solidFill>
                  <a:srgbClr val="343846"/>
                </a:solidFill>
                <a:effectLst/>
                <a:uLnTx/>
                <a:uFillTx/>
              </a:rPr>
              <a:t>-</a:t>
            </a:r>
            <a:r>
              <a:rPr kumimoji="0" lang="ru-RU" sz="1333" b="0" i="0" u="none" strike="noStrike" kern="0" cap="none" spc="0" normalizeH="0" baseline="0" noProof="0" dirty="0">
                <a:ln>
                  <a:noFill/>
                </a:ln>
                <a:solidFill>
                  <a:srgbClr val="343846"/>
                </a:solidFill>
                <a:effectLst/>
                <a:uLnTx/>
                <a:uFillTx/>
              </a:rPr>
              <a:t>55</a:t>
            </a:r>
            <a:r>
              <a:rPr kumimoji="0" lang="en-US" sz="1333" b="0" i="0" u="none" strike="noStrike" kern="0" cap="none" spc="0" normalizeH="0" baseline="0" noProof="0" dirty="0">
                <a:ln>
                  <a:noFill/>
                </a:ln>
                <a:solidFill>
                  <a:srgbClr val="343846"/>
                </a:solidFill>
                <a:effectLst/>
                <a:uLnTx/>
                <a:uFillTx/>
              </a:rPr>
              <a:t>-</a:t>
            </a:r>
            <a:r>
              <a:rPr kumimoji="0" lang="ru-RU" sz="1333" b="0" i="0" u="none" strike="noStrike" kern="0" cap="none" spc="0" normalizeH="0" baseline="0" noProof="0" dirty="0">
                <a:ln>
                  <a:noFill/>
                </a:ln>
                <a:solidFill>
                  <a:srgbClr val="343846"/>
                </a:solidFill>
                <a:effectLst/>
                <a:uLnTx/>
                <a:uFillTx/>
              </a:rPr>
              <a:t>8</a:t>
            </a:r>
            <a:r>
              <a:rPr kumimoji="0" lang="en-US" sz="1333" b="0" i="0" u="none" strike="noStrike" kern="0" cap="none" spc="0" normalizeH="0" baseline="0" noProof="0" dirty="0">
                <a:ln>
                  <a:noFill/>
                </a:ln>
                <a:solidFill>
                  <a:srgbClr val="343846"/>
                </a:solidFill>
                <a:effectLst/>
                <a:uLnTx/>
                <a:uFillTx/>
              </a:rPr>
              <a:t>00</a:t>
            </a:r>
            <a:endParaRPr kumimoji="0" lang="ru-RU" sz="1333" b="0" i="0" u="none" strike="noStrike" kern="0" cap="none" spc="0" normalizeH="0" baseline="0" noProof="0" dirty="0">
              <a:ln>
                <a:noFill/>
              </a:ln>
              <a:solidFill>
                <a:srgbClr val="343846"/>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ru-RU" sz="1200" kern="0" dirty="0">
                <a:solidFill>
                  <a:srgbClr val="343846"/>
                </a:solidFill>
              </a:rPr>
              <a:t>Звонок по России бесплатный</a:t>
            </a:r>
            <a:endParaRPr kumimoji="0" lang="en-US" sz="1200" b="0" i="0" u="none" strike="noStrike" kern="0" cap="none" spc="0" normalizeH="0" baseline="0" noProof="0" dirty="0">
              <a:ln>
                <a:noFill/>
              </a:ln>
              <a:solidFill>
                <a:srgbClr val="343846"/>
              </a:solidFill>
              <a:effectLst/>
              <a:uLnTx/>
              <a:uFillTx/>
            </a:endParaRPr>
          </a:p>
        </p:txBody>
      </p:sp>
      <p:sp>
        <p:nvSpPr>
          <p:cNvPr id="19" name="Freeform 93">
            <a:extLst>
              <a:ext uri="{FF2B5EF4-FFF2-40B4-BE49-F238E27FC236}">
                <a16:creationId xmlns:a16="http://schemas.microsoft.com/office/drawing/2014/main" id="{9D96F4C9-2BDB-401F-BA81-52995CCD1A1C}"/>
              </a:ext>
            </a:extLst>
          </p:cNvPr>
          <p:cNvSpPr>
            <a:spLocks noEditPoints="1"/>
          </p:cNvSpPr>
          <p:nvPr userDrawn="1"/>
        </p:nvSpPr>
        <p:spPr bwMode="auto">
          <a:xfrm>
            <a:off x="2867170" y="4457934"/>
            <a:ext cx="376708" cy="425092"/>
          </a:xfrm>
          <a:custGeom>
            <a:avLst/>
            <a:gdLst/>
            <a:ahLst/>
            <a:cxnLst>
              <a:cxn ang="0">
                <a:pos x="256" y="248"/>
              </a:cxn>
              <a:cxn ang="0">
                <a:pos x="247" y="253"/>
              </a:cxn>
              <a:cxn ang="0">
                <a:pos x="242" y="244"/>
              </a:cxn>
              <a:cxn ang="0">
                <a:pos x="236" y="204"/>
              </a:cxn>
              <a:cxn ang="0">
                <a:pos x="214" y="199"/>
              </a:cxn>
              <a:cxn ang="0">
                <a:pos x="171" y="236"/>
              </a:cxn>
              <a:cxn ang="0">
                <a:pos x="127" y="281"/>
              </a:cxn>
              <a:cxn ang="0">
                <a:pos x="68" y="299"/>
              </a:cxn>
              <a:cxn ang="0">
                <a:pos x="62" y="298"/>
              </a:cxn>
              <a:cxn ang="0">
                <a:pos x="12" y="274"/>
              </a:cxn>
              <a:cxn ang="0">
                <a:pos x="16" y="225"/>
              </a:cxn>
              <a:cxn ang="0">
                <a:pos x="9" y="215"/>
              </a:cxn>
              <a:cxn ang="0">
                <a:pos x="12" y="191"/>
              </a:cxn>
              <a:cxn ang="0">
                <a:pos x="60" y="154"/>
              </a:cxn>
              <a:cxn ang="0">
                <a:pos x="71" y="151"/>
              </a:cxn>
              <a:cxn ang="0">
                <a:pos x="84" y="158"/>
              </a:cxn>
              <a:cxn ang="0">
                <a:pos x="102" y="181"/>
              </a:cxn>
              <a:cxn ang="0">
                <a:pos x="150" y="146"/>
              </a:cxn>
              <a:cxn ang="0">
                <a:pos x="184" y="98"/>
              </a:cxn>
              <a:cxn ang="0">
                <a:pos x="161" y="79"/>
              </a:cxn>
              <a:cxn ang="0">
                <a:pos x="158" y="56"/>
              </a:cxn>
              <a:cxn ang="0">
                <a:pos x="194" y="7"/>
              </a:cxn>
              <a:cxn ang="0">
                <a:pos x="208" y="0"/>
              </a:cxn>
              <a:cxn ang="0">
                <a:pos x="218" y="3"/>
              </a:cxn>
              <a:cxn ang="0">
                <a:pos x="246" y="25"/>
              </a:cxn>
              <a:cxn ang="0">
                <a:pos x="246" y="25"/>
              </a:cxn>
              <a:cxn ang="0">
                <a:pos x="247" y="25"/>
              </a:cxn>
              <a:cxn ang="0">
                <a:pos x="247" y="26"/>
              </a:cxn>
              <a:cxn ang="0">
                <a:pos x="247" y="26"/>
              </a:cxn>
              <a:cxn ang="0">
                <a:pos x="248" y="27"/>
              </a:cxn>
              <a:cxn ang="0">
                <a:pos x="248" y="27"/>
              </a:cxn>
              <a:cxn ang="0">
                <a:pos x="249" y="29"/>
              </a:cxn>
              <a:cxn ang="0">
                <a:pos x="249" y="29"/>
              </a:cxn>
              <a:cxn ang="0">
                <a:pos x="181" y="178"/>
              </a:cxn>
              <a:cxn ang="0">
                <a:pos x="49" y="248"/>
              </a:cxn>
              <a:cxn ang="0">
                <a:pos x="49" y="248"/>
              </a:cxn>
              <a:cxn ang="0">
                <a:pos x="34" y="246"/>
              </a:cxn>
              <a:cxn ang="0">
                <a:pos x="34" y="246"/>
              </a:cxn>
              <a:cxn ang="0">
                <a:pos x="33" y="246"/>
              </a:cxn>
              <a:cxn ang="0">
                <a:pos x="32" y="246"/>
              </a:cxn>
              <a:cxn ang="0">
                <a:pos x="32" y="245"/>
              </a:cxn>
              <a:cxn ang="0">
                <a:pos x="31" y="245"/>
              </a:cxn>
              <a:cxn ang="0">
                <a:pos x="31" y="244"/>
              </a:cxn>
              <a:cxn ang="0">
                <a:pos x="30" y="244"/>
              </a:cxn>
              <a:cxn ang="0">
                <a:pos x="30" y="244"/>
              </a:cxn>
              <a:cxn ang="0">
                <a:pos x="26" y="238"/>
              </a:cxn>
              <a:cxn ang="0">
                <a:pos x="24" y="266"/>
              </a:cxn>
              <a:cxn ang="0">
                <a:pos x="120" y="269"/>
              </a:cxn>
              <a:cxn ang="0">
                <a:pos x="159" y="228"/>
              </a:cxn>
              <a:cxn ang="0">
                <a:pos x="212" y="184"/>
              </a:cxn>
              <a:cxn ang="0">
                <a:pos x="247" y="194"/>
              </a:cxn>
              <a:cxn ang="0">
                <a:pos x="256" y="248"/>
              </a:cxn>
              <a:cxn ang="0">
                <a:pos x="256" y="248"/>
              </a:cxn>
              <a:cxn ang="0">
                <a:pos x="256" y="248"/>
              </a:cxn>
            </a:cxnLst>
            <a:rect l="0" t="0" r="r" b="b"/>
            <a:pathLst>
              <a:path w="265" h="299">
                <a:moveTo>
                  <a:pt x="256" y="248"/>
                </a:moveTo>
                <a:cubicBezTo>
                  <a:pt x="255" y="252"/>
                  <a:pt x="251" y="254"/>
                  <a:pt x="247" y="253"/>
                </a:cubicBezTo>
                <a:cubicBezTo>
                  <a:pt x="243" y="252"/>
                  <a:pt x="241" y="248"/>
                  <a:pt x="242" y="244"/>
                </a:cubicBezTo>
                <a:cubicBezTo>
                  <a:pt x="246" y="227"/>
                  <a:pt x="244" y="212"/>
                  <a:pt x="236" y="204"/>
                </a:cubicBezTo>
                <a:cubicBezTo>
                  <a:pt x="231" y="199"/>
                  <a:pt x="224" y="197"/>
                  <a:pt x="214" y="199"/>
                </a:cubicBezTo>
                <a:cubicBezTo>
                  <a:pt x="196" y="202"/>
                  <a:pt x="184" y="218"/>
                  <a:pt x="171" y="236"/>
                </a:cubicBezTo>
                <a:cubicBezTo>
                  <a:pt x="159" y="252"/>
                  <a:pt x="146" y="269"/>
                  <a:pt x="127" y="281"/>
                </a:cubicBezTo>
                <a:cubicBezTo>
                  <a:pt x="109" y="292"/>
                  <a:pt x="88" y="299"/>
                  <a:pt x="68" y="299"/>
                </a:cubicBezTo>
                <a:cubicBezTo>
                  <a:pt x="66" y="299"/>
                  <a:pt x="64" y="299"/>
                  <a:pt x="62" y="298"/>
                </a:cubicBezTo>
                <a:cubicBezTo>
                  <a:pt x="40" y="297"/>
                  <a:pt x="22" y="288"/>
                  <a:pt x="12" y="274"/>
                </a:cubicBezTo>
                <a:cubicBezTo>
                  <a:pt x="0" y="256"/>
                  <a:pt x="7" y="238"/>
                  <a:pt x="16" y="225"/>
                </a:cubicBezTo>
                <a:cubicBezTo>
                  <a:pt x="9" y="215"/>
                  <a:pt x="9" y="215"/>
                  <a:pt x="9" y="215"/>
                </a:cubicBezTo>
                <a:cubicBezTo>
                  <a:pt x="3" y="208"/>
                  <a:pt x="5" y="197"/>
                  <a:pt x="12" y="191"/>
                </a:cubicBezTo>
                <a:cubicBezTo>
                  <a:pt x="60" y="154"/>
                  <a:pt x="60" y="154"/>
                  <a:pt x="60" y="154"/>
                </a:cubicBezTo>
                <a:cubicBezTo>
                  <a:pt x="63" y="152"/>
                  <a:pt x="67" y="151"/>
                  <a:pt x="71" y="151"/>
                </a:cubicBezTo>
                <a:cubicBezTo>
                  <a:pt x="76" y="151"/>
                  <a:pt x="81" y="153"/>
                  <a:pt x="84" y="158"/>
                </a:cubicBezTo>
                <a:cubicBezTo>
                  <a:pt x="102" y="181"/>
                  <a:pt x="102" y="181"/>
                  <a:pt x="102" y="181"/>
                </a:cubicBezTo>
                <a:cubicBezTo>
                  <a:pt x="116" y="175"/>
                  <a:pt x="132" y="164"/>
                  <a:pt x="150" y="146"/>
                </a:cubicBezTo>
                <a:cubicBezTo>
                  <a:pt x="168" y="128"/>
                  <a:pt x="178" y="112"/>
                  <a:pt x="184" y="98"/>
                </a:cubicBezTo>
                <a:cubicBezTo>
                  <a:pt x="161" y="79"/>
                  <a:pt x="161" y="79"/>
                  <a:pt x="161" y="79"/>
                </a:cubicBezTo>
                <a:cubicBezTo>
                  <a:pt x="153" y="74"/>
                  <a:pt x="152" y="63"/>
                  <a:pt x="158" y="56"/>
                </a:cubicBezTo>
                <a:cubicBezTo>
                  <a:pt x="194" y="7"/>
                  <a:pt x="194" y="7"/>
                  <a:pt x="194" y="7"/>
                </a:cubicBezTo>
                <a:cubicBezTo>
                  <a:pt x="197" y="2"/>
                  <a:pt x="202" y="0"/>
                  <a:pt x="208" y="0"/>
                </a:cubicBezTo>
                <a:cubicBezTo>
                  <a:pt x="212" y="0"/>
                  <a:pt x="215" y="1"/>
                  <a:pt x="218" y="3"/>
                </a:cubicBezTo>
                <a:cubicBezTo>
                  <a:pt x="246" y="25"/>
                  <a:pt x="246" y="25"/>
                  <a:pt x="246" y="25"/>
                </a:cubicBezTo>
                <a:cubicBezTo>
                  <a:pt x="246" y="25"/>
                  <a:pt x="246" y="25"/>
                  <a:pt x="246" y="25"/>
                </a:cubicBezTo>
                <a:cubicBezTo>
                  <a:pt x="246" y="25"/>
                  <a:pt x="246" y="25"/>
                  <a:pt x="247" y="25"/>
                </a:cubicBezTo>
                <a:cubicBezTo>
                  <a:pt x="247" y="26"/>
                  <a:pt x="247" y="26"/>
                  <a:pt x="247" y="26"/>
                </a:cubicBezTo>
                <a:cubicBezTo>
                  <a:pt x="247" y="26"/>
                  <a:pt x="247" y="26"/>
                  <a:pt x="247" y="26"/>
                </a:cubicBezTo>
                <a:cubicBezTo>
                  <a:pt x="248" y="27"/>
                  <a:pt x="248" y="27"/>
                  <a:pt x="248" y="27"/>
                </a:cubicBezTo>
                <a:cubicBezTo>
                  <a:pt x="248" y="27"/>
                  <a:pt x="248" y="27"/>
                  <a:pt x="248" y="27"/>
                </a:cubicBezTo>
                <a:cubicBezTo>
                  <a:pt x="248" y="28"/>
                  <a:pt x="248" y="28"/>
                  <a:pt x="249" y="29"/>
                </a:cubicBezTo>
                <a:cubicBezTo>
                  <a:pt x="249" y="29"/>
                  <a:pt x="249" y="29"/>
                  <a:pt x="249" y="29"/>
                </a:cubicBezTo>
                <a:cubicBezTo>
                  <a:pt x="249" y="31"/>
                  <a:pt x="265" y="93"/>
                  <a:pt x="181" y="178"/>
                </a:cubicBezTo>
                <a:cubicBezTo>
                  <a:pt x="121" y="239"/>
                  <a:pt x="72" y="248"/>
                  <a:pt x="49" y="248"/>
                </a:cubicBezTo>
                <a:cubicBezTo>
                  <a:pt x="49" y="248"/>
                  <a:pt x="49" y="248"/>
                  <a:pt x="49" y="248"/>
                </a:cubicBezTo>
                <a:cubicBezTo>
                  <a:pt x="40" y="248"/>
                  <a:pt x="34" y="246"/>
                  <a:pt x="34" y="246"/>
                </a:cubicBezTo>
                <a:cubicBezTo>
                  <a:pt x="34" y="246"/>
                  <a:pt x="34" y="246"/>
                  <a:pt x="34" y="246"/>
                </a:cubicBezTo>
                <a:cubicBezTo>
                  <a:pt x="33" y="246"/>
                  <a:pt x="33" y="246"/>
                  <a:pt x="33" y="246"/>
                </a:cubicBezTo>
                <a:cubicBezTo>
                  <a:pt x="33" y="246"/>
                  <a:pt x="33" y="246"/>
                  <a:pt x="32" y="246"/>
                </a:cubicBezTo>
                <a:cubicBezTo>
                  <a:pt x="32" y="245"/>
                  <a:pt x="32" y="245"/>
                  <a:pt x="32" y="245"/>
                </a:cubicBezTo>
                <a:cubicBezTo>
                  <a:pt x="31" y="245"/>
                  <a:pt x="31" y="245"/>
                  <a:pt x="31" y="245"/>
                </a:cubicBezTo>
                <a:cubicBezTo>
                  <a:pt x="31" y="245"/>
                  <a:pt x="31" y="244"/>
                  <a:pt x="31" y="244"/>
                </a:cubicBezTo>
                <a:cubicBezTo>
                  <a:pt x="30" y="244"/>
                  <a:pt x="30" y="244"/>
                  <a:pt x="30" y="244"/>
                </a:cubicBezTo>
                <a:cubicBezTo>
                  <a:pt x="30" y="244"/>
                  <a:pt x="30" y="244"/>
                  <a:pt x="30" y="244"/>
                </a:cubicBezTo>
                <a:cubicBezTo>
                  <a:pt x="26" y="238"/>
                  <a:pt x="26" y="238"/>
                  <a:pt x="26" y="238"/>
                </a:cubicBezTo>
                <a:cubicBezTo>
                  <a:pt x="21" y="245"/>
                  <a:pt x="17" y="256"/>
                  <a:pt x="24" y="266"/>
                </a:cubicBezTo>
                <a:cubicBezTo>
                  <a:pt x="38" y="286"/>
                  <a:pt x="82" y="292"/>
                  <a:pt x="120" y="269"/>
                </a:cubicBezTo>
                <a:cubicBezTo>
                  <a:pt x="136" y="258"/>
                  <a:pt x="148" y="243"/>
                  <a:pt x="159" y="228"/>
                </a:cubicBezTo>
                <a:cubicBezTo>
                  <a:pt x="174" y="208"/>
                  <a:pt x="188" y="189"/>
                  <a:pt x="212" y="184"/>
                </a:cubicBezTo>
                <a:cubicBezTo>
                  <a:pt x="226" y="182"/>
                  <a:pt x="238" y="185"/>
                  <a:pt x="247" y="194"/>
                </a:cubicBezTo>
                <a:cubicBezTo>
                  <a:pt x="258" y="206"/>
                  <a:pt x="261" y="226"/>
                  <a:pt x="256" y="248"/>
                </a:cubicBezTo>
                <a:close/>
                <a:moveTo>
                  <a:pt x="256" y="248"/>
                </a:moveTo>
                <a:cubicBezTo>
                  <a:pt x="256" y="248"/>
                  <a:pt x="256" y="248"/>
                  <a:pt x="256" y="248"/>
                </a:cubicBezTo>
              </a:path>
            </a:pathLst>
          </a:custGeom>
          <a:solidFill>
            <a:srgbClr val="E21E32"/>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oboto"/>
              <a:ea typeface="+mn-ea"/>
              <a:cs typeface="+mn-cs"/>
            </a:endParaRPr>
          </a:p>
        </p:txBody>
      </p:sp>
      <p:sp>
        <p:nvSpPr>
          <p:cNvPr id="30" name="Овал 29"/>
          <p:cNvSpPr/>
          <p:nvPr userDrawn="1"/>
        </p:nvSpPr>
        <p:spPr>
          <a:xfrm>
            <a:off x="5650230" y="4314597"/>
            <a:ext cx="708792" cy="708792"/>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Text Placeholder 3">
            <a:extLst>
              <a:ext uri="{FF2B5EF4-FFF2-40B4-BE49-F238E27FC236}">
                <a16:creationId xmlns:a16="http://schemas.microsoft.com/office/drawing/2014/main" id="{11B8C726-81C0-4C6E-BD1E-DC06356E44AC}"/>
              </a:ext>
            </a:extLst>
          </p:cNvPr>
          <p:cNvSpPr txBox="1">
            <a:spLocks/>
          </p:cNvSpPr>
          <p:nvPr userDrawn="1"/>
        </p:nvSpPr>
        <p:spPr>
          <a:xfrm>
            <a:off x="4793457" y="5164443"/>
            <a:ext cx="2476597" cy="86177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343846"/>
                </a:solidFill>
                <a:effectLst/>
                <a:uLnTx/>
                <a:uFillTx/>
              </a:rPr>
              <a:t>EMAIL</a:t>
            </a:r>
            <a:endParaRPr kumimoji="0" lang="en-US" sz="1400" b="0" i="0" u="none" strike="noStrike" kern="0" cap="none" spc="0" normalizeH="0" baseline="0" noProof="0" dirty="0">
              <a:ln>
                <a:noFill/>
              </a:ln>
              <a:solidFill>
                <a:srgbClr val="343846"/>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343846"/>
                </a:solidFill>
                <a:hlinkClick r:id="rId4"/>
              </a:rPr>
              <a:t>info</a:t>
            </a:r>
            <a:r>
              <a:rPr kumimoji="0" lang="en-US" sz="1400" b="0" i="0" u="none" strike="noStrike" kern="0" cap="none" spc="0" normalizeH="0" baseline="0" noProof="0" dirty="0">
                <a:ln>
                  <a:noFill/>
                </a:ln>
                <a:solidFill>
                  <a:srgbClr val="343846"/>
                </a:solidFill>
                <a:effectLst/>
                <a:uLnTx/>
                <a:uFillTx/>
                <a:hlinkClick r:id="rId4"/>
              </a:rPr>
              <a:t>@rts-tender.ru</a:t>
            </a:r>
            <a:endParaRPr kumimoji="0" lang="en-US" sz="1400" b="0" i="0" u="none" strike="noStrike" kern="0" cap="none" spc="0" normalizeH="0" baseline="0" noProof="0" dirty="0">
              <a:ln>
                <a:noFill/>
              </a:ln>
              <a:solidFill>
                <a:srgbClr val="343846"/>
              </a:solidFill>
              <a:effectLst/>
              <a:uLnTx/>
              <a:uFillTx/>
            </a:endParaRPr>
          </a:p>
          <a:p>
            <a:r>
              <a:rPr lang="en-US" sz="1400" kern="0" dirty="0">
                <a:solidFill>
                  <a:srgbClr val="343846"/>
                </a:solidFill>
                <a:hlinkClick r:id="rId4"/>
              </a:rPr>
              <a:t>support@rts-tender.ru</a:t>
            </a:r>
            <a:endParaRPr kumimoji="0" lang="en-US" sz="1400" b="0" i="0" u="none" strike="noStrike" kern="0" cap="none" spc="0" normalizeH="0" baseline="0" noProof="0" dirty="0">
              <a:ln>
                <a:noFill/>
              </a:ln>
              <a:solidFill>
                <a:srgbClr val="343846"/>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343846"/>
              </a:solidFill>
              <a:effectLst/>
              <a:uLnTx/>
              <a:uFillTx/>
            </a:endParaRPr>
          </a:p>
        </p:txBody>
      </p:sp>
      <p:sp>
        <p:nvSpPr>
          <p:cNvPr id="31" name="Овал 30"/>
          <p:cNvSpPr/>
          <p:nvPr userDrawn="1"/>
        </p:nvSpPr>
        <p:spPr>
          <a:xfrm>
            <a:off x="8322036" y="4355096"/>
            <a:ext cx="708792" cy="708792"/>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Freeform 143">
            <a:extLst>
              <a:ext uri="{FF2B5EF4-FFF2-40B4-BE49-F238E27FC236}">
                <a16:creationId xmlns:a16="http://schemas.microsoft.com/office/drawing/2014/main" id="{392B149B-470D-4BDB-A7CB-61E05204455B}"/>
              </a:ext>
            </a:extLst>
          </p:cNvPr>
          <p:cNvSpPr>
            <a:spLocks noEditPoints="1"/>
          </p:cNvSpPr>
          <p:nvPr userDrawn="1"/>
        </p:nvSpPr>
        <p:spPr bwMode="auto">
          <a:xfrm>
            <a:off x="5793012" y="4539116"/>
            <a:ext cx="453424" cy="298940"/>
          </a:xfrm>
          <a:custGeom>
            <a:avLst/>
            <a:gdLst/>
            <a:ahLst/>
            <a:cxnLst>
              <a:cxn ang="0">
                <a:pos x="107" y="0"/>
              </a:cxn>
              <a:cxn ang="0">
                <a:pos x="15" y="0"/>
              </a:cxn>
              <a:cxn ang="0">
                <a:pos x="0" y="16"/>
              </a:cxn>
              <a:cxn ang="0">
                <a:pos x="0" y="65"/>
              </a:cxn>
              <a:cxn ang="0">
                <a:pos x="15" y="81"/>
              </a:cxn>
              <a:cxn ang="0">
                <a:pos x="107" y="81"/>
              </a:cxn>
              <a:cxn ang="0">
                <a:pos x="123" y="65"/>
              </a:cxn>
              <a:cxn ang="0">
                <a:pos x="123" y="16"/>
              </a:cxn>
              <a:cxn ang="0">
                <a:pos x="107" y="0"/>
              </a:cxn>
              <a:cxn ang="0">
                <a:pos x="8" y="20"/>
              </a:cxn>
              <a:cxn ang="0">
                <a:pos x="34" y="41"/>
              </a:cxn>
              <a:cxn ang="0">
                <a:pos x="8" y="61"/>
              </a:cxn>
              <a:cxn ang="0">
                <a:pos x="8" y="20"/>
              </a:cxn>
              <a:cxn ang="0">
                <a:pos x="115" y="65"/>
              </a:cxn>
              <a:cxn ang="0">
                <a:pos x="107" y="73"/>
              </a:cxn>
              <a:cxn ang="0">
                <a:pos x="15" y="73"/>
              </a:cxn>
              <a:cxn ang="0">
                <a:pos x="8" y="65"/>
              </a:cxn>
              <a:cxn ang="0">
                <a:pos x="38" y="43"/>
              </a:cxn>
              <a:cxn ang="0">
                <a:pos x="54" y="56"/>
              </a:cxn>
              <a:cxn ang="0">
                <a:pos x="61" y="58"/>
              </a:cxn>
              <a:cxn ang="0">
                <a:pos x="68" y="56"/>
              </a:cxn>
              <a:cxn ang="0">
                <a:pos x="85" y="43"/>
              </a:cxn>
              <a:cxn ang="0">
                <a:pos x="115" y="65"/>
              </a:cxn>
              <a:cxn ang="0">
                <a:pos x="115" y="61"/>
              </a:cxn>
              <a:cxn ang="0">
                <a:pos x="88" y="41"/>
              </a:cxn>
              <a:cxn ang="0">
                <a:pos x="115" y="20"/>
              </a:cxn>
              <a:cxn ang="0">
                <a:pos x="115" y="61"/>
              </a:cxn>
              <a:cxn ang="0">
                <a:pos x="66" y="52"/>
              </a:cxn>
              <a:cxn ang="0">
                <a:pos x="61" y="54"/>
              </a:cxn>
              <a:cxn ang="0">
                <a:pos x="57" y="52"/>
              </a:cxn>
              <a:cxn ang="0">
                <a:pos x="41" y="41"/>
              </a:cxn>
              <a:cxn ang="0">
                <a:pos x="38" y="38"/>
              </a:cxn>
              <a:cxn ang="0">
                <a:pos x="8" y="16"/>
              </a:cxn>
              <a:cxn ang="0">
                <a:pos x="15" y="8"/>
              </a:cxn>
              <a:cxn ang="0">
                <a:pos x="107" y="8"/>
              </a:cxn>
              <a:cxn ang="0">
                <a:pos x="115" y="16"/>
              </a:cxn>
              <a:cxn ang="0">
                <a:pos x="66" y="52"/>
              </a:cxn>
              <a:cxn ang="0">
                <a:pos x="66" y="52"/>
              </a:cxn>
              <a:cxn ang="0">
                <a:pos x="66" y="52"/>
              </a:cxn>
            </a:cxnLst>
            <a:rect l="0" t="0" r="r" b="b"/>
            <a:pathLst>
              <a:path w="123" h="81">
                <a:moveTo>
                  <a:pt x="107" y="0"/>
                </a:moveTo>
                <a:cubicBezTo>
                  <a:pt x="15" y="0"/>
                  <a:pt x="15" y="0"/>
                  <a:pt x="15" y="0"/>
                </a:cubicBezTo>
                <a:cubicBezTo>
                  <a:pt x="7" y="0"/>
                  <a:pt x="0" y="7"/>
                  <a:pt x="0" y="16"/>
                </a:cubicBezTo>
                <a:cubicBezTo>
                  <a:pt x="0" y="65"/>
                  <a:pt x="0" y="65"/>
                  <a:pt x="0" y="65"/>
                </a:cubicBezTo>
                <a:cubicBezTo>
                  <a:pt x="0" y="74"/>
                  <a:pt x="7" y="81"/>
                  <a:pt x="15" y="81"/>
                </a:cubicBezTo>
                <a:cubicBezTo>
                  <a:pt x="107" y="81"/>
                  <a:pt x="107" y="81"/>
                  <a:pt x="107" y="81"/>
                </a:cubicBezTo>
                <a:cubicBezTo>
                  <a:pt x="116" y="81"/>
                  <a:pt x="123" y="74"/>
                  <a:pt x="123" y="65"/>
                </a:cubicBezTo>
                <a:cubicBezTo>
                  <a:pt x="123" y="16"/>
                  <a:pt x="123" y="16"/>
                  <a:pt x="123" y="16"/>
                </a:cubicBezTo>
                <a:cubicBezTo>
                  <a:pt x="123" y="7"/>
                  <a:pt x="116" y="0"/>
                  <a:pt x="107" y="0"/>
                </a:cubicBezTo>
                <a:close/>
                <a:moveTo>
                  <a:pt x="8" y="20"/>
                </a:moveTo>
                <a:cubicBezTo>
                  <a:pt x="34" y="41"/>
                  <a:pt x="34" y="41"/>
                  <a:pt x="34" y="41"/>
                </a:cubicBezTo>
                <a:cubicBezTo>
                  <a:pt x="8" y="61"/>
                  <a:pt x="8" y="61"/>
                  <a:pt x="8" y="61"/>
                </a:cubicBezTo>
                <a:lnTo>
                  <a:pt x="8" y="20"/>
                </a:lnTo>
                <a:close/>
                <a:moveTo>
                  <a:pt x="115" y="65"/>
                </a:moveTo>
                <a:cubicBezTo>
                  <a:pt x="115" y="70"/>
                  <a:pt x="112" y="73"/>
                  <a:pt x="107" y="73"/>
                </a:cubicBezTo>
                <a:cubicBezTo>
                  <a:pt x="15" y="73"/>
                  <a:pt x="15" y="73"/>
                  <a:pt x="15" y="73"/>
                </a:cubicBezTo>
                <a:cubicBezTo>
                  <a:pt x="11" y="73"/>
                  <a:pt x="8" y="70"/>
                  <a:pt x="8" y="65"/>
                </a:cubicBezTo>
                <a:cubicBezTo>
                  <a:pt x="38" y="43"/>
                  <a:pt x="38" y="43"/>
                  <a:pt x="38" y="43"/>
                </a:cubicBezTo>
                <a:cubicBezTo>
                  <a:pt x="54" y="56"/>
                  <a:pt x="54" y="56"/>
                  <a:pt x="54" y="56"/>
                </a:cubicBezTo>
                <a:cubicBezTo>
                  <a:pt x="56" y="57"/>
                  <a:pt x="59" y="58"/>
                  <a:pt x="61" y="58"/>
                </a:cubicBezTo>
                <a:cubicBezTo>
                  <a:pt x="64" y="58"/>
                  <a:pt x="66" y="57"/>
                  <a:pt x="68" y="56"/>
                </a:cubicBezTo>
                <a:cubicBezTo>
                  <a:pt x="85" y="43"/>
                  <a:pt x="85" y="43"/>
                  <a:pt x="85" y="43"/>
                </a:cubicBezTo>
                <a:lnTo>
                  <a:pt x="115" y="65"/>
                </a:lnTo>
                <a:close/>
                <a:moveTo>
                  <a:pt x="115" y="61"/>
                </a:moveTo>
                <a:cubicBezTo>
                  <a:pt x="88" y="41"/>
                  <a:pt x="88" y="41"/>
                  <a:pt x="88" y="41"/>
                </a:cubicBezTo>
                <a:cubicBezTo>
                  <a:pt x="115" y="20"/>
                  <a:pt x="115" y="20"/>
                  <a:pt x="115" y="20"/>
                </a:cubicBezTo>
                <a:lnTo>
                  <a:pt x="115" y="61"/>
                </a:lnTo>
                <a:close/>
                <a:moveTo>
                  <a:pt x="66" y="52"/>
                </a:moveTo>
                <a:cubicBezTo>
                  <a:pt x="65" y="53"/>
                  <a:pt x="63" y="54"/>
                  <a:pt x="61" y="54"/>
                </a:cubicBezTo>
                <a:cubicBezTo>
                  <a:pt x="60" y="54"/>
                  <a:pt x="58" y="53"/>
                  <a:pt x="57" y="52"/>
                </a:cubicBezTo>
                <a:cubicBezTo>
                  <a:pt x="41" y="41"/>
                  <a:pt x="41" y="41"/>
                  <a:pt x="41" y="41"/>
                </a:cubicBezTo>
                <a:cubicBezTo>
                  <a:pt x="38" y="38"/>
                  <a:pt x="38" y="38"/>
                  <a:pt x="38" y="38"/>
                </a:cubicBezTo>
                <a:cubicBezTo>
                  <a:pt x="8" y="16"/>
                  <a:pt x="8" y="16"/>
                  <a:pt x="8" y="16"/>
                </a:cubicBezTo>
                <a:cubicBezTo>
                  <a:pt x="8" y="11"/>
                  <a:pt x="11" y="8"/>
                  <a:pt x="15" y="8"/>
                </a:cubicBezTo>
                <a:cubicBezTo>
                  <a:pt x="107" y="8"/>
                  <a:pt x="107" y="8"/>
                  <a:pt x="107" y="8"/>
                </a:cubicBezTo>
                <a:cubicBezTo>
                  <a:pt x="112" y="8"/>
                  <a:pt x="115" y="11"/>
                  <a:pt x="115" y="16"/>
                </a:cubicBezTo>
                <a:lnTo>
                  <a:pt x="66" y="52"/>
                </a:lnTo>
                <a:close/>
                <a:moveTo>
                  <a:pt x="66" y="52"/>
                </a:moveTo>
                <a:cubicBezTo>
                  <a:pt x="66" y="52"/>
                  <a:pt x="66" y="52"/>
                  <a:pt x="66" y="52"/>
                </a:cubicBezTo>
              </a:path>
            </a:pathLst>
          </a:custGeom>
          <a:solidFill>
            <a:srgbClr val="E21E32"/>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endParaRPr>
          </a:p>
        </p:txBody>
      </p:sp>
      <p:grpSp>
        <p:nvGrpSpPr>
          <p:cNvPr id="22" name="Group 97">
            <a:extLst>
              <a:ext uri="{FF2B5EF4-FFF2-40B4-BE49-F238E27FC236}">
                <a16:creationId xmlns:a16="http://schemas.microsoft.com/office/drawing/2014/main" id="{F4EC03E1-D2A8-4DE9-A982-8333F2C168D1}"/>
              </a:ext>
            </a:extLst>
          </p:cNvPr>
          <p:cNvGrpSpPr/>
          <p:nvPr userDrawn="1"/>
        </p:nvGrpSpPr>
        <p:grpSpPr>
          <a:xfrm>
            <a:off x="8476731" y="4506062"/>
            <a:ext cx="425092" cy="425092"/>
            <a:chOff x="3721100" y="6330951"/>
            <a:chExt cx="530225" cy="530225"/>
          </a:xfrm>
          <a:solidFill>
            <a:srgbClr val="E21E32"/>
          </a:solidFill>
        </p:grpSpPr>
        <p:sp>
          <p:nvSpPr>
            <p:cNvPr id="23" name="Freeform 98">
              <a:extLst>
                <a:ext uri="{FF2B5EF4-FFF2-40B4-BE49-F238E27FC236}">
                  <a16:creationId xmlns:a16="http://schemas.microsoft.com/office/drawing/2014/main" id="{ECF37481-B992-4960-90AF-056FA1868462}"/>
                </a:ext>
              </a:extLst>
            </p:cNvPr>
            <p:cNvSpPr>
              <a:spLocks noEditPoints="1"/>
            </p:cNvSpPr>
            <p:nvPr/>
          </p:nvSpPr>
          <p:spPr bwMode="auto">
            <a:xfrm>
              <a:off x="3959225" y="6383338"/>
              <a:ext cx="292100" cy="469900"/>
            </a:xfrm>
            <a:custGeom>
              <a:avLst/>
              <a:gdLst/>
              <a:ahLst/>
              <a:cxnLst>
                <a:cxn ang="0">
                  <a:pos x="126" y="33"/>
                </a:cxn>
                <a:cxn ang="0">
                  <a:pos x="122" y="34"/>
                </a:cxn>
                <a:cxn ang="0">
                  <a:pos x="101" y="36"/>
                </a:cxn>
                <a:cxn ang="0">
                  <a:pos x="95" y="46"/>
                </a:cxn>
                <a:cxn ang="0">
                  <a:pos x="90" y="44"/>
                </a:cxn>
                <a:cxn ang="0">
                  <a:pos x="73" y="29"/>
                </a:cxn>
                <a:cxn ang="0">
                  <a:pos x="70" y="21"/>
                </a:cxn>
                <a:cxn ang="0">
                  <a:pos x="67" y="12"/>
                </a:cxn>
                <a:cxn ang="0">
                  <a:pos x="56" y="2"/>
                </a:cxn>
                <a:cxn ang="0">
                  <a:pos x="43" y="0"/>
                </a:cxn>
                <a:cxn ang="0">
                  <a:pos x="43" y="6"/>
                </a:cxn>
                <a:cxn ang="0">
                  <a:pos x="56" y="18"/>
                </a:cxn>
                <a:cxn ang="0">
                  <a:pos x="62" y="25"/>
                </a:cxn>
                <a:cxn ang="0">
                  <a:pos x="55" y="29"/>
                </a:cxn>
                <a:cxn ang="0">
                  <a:pos x="49" y="27"/>
                </a:cxn>
                <a:cxn ang="0">
                  <a:pos x="41" y="24"/>
                </a:cxn>
                <a:cxn ang="0">
                  <a:pos x="41" y="17"/>
                </a:cxn>
                <a:cxn ang="0">
                  <a:pos x="30" y="12"/>
                </a:cxn>
                <a:cxn ang="0">
                  <a:pos x="27" y="28"/>
                </a:cxn>
                <a:cxn ang="0">
                  <a:pos x="15" y="31"/>
                </a:cxn>
                <a:cxn ang="0">
                  <a:pos x="17" y="40"/>
                </a:cxn>
                <a:cxn ang="0">
                  <a:pos x="31" y="42"/>
                </a:cxn>
                <a:cxn ang="0">
                  <a:pos x="34" y="28"/>
                </a:cxn>
                <a:cxn ang="0">
                  <a:pos x="45" y="30"/>
                </a:cxn>
                <a:cxn ang="0">
                  <a:pos x="51" y="33"/>
                </a:cxn>
                <a:cxn ang="0">
                  <a:pos x="60" y="33"/>
                </a:cxn>
                <a:cxn ang="0">
                  <a:pos x="66" y="45"/>
                </a:cxn>
                <a:cxn ang="0">
                  <a:pos x="82" y="62"/>
                </a:cxn>
                <a:cxn ang="0">
                  <a:pos x="81" y="68"/>
                </a:cxn>
                <a:cxn ang="0">
                  <a:pos x="68" y="66"/>
                </a:cxn>
                <a:cxn ang="0">
                  <a:pos x="45" y="78"/>
                </a:cxn>
                <a:cxn ang="0">
                  <a:pos x="29" y="97"/>
                </a:cxn>
                <a:cxn ang="0">
                  <a:pos x="27" y="106"/>
                </a:cxn>
                <a:cxn ang="0">
                  <a:pos x="21" y="106"/>
                </a:cxn>
                <a:cxn ang="0">
                  <a:pos x="11" y="101"/>
                </a:cxn>
                <a:cxn ang="0">
                  <a:pos x="0" y="106"/>
                </a:cxn>
                <a:cxn ang="0">
                  <a:pos x="3" y="117"/>
                </a:cxn>
                <a:cxn ang="0">
                  <a:pos x="7" y="112"/>
                </a:cxn>
                <a:cxn ang="0">
                  <a:pos x="15" y="111"/>
                </a:cxn>
                <a:cxn ang="0">
                  <a:pos x="15" y="121"/>
                </a:cxn>
                <a:cxn ang="0">
                  <a:pos x="21" y="123"/>
                </a:cxn>
                <a:cxn ang="0">
                  <a:pos x="28" y="131"/>
                </a:cxn>
                <a:cxn ang="0">
                  <a:pos x="39" y="128"/>
                </a:cxn>
                <a:cxn ang="0">
                  <a:pos x="51" y="130"/>
                </a:cxn>
                <a:cxn ang="0">
                  <a:pos x="66" y="134"/>
                </a:cxn>
                <a:cxn ang="0">
                  <a:pos x="73" y="134"/>
                </a:cxn>
                <a:cxn ang="0">
                  <a:pos x="85" y="148"/>
                </a:cxn>
                <a:cxn ang="0">
                  <a:pos x="109" y="162"/>
                </a:cxn>
                <a:cxn ang="0">
                  <a:pos x="93" y="191"/>
                </a:cxn>
                <a:cxn ang="0">
                  <a:pos x="77" y="199"/>
                </a:cxn>
                <a:cxn ang="0">
                  <a:pos x="71" y="215"/>
                </a:cxn>
                <a:cxn ang="0">
                  <a:pos x="48" y="231"/>
                </a:cxn>
                <a:cxn ang="0">
                  <a:pos x="45" y="240"/>
                </a:cxn>
                <a:cxn ang="0">
                  <a:pos x="149" y="108"/>
                </a:cxn>
                <a:cxn ang="0">
                  <a:pos x="126" y="33"/>
                </a:cxn>
                <a:cxn ang="0">
                  <a:pos x="126" y="33"/>
                </a:cxn>
                <a:cxn ang="0">
                  <a:pos x="126" y="33"/>
                </a:cxn>
              </a:cxnLst>
              <a:rect l="0" t="0" r="r" b="b"/>
              <a:pathLst>
                <a:path w="149" h="240">
                  <a:moveTo>
                    <a:pt x="126" y="33"/>
                  </a:moveTo>
                  <a:cubicBezTo>
                    <a:pt x="122" y="34"/>
                    <a:pt x="122" y="34"/>
                    <a:pt x="122" y="34"/>
                  </a:cubicBezTo>
                  <a:cubicBezTo>
                    <a:pt x="101" y="36"/>
                    <a:pt x="101" y="36"/>
                    <a:pt x="101" y="36"/>
                  </a:cubicBezTo>
                  <a:cubicBezTo>
                    <a:pt x="95" y="46"/>
                    <a:pt x="95" y="46"/>
                    <a:pt x="95" y="46"/>
                  </a:cubicBezTo>
                  <a:cubicBezTo>
                    <a:pt x="90" y="44"/>
                    <a:pt x="90" y="44"/>
                    <a:pt x="90" y="44"/>
                  </a:cubicBezTo>
                  <a:cubicBezTo>
                    <a:pt x="73" y="29"/>
                    <a:pt x="73" y="29"/>
                    <a:pt x="73" y="29"/>
                  </a:cubicBezTo>
                  <a:cubicBezTo>
                    <a:pt x="70" y="21"/>
                    <a:pt x="70" y="21"/>
                    <a:pt x="70" y="21"/>
                  </a:cubicBezTo>
                  <a:cubicBezTo>
                    <a:pt x="67" y="12"/>
                    <a:pt x="67" y="12"/>
                    <a:pt x="67" y="12"/>
                  </a:cubicBezTo>
                  <a:cubicBezTo>
                    <a:pt x="56" y="2"/>
                    <a:pt x="56" y="2"/>
                    <a:pt x="56" y="2"/>
                  </a:cubicBezTo>
                  <a:cubicBezTo>
                    <a:pt x="43" y="0"/>
                    <a:pt x="43" y="0"/>
                    <a:pt x="43" y="0"/>
                  </a:cubicBezTo>
                  <a:cubicBezTo>
                    <a:pt x="43" y="6"/>
                    <a:pt x="43" y="6"/>
                    <a:pt x="43" y="6"/>
                  </a:cubicBezTo>
                  <a:cubicBezTo>
                    <a:pt x="56" y="18"/>
                    <a:pt x="56" y="18"/>
                    <a:pt x="56" y="18"/>
                  </a:cubicBezTo>
                  <a:cubicBezTo>
                    <a:pt x="62" y="25"/>
                    <a:pt x="62" y="25"/>
                    <a:pt x="62" y="25"/>
                  </a:cubicBezTo>
                  <a:cubicBezTo>
                    <a:pt x="55" y="29"/>
                    <a:pt x="55" y="29"/>
                    <a:pt x="55" y="29"/>
                  </a:cubicBezTo>
                  <a:cubicBezTo>
                    <a:pt x="49" y="27"/>
                    <a:pt x="49" y="27"/>
                    <a:pt x="49" y="27"/>
                  </a:cubicBezTo>
                  <a:cubicBezTo>
                    <a:pt x="41" y="24"/>
                    <a:pt x="41" y="24"/>
                    <a:pt x="41" y="24"/>
                  </a:cubicBezTo>
                  <a:cubicBezTo>
                    <a:pt x="41" y="17"/>
                    <a:pt x="41" y="17"/>
                    <a:pt x="41" y="17"/>
                  </a:cubicBezTo>
                  <a:cubicBezTo>
                    <a:pt x="30" y="12"/>
                    <a:pt x="30" y="12"/>
                    <a:pt x="30" y="12"/>
                  </a:cubicBezTo>
                  <a:cubicBezTo>
                    <a:pt x="27" y="28"/>
                    <a:pt x="27" y="28"/>
                    <a:pt x="27" y="28"/>
                  </a:cubicBezTo>
                  <a:cubicBezTo>
                    <a:pt x="15" y="31"/>
                    <a:pt x="15" y="31"/>
                    <a:pt x="15" y="31"/>
                  </a:cubicBezTo>
                  <a:cubicBezTo>
                    <a:pt x="17" y="40"/>
                    <a:pt x="17" y="40"/>
                    <a:pt x="17" y="40"/>
                  </a:cubicBezTo>
                  <a:cubicBezTo>
                    <a:pt x="31" y="42"/>
                    <a:pt x="31" y="42"/>
                    <a:pt x="31" y="42"/>
                  </a:cubicBezTo>
                  <a:cubicBezTo>
                    <a:pt x="34" y="28"/>
                    <a:pt x="34" y="28"/>
                    <a:pt x="34" y="28"/>
                  </a:cubicBezTo>
                  <a:cubicBezTo>
                    <a:pt x="45" y="30"/>
                    <a:pt x="45" y="30"/>
                    <a:pt x="45" y="30"/>
                  </a:cubicBezTo>
                  <a:cubicBezTo>
                    <a:pt x="51" y="33"/>
                    <a:pt x="51" y="33"/>
                    <a:pt x="51" y="33"/>
                  </a:cubicBezTo>
                  <a:cubicBezTo>
                    <a:pt x="60" y="33"/>
                    <a:pt x="60" y="33"/>
                    <a:pt x="60" y="33"/>
                  </a:cubicBezTo>
                  <a:cubicBezTo>
                    <a:pt x="66" y="45"/>
                    <a:pt x="66" y="45"/>
                    <a:pt x="66" y="45"/>
                  </a:cubicBezTo>
                  <a:cubicBezTo>
                    <a:pt x="82" y="62"/>
                    <a:pt x="82" y="62"/>
                    <a:pt x="82" y="62"/>
                  </a:cubicBezTo>
                  <a:cubicBezTo>
                    <a:pt x="81" y="68"/>
                    <a:pt x="81" y="68"/>
                    <a:pt x="81" y="68"/>
                  </a:cubicBezTo>
                  <a:cubicBezTo>
                    <a:pt x="68" y="66"/>
                    <a:pt x="68" y="66"/>
                    <a:pt x="68" y="66"/>
                  </a:cubicBezTo>
                  <a:cubicBezTo>
                    <a:pt x="45" y="78"/>
                    <a:pt x="45" y="78"/>
                    <a:pt x="45" y="78"/>
                  </a:cubicBezTo>
                  <a:cubicBezTo>
                    <a:pt x="29" y="97"/>
                    <a:pt x="29" y="97"/>
                    <a:pt x="29" y="97"/>
                  </a:cubicBezTo>
                  <a:cubicBezTo>
                    <a:pt x="27" y="106"/>
                    <a:pt x="27" y="106"/>
                    <a:pt x="27" y="106"/>
                  </a:cubicBezTo>
                  <a:cubicBezTo>
                    <a:pt x="21" y="106"/>
                    <a:pt x="21" y="106"/>
                    <a:pt x="21" y="106"/>
                  </a:cubicBezTo>
                  <a:cubicBezTo>
                    <a:pt x="11" y="101"/>
                    <a:pt x="11" y="101"/>
                    <a:pt x="11" y="101"/>
                  </a:cubicBezTo>
                  <a:cubicBezTo>
                    <a:pt x="0" y="106"/>
                    <a:pt x="0" y="106"/>
                    <a:pt x="0" y="106"/>
                  </a:cubicBezTo>
                  <a:cubicBezTo>
                    <a:pt x="3" y="117"/>
                    <a:pt x="3" y="117"/>
                    <a:pt x="3" y="117"/>
                  </a:cubicBezTo>
                  <a:cubicBezTo>
                    <a:pt x="7" y="112"/>
                    <a:pt x="7" y="112"/>
                    <a:pt x="7" y="112"/>
                  </a:cubicBezTo>
                  <a:cubicBezTo>
                    <a:pt x="15" y="111"/>
                    <a:pt x="15" y="111"/>
                    <a:pt x="15" y="111"/>
                  </a:cubicBezTo>
                  <a:cubicBezTo>
                    <a:pt x="15" y="121"/>
                    <a:pt x="15" y="121"/>
                    <a:pt x="15" y="121"/>
                  </a:cubicBezTo>
                  <a:cubicBezTo>
                    <a:pt x="21" y="123"/>
                    <a:pt x="21" y="123"/>
                    <a:pt x="21" y="123"/>
                  </a:cubicBezTo>
                  <a:cubicBezTo>
                    <a:pt x="28" y="131"/>
                    <a:pt x="28" y="131"/>
                    <a:pt x="28" y="131"/>
                  </a:cubicBezTo>
                  <a:cubicBezTo>
                    <a:pt x="39" y="128"/>
                    <a:pt x="39" y="128"/>
                    <a:pt x="39" y="128"/>
                  </a:cubicBezTo>
                  <a:cubicBezTo>
                    <a:pt x="51" y="130"/>
                    <a:pt x="51" y="130"/>
                    <a:pt x="51" y="130"/>
                  </a:cubicBezTo>
                  <a:cubicBezTo>
                    <a:pt x="66" y="134"/>
                    <a:pt x="66" y="134"/>
                    <a:pt x="66" y="134"/>
                  </a:cubicBezTo>
                  <a:cubicBezTo>
                    <a:pt x="73" y="134"/>
                    <a:pt x="73" y="134"/>
                    <a:pt x="73" y="134"/>
                  </a:cubicBezTo>
                  <a:cubicBezTo>
                    <a:pt x="85" y="148"/>
                    <a:pt x="85" y="148"/>
                    <a:pt x="85" y="148"/>
                  </a:cubicBezTo>
                  <a:cubicBezTo>
                    <a:pt x="109" y="162"/>
                    <a:pt x="109" y="162"/>
                    <a:pt x="109" y="162"/>
                  </a:cubicBezTo>
                  <a:cubicBezTo>
                    <a:pt x="93" y="191"/>
                    <a:pt x="93" y="191"/>
                    <a:pt x="93" y="191"/>
                  </a:cubicBezTo>
                  <a:cubicBezTo>
                    <a:pt x="77" y="199"/>
                    <a:pt x="77" y="199"/>
                    <a:pt x="77" y="199"/>
                  </a:cubicBezTo>
                  <a:cubicBezTo>
                    <a:pt x="71" y="215"/>
                    <a:pt x="71" y="215"/>
                    <a:pt x="71" y="215"/>
                  </a:cubicBezTo>
                  <a:cubicBezTo>
                    <a:pt x="48" y="231"/>
                    <a:pt x="48" y="231"/>
                    <a:pt x="48" y="231"/>
                  </a:cubicBezTo>
                  <a:cubicBezTo>
                    <a:pt x="45" y="240"/>
                    <a:pt x="45" y="240"/>
                    <a:pt x="45" y="240"/>
                  </a:cubicBezTo>
                  <a:cubicBezTo>
                    <a:pt x="105" y="226"/>
                    <a:pt x="149" y="172"/>
                    <a:pt x="149" y="108"/>
                  </a:cubicBezTo>
                  <a:cubicBezTo>
                    <a:pt x="149" y="80"/>
                    <a:pt x="141" y="54"/>
                    <a:pt x="126" y="33"/>
                  </a:cubicBezTo>
                  <a:close/>
                  <a:moveTo>
                    <a:pt x="126" y="33"/>
                  </a:moveTo>
                  <a:cubicBezTo>
                    <a:pt x="126" y="33"/>
                    <a:pt x="126" y="33"/>
                    <a:pt x="126" y="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oboto"/>
                <a:ea typeface="+mn-ea"/>
                <a:cs typeface="+mn-cs"/>
              </a:endParaRPr>
            </a:p>
          </p:txBody>
        </p:sp>
        <p:sp>
          <p:nvSpPr>
            <p:cNvPr id="24" name="Freeform 99">
              <a:extLst>
                <a:ext uri="{FF2B5EF4-FFF2-40B4-BE49-F238E27FC236}">
                  <a16:creationId xmlns:a16="http://schemas.microsoft.com/office/drawing/2014/main" id="{BAEB88A9-6880-49AD-97A2-55177851406C}"/>
                </a:ext>
              </a:extLst>
            </p:cNvPr>
            <p:cNvSpPr>
              <a:spLocks noEditPoints="1"/>
            </p:cNvSpPr>
            <p:nvPr/>
          </p:nvSpPr>
          <p:spPr bwMode="auto">
            <a:xfrm>
              <a:off x="3721100" y="6457951"/>
              <a:ext cx="307975" cy="403225"/>
            </a:xfrm>
            <a:custGeom>
              <a:avLst/>
              <a:gdLst/>
              <a:ahLst/>
              <a:cxnLst>
                <a:cxn ang="0">
                  <a:pos x="151" y="141"/>
                </a:cxn>
                <a:cxn ang="0">
                  <a:pos x="141" y="123"/>
                </a:cxn>
                <a:cxn ang="0">
                  <a:pos x="150" y="104"/>
                </a:cxn>
                <a:cxn ang="0">
                  <a:pos x="141" y="101"/>
                </a:cxn>
                <a:cxn ang="0">
                  <a:pos x="131" y="91"/>
                </a:cxn>
                <a:cxn ang="0">
                  <a:pos x="109" y="86"/>
                </a:cxn>
                <a:cxn ang="0">
                  <a:pos x="101" y="70"/>
                </a:cxn>
                <a:cxn ang="0">
                  <a:pos x="101" y="80"/>
                </a:cxn>
                <a:cxn ang="0">
                  <a:pos x="98" y="80"/>
                </a:cxn>
                <a:cxn ang="0">
                  <a:pos x="78" y="53"/>
                </a:cxn>
                <a:cxn ang="0">
                  <a:pos x="78" y="31"/>
                </a:cxn>
                <a:cxn ang="0">
                  <a:pos x="64" y="8"/>
                </a:cxn>
                <a:cxn ang="0">
                  <a:pos x="42" y="12"/>
                </a:cxn>
                <a:cxn ang="0">
                  <a:pos x="26" y="12"/>
                </a:cxn>
                <a:cxn ang="0">
                  <a:pos x="19" y="7"/>
                </a:cxn>
                <a:cxn ang="0">
                  <a:pos x="28" y="0"/>
                </a:cxn>
                <a:cxn ang="0">
                  <a:pos x="19" y="2"/>
                </a:cxn>
                <a:cxn ang="0">
                  <a:pos x="0" y="70"/>
                </a:cxn>
                <a:cxn ang="0">
                  <a:pos x="136" y="206"/>
                </a:cxn>
                <a:cxn ang="0">
                  <a:pos x="153" y="205"/>
                </a:cxn>
                <a:cxn ang="0">
                  <a:pos x="151" y="188"/>
                </a:cxn>
                <a:cxn ang="0">
                  <a:pos x="157" y="163"/>
                </a:cxn>
                <a:cxn ang="0">
                  <a:pos x="151" y="141"/>
                </a:cxn>
                <a:cxn ang="0">
                  <a:pos x="151" y="141"/>
                </a:cxn>
                <a:cxn ang="0">
                  <a:pos x="151" y="141"/>
                </a:cxn>
              </a:cxnLst>
              <a:rect l="0" t="0" r="r" b="b"/>
              <a:pathLst>
                <a:path w="157" h="206">
                  <a:moveTo>
                    <a:pt x="151" y="141"/>
                  </a:moveTo>
                  <a:cubicBezTo>
                    <a:pt x="141" y="123"/>
                    <a:pt x="141" y="123"/>
                    <a:pt x="141" y="123"/>
                  </a:cubicBezTo>
                  <a:cubicBezTo>
                    <a:pt x="150" y="104"/>
                    <a:pt x="150" y="104"/>
                    <a:pt x="150" y="104"/>
                  </a:cubicBezTo>
                  <a:cubicBezTo>
                    <a:pt x="141" y="101"/>
                    <a:pt x="141" y="101"/>
                    <a:pt x="141" y="101"/>
                  </a:cubicBezTo>
                  <a:cubicBezTo>
                    <a:pt x="131" y="91"/>
                    <a:pt x="131" y="91"/>
                    <a:pt x="131" y="91"/>
                  </a:cubicBezTo>
                  <a:cubicBezTo>
                    <a:pt x="109" y="86"/>
                    <a:pt x="109" y="86"/>
                    <a:pt x="109" y="86"/>
                  </a:cubicBezTo>
                  <a:cubicBezTo>
                    <a:pt x="101" y="70"/>
                    <a:pt x="101" y="70"/>
                    <a:pt x="101" y="70"/>
                  </a:cubicBezTo>
                  <a:cubicBezTo>
                    <a:pt x="101" y="80"/>
                    <a:pt x="101" y="80"/>
                    <a:pt x="101" y="80"/>
                  </a:cubicBezTo>
                  <a:cubicBezTo>
                    <a:pt x="98" y="80"/>
                    <a:pt x="98" y="80"/>
                    <a:pt x="98" y="80"/>
                  </a:cubicBezTo>
                  <a:cubicBezTo>
                    <a:pt x="78" y="53"/>
                    <a:pt x="78" y="53"/>
                    <a:pt x="78" y="53"/>
                  </a:cubicBezTo>
                  <a:cubicBezTo>
                    <a:pt x="78" y="31"/>
                    <a:pt x="78" y="31"/>
                    <a:pt x="78" y="31"/>
                  </a:cubicBezTo>
                  <a:cubicBezTo>
                    <a:pt x="64" y="8"/>
                    <a:pt x="64" y="8"/>
                    <a:pt x="64" y="8"/>
                  </a:cubicBezTo>
                  <a:cubicBezTo>
                    <a:pt x="42" y="12"/>
                    <a:pt x="42" y="12"/>
                    <a:pt x="42" y="12"/>
                  </a:cubicBezTo>
                  <a:cubicBezTo>
                    <a:pt x="26" y="12"/>
                    <a:pt x="26" y="12"/>
                    <a:pt x="26" y="12"/>
                  </a:cubicBezTo>
                  <a:cubicBezTo>
                    <a:pt x="19" y="7"/>
                    <a:pt x="19" y="7"/>
                    <a:pt x="19" y="7"/>
                  </a:cubicBezTo>
                  <a:cubicBezTo>
                    <a:pt x="28" y="0"/>
                    <a:pt x="28" y="0"/>
                    <a:pt x="28" y="0"/>
                  </a:cubicBezTo>
                  <a:cubicBezTo>
                    <a:pt x="19" y="2"/>
                    <a:pt x="19" y="2"/>
                    <a:pt x="19" y="2"/>
                  </a:cubicBezTo>
                  <a:cubicBezTo>
                    <a:pt x="7" y="22"/>
                    <a:pt x="0" y="45"/>
                    <a:pt x="0" y="70"/>
                  </a:cubicBezTo>
                  <a:cubicBezTo>
                    <a:pt x="0" y="145"/>
                    <a:pt x="61" y="206"/>
                    <a:pt x="136" y="206"/>
                  </a:cubicBezTo>
                  <a:cubicBezTo>
                    <a:pt x="141" y="206"/>
                    <a:pt x="147" y="205"/>
                    <a:pt x="153" y="205"/>
                  </a:cubicBezTo>
                  <a:cubicBezTo>
                    <a:pt x="151" y="188"/>
                    <a:pt x="151" y="188"/>
                    <a:pt x="151" y="188"/>
                  </a:cubicBezTo>
                  <a:cubicBezTo>
                    <a:pt x="151" y="188"/>
                    <a:pt x="157" y="164"/>
                    <a:pt x="157" y="163"/>
                  </a:cubicBezTo>
                  <a:cubicBezTo>
                    <a:pt x="157" y="162"/>
                    <a:pt x="151" y="141"/>
                    <a:pt x="151" y="141"/>
                  </a:cubicBezTo>
                  <a:close/>
                  <a:moveTo>
                    <a:pt x="151" y="141"/>
                  </a:moveTo>
                  <a:cubicBezTo>
                    <a:pt x="151" y="141"/>
                    <a:pt x="151" y="141"/>
                    <a:pt x="151" y="1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oboto"/>
                <a:ea typeface="+mn-ea"/>
                <a:cs typeface="+mn-cs"/>
              </a:endParaRPr>
            </a:p>
          </p:txBody>
        </p:sp>
        <p:sp>
          <p:nvSpPr>
            <p:cNvPr id="25" name="Freeform 100">
              <a:extLst>
                <a:ext uri="{FF2B5EF4-FFF2-40B4-BE49-F238E27FC236}">
                  <a16:creationId xmlns:a16="http://schemas.microsoft.com/office/drawing/2014/main" id="{3147C431-1E36-4C6D-A703-76E42A19092D}"/>
                </a:ext>
              </a:extLst>
            </p:cNvPr>
            <p:cNvSpPr>
              <a:spLocks noEditPoints="1"/>
            </p:cNvSpPr>
            <p:nvPr/>
          </p:nvSpPr>
          <p:spPr bwMode="auto">
            <a:xfrm>
              <a:off x="3781425" y="6330951"/>
              <a:ext cx="317500" cy="95250"/>
            </a:xfrm>
            <a:custGeom>
              <a:avLst/>
              <a:gdLst/>
              <a:ahLst/>
              <a:cxnLst>
                <a:cxn ang="0">
                  <a:pos x="19" y="43"/>
                </a:cxn>
                <a:cxn ang="0">
                  <a:pos x="44" y="40"/>
                </a:cxn>
                <a:cxn ang="0">
                  <a:pos x="55" y="34"/>
                </a:cxn>
                <a:cxn ang="0">
                  <a:pos x="67" y="37"/>
                </a:cxn>
                <a:cxn ang="0">
                  <a:pos x="87" y="36"/>
                </a:cxn>
                <a:cxn ang="0">
                  <a:pos x="94" y="26"/>
                </a:cxn>
                <a:cxn ang="0">
                  <a:pos x="104" y="27"/>
                </a:cxn>
                <a:cxn ang="0">
                  <a:pos x="128" y="25"/>
                </a:cxn>
                <a:cxn ang="0">
                  <a:pos x="135" y="18"/>
                </a:cxn>
                <a:cxn ang="0">
                  <a:pos x="144" y="11"/>
                </a:cxn>
                <a:cxn ang="0">
                  <a:pos x="157" y="13"/>
                </a:cxn>
                <a:cxn ang="0">
                  <a:pos x="162" y="13"/>
                </a:cxn>
                <a:cxn ang="0">
                  <a:pos x="105" y="0"/>
                </a:cxn>
                <a:cxn ang="0">
                  <a:pos x="0" y="49"/>
                </a:cxn>
                <a:cxn ang="0">
                  <a:pos x="0" y="49"/>
                </a:cxn>
                <a:cxn ang="0">
                  <a:pos x="19" y="43"/>
                </a:cxn>
                <a:cxn ang="0">
                  <a:pos x="110" y="13"/>
                </a:cxn>
                <a:cxn ang="0">
                  <a:pos x="124" y="5"/>
                </a:cxn>
                <a:cxn ang="0">
                  <a:pos x="133" y="11"/>
                </a:cxn>
                <a:cxn ang="0">
                  <a:pos x="120" y="20"/>
                </a:cxn>
                <a:cxn ang="0">
                  <a:pos x="108" y="22"/>
                </a:cxn>
                <a:cxn ang="0">
                  <a:pos x="102" y="18"/>
                </a:cxn>
                <a:cxn ang="0">
                  <a:pos x="110" y="13"/>
                </a:cxn>
                <a:cxn ang="0">
                  <a:pos x="69" y="14"/>
                </a:cxn>
                <a:cxn ang="0">
                  <a:pos x="75" y="17"/>
                </a:cxn>
                <a:cxn ang="0">
                  <a:pos x="83" y="14"/>
                </a:cxn>
                <a:cxn ang="0">
                  <a:pos x="88" y="22"/>
                </a:cxn>
                <a:cxn ang="0">
                  <a:pos x="69" y="27"/>
                </a:cxn>
                <a:cxn ang="0">
                  <a:pos x="60" y="21"/>
                </a:cxn>
                <a:cxn ang="0">
                  <a:pos x="69" y="14"/>
                </a:cxn>
                <a:cxn ang="0">
                  <a:pos x="69" y="14"/>
                </a:cxn>
                <a:cxn ang="0">
                  <a:pos x="69" y="14"/>
                </a:cxn>
              </a:cxnLst>
              <a:rect l="0" t="0" r="r" b="b"/>
              <a:pathLst>
                <a:path w="162" h="49">
                  <a:moveTo>
                    <a:pt x="19" y="43"/>
                  </a:moveTo>
                  <a:cubicBezTo>
                    <a:pt x="44" y="40"/>
                    <a:pt x="44" y="40"/>
                    <a:pt x="44" y="40"/>
                  </a:cubicBezTo>
                  <a:cubicBezTo>
                    <a:pt x="55" y="34"/>
                    <a:pt x="55" y="34"/>
                    <a:pt x="55" y="34"/>
                  </a:cubicBezTo>
                  <a:cubicBezTo>
                    <a:pt x="67" y="37"/>
                    <a:pt x="67" y="37"/>
                    <a:pt x="67" y="37"/>
                  </a:cubicBezTo>
                  <a:cubicBezTo>
                    <a:pt x="87" y="36"/>
                    <a:pt x="87" y="36"/>
                    <a:pt x="87" y="36"/>
                  </a:cubicBezTo>
                  <a:cubicBezTo>
                    <a:pt x="94" y="26"/>
                    <a:pt x="94" y="26"/>
                    <a:pt x="94" y="26"/>
                  </a:cubicBezTo>
                  <a:cubicBezTo>
                    <a:pt x="104" y="27"/>
                    <a:pt x="104" y="27"/>
                    <a:pt x="104" y="27"/>
                  </a:cubicBezTo>
                  <a:cubicBezTo>
                    <a:pt x="128" y="25"/>
                    <a:pt x="128" y="25"/>
                    <a:pt x="128" y="25"/>
                  </a:cubicBezTo>
                  <a:cubicBezTo>
                    <a:pt x="135" y="18"/>
                    <a:pt x="135" y="18"/>
                    <a:pt x="135" y="18"/>
                  </a:cubicBezTo>
                  <a:cubicBezTo>
                    <a:pt x="144" y="11"/>
                    <a:pt x="144" y="11"/>
                    <a:pt x="144" y="11"/>
                  </a:cubicBezTo>
                  <a:cubicBezTo>
                    <a:pt x="157" y="13"/>
                    <a:pt x="157" y="13"/>
                    <a:pt x="157" y="13"/>
                  </a:cubicBezTo>
                  <a:cubicBezTo>
                    <a:pt x="162" y="13"/>
                    <a:pt x="162" y="13"/>
                    <a:pt x="162" y="13"/>
                  </a:cubicBezTo>
                  <a:cubicBezTo>
                    <a:pt x="145" y="4"/>
                    <a:pt x="125" y="0"/>
                    <a:pt x="105" y="0"/>
                  </a:cubicBezTo>
                  <a:cubicBezTo>
                    <a:pt x="63" y="0"/>
                    <a:pt x="25" y="19"/>
                    <a:pt x="0" y="49"/>
                  </a:cubicBezTo>
                  <a:cubicBezTo>
                    <a:pt x="0" y="49"/>
                    <a:pt x="0" y="49"/>
                    <a:pt x="0" y="49"/>
                  </a:cubicBezTo>
                  <a:lnTo>
                    <a:pt x="19" y="43"/>
                  </a:lnTo>
                  <a:close/>
                  <a:moveTo>
                    <a:pt x="110" y="13"/>
                  </a:moveTo>
                  <a:cubicBezTo>
                    <a:pt x="124" y="5"/>
                    <a:pt x="124" y="5"/>
                    <a:pt x="124" y="5"/>
                  </a:cubicBezTo>
                  <a:cubicBezTo>
                    <a:pt x="133" y="11"/>
                    <a:pt x="133" y="11"/>
                    <a:pt x="133" y="11"/>
                  </a:cubicBezTo>
                  <a:cubicBezTo>
                    <a:pt x="120" y="20"/>
                    <a:pt x="120" y="20"/>
                    <a:pt x="120" y="20"/>
                  </a:cubicBezTo>
                  <a:cubicBezTo>
                    <a:pt x="108" y="22"/>
                    <a:pt x="108" y="22"/>
                    <a:pt x="108" y="22"/>
                  </a:cubicBezTo>
                  <a:cubicBezTo>
                    <a:pt x="102" y="18"/>
                    <a:pt x="102" y="18"/>
                    <a:pt x="102" y="18"/>
                  </a:cubicBezTo>
                  <a:lnTo>
                    <a:pt x="110" y="13"/>
                  </a:lnTo>
                  <a:close/>
                  <a:moveTo>
                    <a:pt x="69" y="14"/>
                  </a:moveTo>
                  <a:cubicBezTo>
                    <a:pt x="75" y="17"/>
                    <a:pt x="75" y="17"/>
                    <a:pt x="75" y="17"/>
                  </a:cubicBezTo>
                  <a:cubicBezTo>
                    <a:pt x="83" y="14"/>
                    <a:pt x="83" y="14"/>
                    <a:pt x="83" y="14"/>
                  </a:cubicBezTo>
                  <a:cubicBezTo>
                    <a:pt x="88" y="22"/>
                    <a:pt x="88" y="22"/>
                    <a:pt x="88" y="22"/>
                  </a:cubicBezTo>
                  <a:cubicBezTo>
                    <a:pt x="69" y="27"/>
                    <a:pt x="69" y="27"/>
                    <a:pt x="69" y="27"/>
                  </a:cubicBezTo>
                  <a:cubicBezTo>
                    <a:pt x="60" y="21"/>
                    <a:pt x="60" y="21"/>
                    <a:pt x="60" y="21"/>
                  </a:cubicBezTo>
                  <a:cubicBezTo>
                    <a:pt x="60" y="21"/>
                    <a:pt x="69" y="16"/>
                    <a:pt x="69" y="14"/>
                  </a:cubicBezTo>
                  <a:close/>
                  <a:moveTo>
                    <a:pt x="69" y="14"/>
                  </a:moveTo>
                  <a:cubicBezTo>
                    <a:pt x="69" y="14"/>
                    <a:pt x="69" y="14"/>
                    <a:pt x="69" y="1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oboto"/>
                <a:ea typeface="+mn-ea"/>
                <a:cs typeface="+mn-cs"/>
              </a:endParaRPr>
            </a:p>
          </p:txBody>
        </p:sp>
      </p:grpSp>
      <p:sp>
        <p:nvSpPr>
          <p:cNvPr id="26" name="Text Placeholder 3">
            <a:extLst>
              <a:ext uri="{FF2B5EF4-FFF2-40B4-BE49-F238E27FC236}">
                <a16:creationId xmlns:a16="http://schemas.microsoft.com/office/drawing/2014/main" id="{155F2A9F-FB5E-4660-A863-B3AE8FC34768}"/>
              </a:ext>
            </a:extLst>
          </p:cNvPr>
          <p:cNvSpPr txBox="1">
            <a:spLocks/>
          </p:cNvSpPr>
          <p:nvPr userDrawn="1"/>
        </p:nvSpPr>
        <p:spPr>
          <a:xfrm>
            <a:off x="7038125" y="5164443"/>
            <a:ext cx="3307160" cy="43088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343846"/>
                </a:solidFill>
                <a:effectLst/>
                <a:uLnTx/>
                <a:uFillTx/>
              </a:rPr>
              <a:t>САЙТ</a:t>
            </a:r>
            <a:endParaRPr kumimoji="0" lang="en-US" sz="1400" b="1" i="0" u="none" strike="noStrike" kern="0" cap="none" spc="0" normalizeH="0" baseline="0" noProof="0" dirty="0">
              <a:ln>
                <a:noFill/>
              </a:ln>
              <a:solidFill>
                <a:srgbClr val="343846"/>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E21E32"/>
                </a:solidFill>
                <a:effectLst/>
                <a:uLnTx/>
                <a:uFillTx/>
                <a:hlinkClick r:id="rId5"/>
              </a:rPr>
              <a:t>www.rts-tender.ru</a:t>
            </a:r>
            <a:endParaRPr kumimoji="0" lang="en-US" sz="1400" b="0" i="0" u="none" strike="noStrike" kern="0" cap="none" spc="0" normalizeH="0" baseline="0" noProof="0">
              <a:ln>
                <a:noFill/>
              </a:ln>
              <a:solidFill>
                <a:srgbClr val="E21E32"/>
              </a:solidFill>
              <a:effectLst/>
              <a:uLnTx/>
              <a:uFillTx/>
            </a:endParaRPr>
          </a:p>
        </p:txBody>
      </p:sp>
      <p:sp>
        <p:nvSpPr>
          <p:cNvPr id="7" name="Овал 6"/>
          <p:cNvSpPr/>
          <p:nvPr userDrawn="1"/>
        </p:nvSpPr>
        <p:spPr>
          <a:xfrm>
            <a:off x="3170614" y="3075385"/>
            <a:ext cx="851338" cy="851338"/>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31914" y="3228074"/>
            <a:ext cx="533232" cy="533232"/>
          </a:xfrm>
          <a:prstGeom prst="rect">
            <a:avLst/>
          </a:prstGeom>
        </p:spPr>
      </p:pic>
      <p:sp>
        <p:nvSpPr>
          <p:cNvPr id="14" name="TextBox 13"/>
          <p:cNvSpPr txBox="1"/>
          <p:nvPr userDrawn="1"/>
        </p:nvSpPr>
        <p:spPr>
          <a:xfrm>
            <a:off x="4172197" y="3100156"/>
            <a:ext cx="4878259" cy="523220"/>
          </a:xfrm>
          <a:prstGeom prst="rect">
            <a:avLst/>
          </a:prstGeom>
          <a:noFill/>
        </p:spPr>
        <p:txBody>
          <a:bodyPr wrap="none" rtlCol="0">
            <a:spAutoFit/>
          </a:bodyPr>
          <a:lstStyle/>
          <a:p>
            <a:pPr algn="l"/>
            <a:r>
              <a:rPr lang="ru-RU" sz="2800" b="1" dirty="0">
                <a:solidFill>
                  <a:schemeClr val="bg1"/>
                </a:solidFill>
              </a:rPr>
              <a:t>ПРОФЕССИОНАЛ ЗАКУПОК</a:t>
            </a:r>
          </a:p>
        </p:txBody>
      </p:sp>
      <p:sp>
        <p:nvSpPr>
          <p:cNvPr id="15" name="TextBox 14"/>
          <p:cNvSpPr txBox="1"/>
          <p:nvPr userDrawn="1"/>
        </p:nvSpPr>
        <p:spPr>
          <a:xfrm>
            <a:off x="4172197" y="3531790"/>
            <a:ext cx="2674129" cy="338554"/>
          </a:xfrm>
          <a:prstGeom prst="rect">
            <a:avLst/>
          </a:prstGeom>
          <a:noFill/>
        </p:spPr>
        <p:txBody>
          <a:bodyPr wrap="none" rtlCol="0">
            <a:spAutoFit/>
          </a:bodyPr>
          <a:lstStyle/>
          <a:p>
            <a:pPr algn="l"/>
            <a:r>
              <a:rPr lang="ru-RU" sz="1600" b="0" dirty="0">
                <a:solidFill>
                  <a:schemeClr val="bg1"/>
                </a:solidFill>
              </a:rPr>
              <a:t>Образовательный проект</a:t>
            </a:r>
          </a:p>
        </p:txBody>
      </p:sp>
    </p:spTree>
    <p:extLst>
      <p:ext uri="{BB962C8B-B14F-4D97-AF65-F5344CB8AC3E}">
        <p14:creationId xmlns:p14="http://schemas.microsoft.com/office/powerpoint/2010/main" val="155617193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6" name="Заголовок 6">
            <a:extLst>
              <a:ext uri="{FF2B5EF4-FFF2-40B4-BE49-F238E27FC236}">
                <a16:creationId xmlns:a16="http://schemas.microsoft.com/office/drawing/2014/main" id="{7859A674-1F0B-478E-AE93-D9478A3398C2}"/>
              </a:ext>
            </a:extLst>
          </p:cNvPr>
          <p:cNvSpPr>
            <a:spLocks noGrp="1"/>
          </p:cNvSpPr>
          <p:nvPr>
            <p:ph type="title" hasCustomPrompt="1"/>
          </p:nvPr>
        </p:nvSpPr>
        <p:spPr>
          <a:xfrm>
            <a:off x="349939" y="198872"/>
            <a:ext cx="10466445" cy="657340"/>
          </a:xfrm>
        </p:spPr>
        <p:txBody>
          <a:bodyPr lIns="0" anchor="t">
            <a:normAutofit/>
          </a:bodyPr>
          <a:lstStyle>
            <a:lvl1pPr>
              <a:defRPr sz="3200">
                <a:solidFill>
                  <a:schemeClr val="tx2"/>
                </a:solidFill>
              </a:defRPr>
            </a:lvl1pPr>
          </a:lstStyle>
          <a:p>
            <a:r>
              <a:rPr lang="ru-RU" dirty="0"/>
              <a:t>ОБРАЗЕЦ ЗАГОЛОВКА</a:t>
            </a:r>
          </a:p>
        </p:txBody>
      </p:sp>
      <p:pic>
        <p:nvPicPr>
          <p:cNvPr id="5" name="Рисунок 4">
            <a:extLst>
              <a:ext uri="{FF2B5EF4-FFF2-40B4-BE49-F238E27FC236}">
                <a16:creationId xmlns:a16="http://schemas.microsoft.com/office/drawing/2014/main" id="{29FAAB78-336A-498E-8E01-989AF5081A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939" y="6274561"/>
            <a:ext cx="912299" cy="384567"/>
          </a:xfrm>
          <a:prstGeom prst="rect">
            <a:avLst/>
          </a:prstGeom>
        </p:spPr>
      </p:pic>
    </p:spTree>
    <p:extLst>
      <p:ext uri="{BB962C8B-B14F-4D97-AF65-F5344CB8AC3E}">
        <p14:creationId xmlns:p14="http://schemas.microsoft.com/office/powerpoint/2010/main" val="2324304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5" name="Заголовок 6">
            <a:extLst>
              <a:ext uri="{FF2B5EF4-FFF2-40B4-BE49-F238E27FC236}">
                <a16:creationId xmlns:a16="http://schemas.microsoft.com/office/drawing/2014/main" id="{8813FE31-D67C-4D7A-8339-E8EC5D955BDA}"/>
              </a:ext>
            </a:extLst>
          </p:cNvPr>
          <p:cNvSpPr>
            <a:spLocks noGrp="1"/>
          </p:cNvSpPr>
          <p:nvPr>
            <p:ph type="title" hasCustomPrompt="1"/>
          </p:nvPr>
        </p:nvSpPr>
        <p:spPr>
          <a:xfrm>
            <a:off x="349939" y="198872"/>
            <a:ext cx="10466445" cy="657340"/>
          </a:xfrm>
        </p:spPr>
        <p:txBody>
          <a:bodyPr lIns="0" anchor="t">
            <a:normAutofit/>
          </a:bodyPr>
          <a:lstStyle>
            <a:lvl1pPr>
              <a:defRPr sz="3200">
                <a:solidFill>
                  <a:schemeClr val="tx2"/>
                </a:solidFill>
              </a:defRPr>
            </a:lvl1pPr>
          </a:lstStyle>
          <a:p>
            <a:r>
              <a:rPr lang="ru-RU" dirty="0"/>
              <a:t>ОБРАЗЕЦ ЗАГОЛОВКА</a:t>
            </a:r>
          </a:p>
        </p:txBody>
      </p:sp>
      <p:pic>
        <p:nvPicPr>
          <p:cNvPr id="3" name="Рисунок 2">
            <a:extLst>
              <a:ext uri="{FF2B5EF4-FFF2-40B4-BE49-F238E27FC236}">
                <a16:creationId xmlns:a16="http://schemas.microsoft.com/office/drawing/2014/main" id="{CB96DDC1-77F8-4C20-A1F0-6920142BDD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22" y="278939"/>
            <a:ext cx="912299" cy="384567"/>
          </a:xfrm>
          <a:prstGeom prst="rect">
            <a:avLst/>
          </a:prstGeom>
        </p:spPr>
      </p:pic>
      <p:grpSp>
        <p:nvGrpSpPr>
          <p:cNvPr id="7" name="Группа 6">
            <a:extLst>
              <a:ext uri="{FF2B5EF4-FFF2-40B4-BE49-F238E27FC236}">
                <a16:creationId xmlns:a16="http://schemas.microsoft.com/office/drawing/2014/main" id="{E3A96A3C-F3C0-6F05-86F8-BC254EEF8266}"/>
              </a:ext>
            </a:extLst>
          </p:cNvPr>
          <p:cNvGrpSpPr/>
          <p:nvPr userDrawn="1"/>
        </p:nvGrpSpPr>
        <p:grpSpPr>
          <a:xfrm>
            <a:off x="11321126" y="6079696"/>
            <a:ext cx="648995" cy="648995"/>
            <a:chOff x="10491886" y="5128350"/>
            <a:chExt cx="648995" cy="648995"/>
          </a:xfrm>
        </p:grpSpPr>
        <p:sp>
          <p:nvSpPr>
            <p:cNvPr id="2" name="Овал 1">
              <a:extLst>
                <a:ext uri="{FF2B5EF4-FFF2-40B4-BE49-F238E27FC236}">
                  <a16:creationId xmlns:a16="http://schemas.microsoft.com/office/drawing/2014/main" id="{F736CC37-0A39-2B68-06BD-7FECE5B3FA5A}"/>
                </a:ext>
              </a:extLst>
            </p:cNvPr>
            <p:cNvSpPr/>
            <p:nvPr userDrawn="1"/>
          </p:nvSpPr>
          <p:spPr>
            <a:xfrm>
              <a:off x="10491886" y="5128350"/>
              <a:ext cx="648995" cy="6489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a:extLst>
                <a:ext uri="{FF2B5EF4-FFF2-40B4-BE49-F238E27FC236}">
                  <a16:creationId xmlns:a16="http://schemas.microsoft.com/office/drawing/2014/main" id="{9C6FBBDD-57F5-3BAE-E29D-CB55B947DA29}"/>
                </a:ext>
              </a:extLst>
            </p:cNvPr>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10603285" y="5245285"/>
              <a:ext cx="415124" cy="415124"/>
            </a:xfrm>
            <a:prstGeom prst="rect">
              <a:avLst/>
            </a:prstGeom>
          </p:spPr>
        </p:pic>
      </p:grpSp>
    </p:spTree>
    <p:extLst>
      <p:ext uri="{BB962C8B-B14F-4D97-AF65-F5344CB8AC3E}">
        <p14:creationId xmlns:p14="http://schemas.microsoft.com/office/powerpoint/2010/main" val="305081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775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ОБЛОЖКА ГЛАВНАЯ">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A54FF810-6527-4177-8C5D-EA392354956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51"/>
          <a:stretch/>
        </p:blipFill>
        <p:spPr>
          <a:xfrm>
            <a:off x="-28174" y="-23674"/>
            <a:ext cx="12220174" cy="6881674"/>
          </a:xfrm>
          <a:prstGeom prst="rect">
            <a:avLst/>
          </a:prstGeom>
        </p:spPr>
      </p:pic>
      <p:sp>
        <p:nvSpPr>
          <p:cNvPr id="5" name="Текст 4">
            <a:extLst>
              <a:ext uri="{FF2B5EF4-FFF2-40B4-BE49-F238E27FC236}">
                <a16:creationId xmlns:a16="http://schemas.microsoft.com/office/drawing/2014/main" id="{D3E5B787-BCB5-4F24-9852-237B8C27A04A}"/>
              </a:ext>
            </a:extLst>
          </p:cNvPr>
          <p:cNvSpPr>
            <a:spLocks noGrp="1"/>
          </p:cNvSpPr>
          <p:nvPr>
            <p:ph type="body" sz="quarter" idx="11" hasCustomPrompt="1"/>
          </p:nvPr>
        </p:nvSpPr>
        <p:spPr>
          <a:xfrm>
            <a:off x="436414" y="2306601"/>
            <a:ext cx="6113242" cy="1733550"/>
          </a:xfrm>
          <a:prstGeom prst="rect">
            <a:avLst/>
          </a:prstGeom>
        </p:spPr>
        <p:txBody>
          <a:bodyPr anchor="ctr">
            <a:normAutofit/>
          </a:bodyPr>
          <a:lstStyle>
            <a:lvl1pPr marL="0" indent="0">
              <a:buNone/>
              <a:defRPr sz="3200" spc="12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ru-RU" dirty="0"/>
              <a:t>НАЗВАНИЕ ПРЕЗЕНТАЦИИ</a:t>
            </a:r>
          </a:p>
        </p:txBody>
      </p:sp>
    </p:spTree>
    <p:extLst>
      <p:ext uri="{BB962C8B-B14F-4D97-AF65-F5344CB8AC3E}">
        <p14:creationId xmlns:p14="http://schemas.microsoft.com/office/powerpoint/2010/main" val="369164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НОВЫЙ РАЗДЕЛ">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B8F8C3B-1C75-4215-9A0C-1B03700B6351}"/>
              </a:ext>
            </a:extLst>
          </p:cNvPr>
          <p:cNvPicPr>
            <a:picLocks noChangeAspect="1"/>
          </p:cNvPicPr>
          <p:nvPr userDrawn="1"/>
        </p:nvPicPr>
        <p:blipFill>
          <a:blip r:embed="rId2" cstate="print">
            <a:extLst>
              <a:ext uri="{28A0092B-C50C-407E-A947-70E740481C1C}">
                <a14:useLocalDpi xmlns:a14="http://schemas.microsoft.com/office/drawing/2010/main"/>
              </a:ext>
            </a:extLst>
          </a:blip>
          <a:srcRect l="369" r="369"/>
          <a:stretch/>
        </p:blipFill>
        <p:spPr>
          <a:xfrm>
            <a:off x="0" y="0"/>
            <a:ext cx="12192000" cy="6858000"/>
          </a:xfrm>
          <a:prstGeom prst="rect">
            <a:avLst/>
          </a:prstGeom>
        </p:spPr>
      </p:pic>
      <p:sp>
        <p:nvSpPr>
          <p:cNvPr id="5" name="Текст 4">
            <a:extLst>
              <a:ext uri="{FF2B5EF4-FFF2-40B4-BE49-F238E27FC236}">
                <a16:creationId xmlns:a16="http://schemas.microsoft.com/office/drawing/2014/main" id="{D3E5B787-BCB5-4F24-9852-237B8C27A04A}"/>
              </a:ext>
            </a:extLst>
          </p:cNvPr>
          <p:cNvSpPr>
            <a:spLocks noGrp="1"/>
          </p:cNvSpPr>
          <p:nvPr>
            <p:ph type="body" sz="quarter" idx="11" hasCustomPrompt="1"/>
          </p:nvPr>
        </p:nvSpPr>
        <p:spPr>
          <a:xfrm>
            <a:off x="436414" y="2306601"/>
            <a:ext cx="6113242" cy="1733550"/>
          </a:xfrm>
          <a:prstGeom prst="rect">
            <a:avLst/>
          </a:prstGeom>
        </p:spPr>
        <p:txBody>
          <a:bodyPr anchor="ctr">
            <a:normAutofit/>
          </a:bodyPr>
          <a:lstStyle>
            <a:lvl1pPr marL="0" indent="0">
              <a:buNone/>
              <a:defRPr sz="3200" spc="12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ru-RU" dirty="0"/>
              <a:t>НАЗВАНИЕ РАЗДЕЛА</a:t>
            </a:r>
          </a:p>
        </p:txBody>
      </p:sp>
      <p:sp>
        <p:nvSpPr>
          <p:cNvPr id="2" name="Прямоугольник: скругленные верхние углы 1">
            <a:extLst>
              <a:ext uri="{FF2B5EF4-FFF2-40B4-BE49-F238E27FC236}">
                <a16:creationId xmlns:a16="http://schemas.microsoft.com/office/drawing/2014/main" id="{A919A11A-B060-478C-98D5-0227B8C8D043}"/>
              </a:ext>
            </a:extLst>
          </p:cNvPr>
          <p:cNvSpPr/>
          <p:nvPr userDrawn="1"/>
        </p:nvSpPr>
        <p:spPr>
          <a:xfrm>
            <a:off x="278148" y="355910"/>
            <a:ext cx="2392864" cy="926432"/>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86345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КОНТАКТЫ ФОН">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B8F8C3B-1C75-4215-9A0C-1B03700B6351}"/>
              </a:ext>
            </a:extLst>
          </p:cNvPr>
          <p:cNvPicPr>
            <a:picLocks noChangeAspect="1"/>
          </p:cNvPicPr>
          <p:nvPr userDrawn="1"/>
        </p:nvPicPr>
        <p:blipFill>
          <a:blip r:embed="rId2" cstate="print">
            <a:extLst>
              <a:ext uri="{28A0092B-C50C-407E-A947-70E740481C1C}">
                <a14:useLocalDpi xmlns:a14="http://schemas.microsoft.com/office/drawing/2010/main"/>
              </a:ext>
            </a:extLst>
          </a:blip>
          <a:srcRect l="369" r="369"/>
          <a:stretch/>
        </p:blipFill>
        <p:spPr>
          <a:xfrm>
            <a:off x="0" y="0"/>
            <a:ext cx="12192000" cy="6858000"/>
          </a:xfrm>
          <a:prstGeom prst="rect">
            <a:avLst/>
          </a:prstGeom>
        </p:spPr>
      </p:pic>
      <p:sp>
        <p:nvSpPr>
          <p:cNvPr id="2" name="Прямоугольник: скругленные верхние углы 1">
            <a:extLst>
              <a:ext uri="{FF2B5EF4-FFF2-40B4-BE49-F238E27FC236}">
                <a16:creationId xmlns:a16="http://schemas.microsoft.com/office/drawing/2014/main" id="{A919A11A-B060-478C-98D5-0227B8C8D043}"/>
              </a:ext>
            </a:extLst>
          </p:cNvPr>
          <p:cNvSpPr/>
          <p:nvPr userDrawn="1"/>
        </p:nvSpPr>
        <p:spPr>
          <a:xfrm>
            <a:off x="278148" y="355910"/>
            <a:ext cx="2392864" cy="926432"/>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74507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2D321E0E-1407-4A27-9675-B90D2D21F1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51"/>
          <a:stretch/>
        </p:blipFill>
        <p:spPr>
          <a:xfrm>
            <a:off x="0" y="-7808"/>
            <a:ext cx="12192000" cy="6865808"/>
          </a:xfrm>
          <a:prstGeom prst="rect">
            <a:avLst/>
          </a:prstGeom>
        </p:spPr>
      </p:pic>
    </p:spTree>
    <p:extLst>
      <p:ext uri="{BB962C8B-B14F-4D97-AF65-F5344CB8AC3E}">
        <p14:creationId xmlns:p14="http://schemas.microsoft.com/office/powerpoint/2010/main" val="223760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КОНТАКТЫ ФОН">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B8F8C3B-1C75-4215-9A0C-1B03700B6351}"/>
              </a:ext>
            </a:extLst>
          </p:cNvPr>
          <p:cNvPicPr>
            <a:picLocks noChangeAspect="1"/>
          </p:cNvPicPr>
          <p:nvPr userDrawn="1"/>
        </p:nvPicPr>
        <p:blipFill>
          <a:blip r:embed="rId2" cstate="print">
            <a:extLst>
              <a:ext uri="{28A0092B-C50C-407E-A947-70E740481C1C}">
                <a14:useLocalDpi xmlns:a14="http://schemas.microsoft.com/office/drawing/2010/main"/>
              </a:ext>
            </a:extLst>
          </a:blip>
          <a:srcRect l="369" r="369"/>
          <a:stretch/>
        </p:blipFill>
        <p:spPr>
          <a:xfrm>
            <a:off x="0" y="0"/>
            <a:ext cx="12192000" cy="6858000"/>
          </a:xfrm>
          <a:prstGeom prst="rect">
            <a:avLst/>
          </a:prstGeom>
        </p:spPr>
      </p:pic>
      <p:sp>
        <p:nvSpPr>
          <p:cNvPr id="2" name="Прямоугольник: скругленные верхние углы 1">
            <a:extLst>
              <a:ext uri="{FF2B5EF4-FFF2-40B4-BE49-F238E27FC236}">
                <a16:creationId xmlns:a16="http://schemas.microsoft.com/office/drawing/2014/main" id="{A919A11A-B060-478C-98D5-0227B8C8D043}"/>
              </a:ext>
            </a:extLst>
          </p:cNvPr>
          <p:cNvSpPr/>
          <p:nvPr userDrawn="1"/>
        </p:nvSpPr>
        <p:spPr>
          <a:xfrm>
            <a:off x="278148" y="355910"/>
            <a:ext cx="2392864" cy="926432"/>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a:extLst>
              <a:ext uri="{FF2B5EF4-FFF2-40B4-BE49-F238E27FC236}">
                <a16:creationId xmlns:a16="http://schemas.microsoft.com/office/drawing/2014/main" id="{C9C5B986-673D-41D2-870D-B9FCBAF52126}"/>
              </a:ext>
            </a:extLst>
          </p:cNvPr>
          <p:cNvSpPr txBox="1"/>
          <p:nvPr userDrawn="1"/>
        </p:nvSpPr>
        <p:spPr>
          <a:xfrm>
            <a:off x="453239" y="815094"/>
            <a:ext cx="2468625" cy="584775"/>
          </a:xfrm>
          <a:prstGeom prst="rect">
            <a:avLst/>
          </a:prstGeom>
          <a:noFill/>
        </p:spPr>
        <p:txBody>
          <a:bodyPr wrap="none" rtlCol="0">
            <a:spAutoFit/>
          </a:bodyPr>
          <a:lstStyle/>
          <a:p>
            <a:r>
              <a:rPr lang="ru-RU" sz="3200" spc="120" baseline="0" dirty="0">
                <a:solidFill>
                  <a:schemeClr val="bg1"/>
                </a:solidFill>
              </a:rPr>
              <a:t>КОНТАКТЫ</a:t>
            </a:r>
          </a:p>
        </p:txBody>
      </p:sp>
    </p:spTree>
    <p:extLst>
      <p:ext uri="{BB962C8B-B14F-4D97-AF65-F5344CB8AC3E}">
        <p14:creationId xmlns:p14="http://schemas.microsoft.com/office/powerpoint/2010/main" val="3249484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5EDDDC-38EA-46F2-845E-54863CDFA3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4EAD357-026D-4CDB-905A-6A91660049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43A4B82-9609-43C5-A0A9-36D0DF9448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95AB8-4484-4066-AE73-BA3C51E442F0}" type="datetimeFigureOut">
              <a:rPr lang="ru-RU" smtClean="0"/>
              <a:t>14.02.2024</a:t>
            </a:fld>
            <a:endParaRPr lang="ru-RU" dirty="0"/>
          </a:p>
        </p:txBody>
      </p:sp>
      <p:sp>
        <p:nvSpPr>
          <p:cNvPr id="5" name="Нижний колонтитул 4">
            <a:extLst>
              <a:ext uri="{FF2B5EF4-FFF2-40B4-BE49-F238E27FC236}">
                <a16:creationId xmlns:a16="http://schemas.microsoft.com/office/drawing/2014/main" id="{0FAE7235-23AD-4CE5-AE1D-A47EC383C7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a:extLst>
              <a:ext uri="{FF2B5EF4-FFF2-40B4-BE49-F238E27FC236}">
                <a16:creationId xmlns:a16="http://schemas.microsoft.com/office/drawing/2014/main" id="{5398B3A5-1B95-48C4-8EDD-BBF8D0B524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89C3D-80D3-4965-A330-AE3C4F8FC029}" type="slidenum">
              <a:rPr lang="ru-RU" smtClean="0"/>
              <a:t>‹#›</a:t>
            </a:fld>
            <a:endParaRPr lang="ru-RU" dirty="0"/>
          </a:p>
        </p:txBody>
      </p:sp>
    </p:spTree>
    <p:extLst>
      <p:ext uri="{BB962C8B-B14F-4D97-AF65-F5344CB8AC3E}">
        <p14:creationId xmlns:p14="http://schemas.microsoft.com/office/powerpoint/2010/main" val="16494038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9" r:id="rId4"/>
    <p:sldLayoutId id="2147483662" r:id="rId5"/>
    <p:sldLayoutId id="2147483663" r:id="rId6"/>
    <p:sldLayoutId id="2147483664" r:id="rId7"/>
    <p:sldLayoutId id="2147483667" r:id="rId8"/>
    <p:sldLayoutId id="2147483668" r:id="rId9"/>
    <p:sldLayoutId id="2147483665" r:id="rId10"/>
    <p:sldLayoutId id="2147483675" r:id="rId11"/>
    <p:sldLayoutId id="2147483677" r:id="rId12"/>
    <p:sldLayoutId id="2147483678" r:id="rId13"/>
    <p:sldLayoutId id="2147483680" r:id="rId14"/>
    <p:sldLayoutId id="214748368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fas.gov.ru/documents/610916" TargetMode="Externa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gkgz.ru/"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gkgz.ru/vopros-ob-ustanovlenii-trebovanij-o-chlenstve-uchastnikov-zakupki-v-sro/"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consultant.ru/document/cons_doc_LAW_430960/618e40b560c8c9c62058c5c801d620b03232cfb3/#dst100121"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www.consultant.ru/document/cons_doc_LAW_430960/618e40b560c8c9c62058c5c801d620b03232cfb3/#dst100121"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hyperlink" Target="https://www.consultant.ru/document/cons_doc_LAW_433304/" TargetMode="External"/><Relationship Id="rId4" Type="http://schemas.openxmlformats.org/officeDocument/2006/relationships/hyperlink" Target="https://www.consultant.ru/document/cons_doc_LAW_433304/b0bc8a27e8a04c890f2f9c995f4c966a8894470e/#dst2362"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1gzakaz.ru/#/document/99/727758917/XA00MCK2NM/"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hyperlink" Target="https://1gzakaz.ru/#/document/99/727758917/XA00MFQ2O5/" TargetMode="External"/><Relationship Id="rId5" Type="http://schemas.openxmlformats.org/officeDocument/2006/relationships/hyperlink" Target="https://1gzakaz.ru/#/document/99/727758917/XA00M4U2MM/" TargetMode="External"/><Relationship Id="rId4" Type="http://schemas.openxmlformats.org/officeDocument/2006/relationships/hyperlink" Target="https://1gzakaz.ru/#/document/99/727758917/XA00M482MH/"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hyperlink" Target="https://vk.com/rtstender" TargetMode="External"/><Relationship Id="rId3" Type="http://schemas.openxmlformats.org/officeDocument/2006/relationships/hyperlink" Target="mailto:otvet@rts-tender.ru" TargetMode="External"/><Relationship Id="rId7" Type="http://schemas.openxmlformats.org/officeDocument/2006/relationships/image" Target="../media/image21.png"/><Relationship Id="rId12"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hyperlink" Target="https://t.me/rtstenderinfo" TargetMode="External"/><Relationship Id="rId11" Type="http://schemas.openxmlformats.org/officeDocument/2006/relationships/image" Target="../media/image23.png"/><Relationship Id="rId5" Type="http://schemas.openxmlformats.org/officeDocument/2006/relationships/hyperlink" Target="http://www.rts-tender.ru/" TargetMode="External"/><Relationship Id="rId10" Type="http://schemas.openxmlformats.org/officeDocument/2006/relationships/hyperlink" Target="https://zen.yandex.ru/id/6229d10e777e8d34f2e647d0" TargetMode="External"/><Relationship Id="rId4" Type="http://schemas.openxmlformats.org/officeDocument/2006/relationships/hyperlink" Target="mailto:info@rts-tender.ru" TargetMode="External"/><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Текст 2">
            <a:extLst>
              <a:ext uri="{FF2B5EF4-FFF2-40B4-BE49-F238E27FC236}">
                <a16:creationId xmlns:a16="http://schemas.microsoft.com/office/drawing/2014/main" id="{47FDEB9B-D6C1-0671-9B1D-FEF513509CC1}"/>
              </a:ext>
            </a:extLst>
          </p:cNvPr>
          <p:cNvSpPr txBox="1">
            <a:spLocks/>
          </p:cNvSpPr>
          <p:nvPr/>
        </p:nvSpPr>
        <p:spPr>
          <a:xfrm>
            <a:off x="410386" y="2199504"/>
            <a:ext cx="6113242" cy="27308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ru-RU" dirty="0">
                <a:solidFill>
                  <a:schemeClr val="bg1"/>
                </a:solidFill>
              </a:rPr>
              <a:t>ПРОВЕДЕНИЕ  ЗАКУПОЧНЫХ ПРОЦЕДУР С ОТРАСЛЕВОЙ СПЕЦИФИКОЙ.</a:t>
            </a:r>
            <a:r>
              <a:rPr lang="en-US" dirty="0">
                <a:solidFill>
                  <a:schemeClr val="bg1"/>
                </a:solidFill>
              </a:rPr>
              <a:t> </a:t>
            </a:r>
            <a:r>
              <a:rPr lang="ru-RU" dirty="0">
                <a:solidFill>
                  <a:schemeClr val="bg1"/>
                </a:solidFill>
              </a:rPr>
              <a:t>РАБОТЫ ПО БЛАГОУСТРОЙСТВУ.</a:t>
            </a:r>
          </a:p>
        </p:txBody>
      </p:sp>
      <p:grpSp>
        <p:nvGrpSpPr>
          <p:cNvPr id="4" name="Группа 3">
            <a:extLst>
              <a:ext uri="{FF2B5EF4-FFF2-40B4-BE49-F238E27FC236}">
                <a16:creationId xmlns:a16="http://schemas.microsoft.com/office/drawing/2014/main" id="{BDC2BD30-DB3C-BCB1-AE88-07F8299B4E8C}"/>
              </a:ext>
            </a:extLst>
          </p:cNvPr>
          <p:cNvGrpSpPr/>
          <p:nvPr/>
        </p:nvGrpSpPr>
        <p:grpSpPr>
          <a:xfrm>
            <a:off x="2630078" y="471261"/>
            <a:ext cx="4383464" cy="634679"/>
            <a:chOff x="410386" y="1358982"/>
            <a:chExt cx="5879842" cy="851338"/>
          </a:xfrm>
        </p:grpSpPr>
        <p:sp>
          <p:nvSpPr>
            <p:cNvPr id="5" name="Овал 4">
              <a:extLst>
                <a:ext uri="{FF2B5EF4-FFF2-40B4-BE49-F238E27FC236}">
                  <a16:creationId xmlns:a16="http://schemas.microsoft.com/office/drawing/2014/main" id="{4D9EB1F6-F7ED-2720-35E8-A0CC16874678}"/>
                </a:ext>
              </a:extLst>
            </p:cNvPr>
            <p:cNvSpPr/>
            <p:nvPr/>
          </p:nvSpPr>
          <p:spPr>
            <a:xfrm>
              <a:off x="410386" y="1358982"/>
              <a:ext cx="851338" cy="851338"/>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a:extLst>
                <a:ext uri="{FF2B5EF4-FFF2-40B4-BE49-F238E27FC236}">
                  <a16:creationId xmlns:a16="http://schemas.microsoft.com/office/drawing/2014/main" id="{D217548D-50D0-6200-BA65-703B7767E3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686" y="1511671"/>
              <a:ext cx="533232" cy="533232"/>
            </a:xfrm>
            <a:prstGeom prst="rect">
              <a:avLst/>
            </a:prstGeom>
          </p:spPr>
        </p:pic>
        <p:sp>
          <p:nvSpPr>
            <p:cNvPr id="7" name="TextBox 6">
              <a:extLst>
                <a:ext uri="{FF2B5EF4-FFF2-40B4-BE49-F238E27FC236}">
                  <a16:creationId xmlns:a16="http://schemas.microsoft.com/office/drawing/2014/main" id="{86107C93-62E1-09FE-F3B9-B2B633FB1679}"/>
                </a:ext>
              </a:extLst>
            </p:cNvPr>
            <p:cNvSpPr txBox="1"/>
            <p:nvPr/>
          </p:nvSpPr>
          <p:spPr>
            <a:xfrm>
              <a:off x="1411969" y="1436887"/>
              <a:ext cx="4878259" cy="495410"/>
            </a:xfrm>
            <a:prstGeom prst="rect">
              <a:avLst/>
            </a:prstGeom>
            <a:noFill/>
          </p:spPr>
          <p:txBody>
            <a:bodyPr wrap="square" rtlCol="0">
              <a:spAutoFit/>
            </a:bodyPr>
            <a:lstStyle/>
            <a:p>
              <a:pPr algn="l"/>
              <a:r>
                <a:rPr lang="ru-RU" b="1" dirty="0">
                  <a:solidFill>
                    <a:schemeClr val="bg1"/>
                  </a:solidFill>
                </a:rPr>
                <a:t>ПРОФЕССИОНАЛ ЗАКУПОК</a:t>
              </a:r>
            </a:p>
          </p:txBody>
        </p:sp>
        <p:sp>
          <p:nvSpPr>
            <p:cNvPr id="8" name="TextBox 7">
              <a:extLst>
                <a:ext uri="{FF2B5EF4-FFF2-40B4-BE49-F238E27FC236}">
                  <a16:creationId xmlns:a16="http://schemas.microsoft.com/office/drawing/2014/main" id="{58EBA263-8F2F-06B9-0847-A907180F001C}"/>
                </a:ext>
              </a:extLst>
            </p:cNvPr>
            <p:cNvSpPr txBox="1"/>
            <p:nvPr/>
          </p:nvSpPr>
          <p:spPr>
            <a:xfrm>
              <a:off x="1411969" y="1777453"/>
              <a:ext cx="3673098" cy="412842"/>
            </a:xfrm>
            <a:prstGeom prst="rect">
              <a:avLst/>
            </a:prstGeom>
            <a:noFill/>
          </p:spPr>
          <p:txBody>
            <a:bodyPr wrap="square" rtlCol="0">
              <a:spAutoFit/>
            </a:bodyPr>
            <a:lstStyle/>
            <a:p>
              <a:pPr algn="l"/>
              <a:r>
                <a:rPr lang="ru-RU" sz="1400" b="0" dirty="0">
                  <a:solidFill>
                    <a:schemeClr val="bg1"/>
                  </a:solidFill>
                </a:rPr>
                <a:t>Образовательный проект</a:t>
              </a:r>
            </a:p>
          </p:txBody>
        </p:sp>
      </p:grpSp>
      <p:pic>
        <p:nvPicPr>
          <p:cNvPr id="13" name="Рисунок 12">
            <a:extLst>
              <a:ext uri="{FF2B5EF4-FFF2-40B4-BE49-F238E27FC236}">
                <a16:creationId xmlns:a16="http://schemas.microsoft.com/office/drawing/2014/main" id="{BB4822F6-FB24-9804-E903-72A285D2B9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386" y="471261"/>
            <a:ext cx="1617988" cy="682040"/>
          </a:xfrm>
          <a:prstGeom prst="rect">
            <a:avLst/>
          </a:prstGeom>
        </p:spPr>
      </p:pic>
      <p:grpSp>
        <p:nvGrpSpPr>
          <p:cNvPr id="14" name="Группа 13">
            <a:extLst>
              <a:ext uri="{FF2B5EF4-FFF2-40B4-BE49-F238E27FC236}">
                <a16:creationId xmlns:a16="http://schemas.microsoft.com/office/drawing/2014/main" id="{95227E10-C61E-3D8D-D8CF-2BE8998A222E}"/>
              </a:ext>
            </a:extLst>
          </p:cNvPr>
          <p:cNvGrpSpPr/>
          <p:nvPr/>
        </p:nvGrpSpPr>
        <p:grpSpPr>
          <a:xfrm>
            <a:off x="458288" y="5846111"/>
            <a:ext cx="713702" cy="682040"/>
            <a:chOff x="5250832" y="4173027"/>
            <a:chExt cx="1690336" cy="1615347"/>
          </a:xfrm>
        </p:grpSpPr>
        <p:sp>
          <p:nvSpPr>
            <p:cNvPr id="15" name="Прямоугольник: скругленные углы 14">
              <a:extLst>
                <a:ext uri="{FF2B5EF4-FFF2-40B4-BE49-F238E27FC236}">
                  <a16:creationId xmlns:a16="http://schemas.microsoft.com/office/drawing/2014/main" id="{FF14DD0C-45B5-CF9D-B885-765962CB45E1}"/>
                </a:ext>
              </a:extLst>
            </p:cNvPr>
            <p:cNvSpPr/>
            <p:nvPr/>
          </p:nvSpPr>
          <p:spPr>
            <a:xfrm>
              <a:off x="5250832" y="4173027"/>
              <a:ext cx="1690336" cy="1615347"/>
            </a:xfrm>
            <a:prstGeom prst="roundRect">
              <a:avLst>
                <a:gd name="adj" fmla="val 13648"/>
              </a:avLst>
            </a:prstGeom>
            <a:solidFill>
              <a:srgbClr val="FFFFFF"/>
            </a:solidFill>
            <a:ln w="19050">
              <a:noFill/>
            </a:ln>
            <a:effectLst>
              <a:outerShdw blurRad="190500" dist="381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pic>
          <p:nvPicPr>
            <p:cNvPr id="16" name="Рисунок 15">
              <a:extLst>
                <a:ext uri="{FF2B5EF4-FFF2-40B4-BE49-F238E27FC236}">
                  <a16:creationId xmlns:a16="http://schemas.microsoft.com/office/drawing/2014/main" id="{175E4795-324E-C7AD-9BC7-1A48B98F5B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3668" y="4313044"/>
              <a:ext cx="1130826" cy="1390198"/>
            </a:xfrm>
            <a:prstGeom prst="rect">
              <a:avLst/>
            </a:prstGeom>
          </p:spPr>
        </p:pic>
      </p:grpSp>
      <p:sp>
        <p:nvSpPr>
          <p:cNvPr id="17" name="Текст 2">
            <a:extLst>
              <a:ext uri="{FF2B5EF4-FFF2-40B4-BE49-F238E27FC236}">
                <a16:creationId xmlns:a16="http://schemas.microsoft.com/office/drawing/2014/main" id="{2F5243B4-847D-2211-47C8-B34402807E38}"/>
              </a:ext>
            </a:extLst>
          </p:cNvPr>
          <p:cNvSpPr txBox="1">
            <a:spLocks/>
          </p:cNvSpPr>
          <p:nvPr/>
        </p:nvSpPr>
        <p:spPr>
          <a:xfrm>
            <a:off x="1291410" y="5989575"/>
            <a:ext cx="1411239" cy="4501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ru-RU" dirty="0">
                <a:solidFill>
                  <a:schemeClr val="bg1"/>
                </a:solidFill>
              </a:rPr>
              <a:t>44-ФЗ</a:t>
            </a:r>
          </a:p>
        </p:txBody>
      </p:sp>
    </p:spTree>
    <p:extLst>
      <p:ext uri="{BB962C8B-B14F-4D97-AF65-F5344CB8AC3E}">
        <p14:creationId xmlns:p14="http://schemas.microsoft.com/office/powerpoint/2010/main" val="802142859"/>
      </p:ext>
    </p:extLst>
  </p:cSld>
  <p:clrMapOvr>
    <a:masterClrMapping/>
  </p:clrMapOvr>
  <mc:AlternateContent xmlns:mc="http://schemas.openxmlformats.org/markup-compatibility/2006" xmlns:p14="http://schemas.microsoft.com/office/powerpoint/2010/main">
    <mc:Choice Requires="p14">
      <p:transition p14:dur="100" advClick="0" advTm="6000">
        <p:fade/>
      </p:transition>
    </mc:Choice>
    <mc:Fallback xmlns="">
      <p:transition advClick="0" advTm="6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type="body" sz="quarter" idx="4294967295"/>
          </p:nvPr>
        </p:nvSpPr>
        <p:spPr>
          <a:xfrm>
            <a:off x="901337" y="856212"/>
            <a:ext cx="10244457" cy="2785314"/>
          </a:xfrm>
          <a:prstGeom prst="rect">
            <a:avLst/>
          </a:prstGeom>
        </p:spPr>
        <p:txBody>
          <a:bodyPr wrap="square">
            <a:spAutoFit/>
          </a:bodyPr>
          <a:lstStyle/>
          <a:p>
            <a:pPr marL="0" indent="0" algn="just">
              <a:lnSpc>
                <a:spcPct val="150000"/>
              </a:lnSpc>
              <a:buNone/>
            </a:pPr>
            <a:r>
              <a:rPr lang="ru-RU" sz="1800" dirty="0">
                <a:latin typeface="+mn-lt"/>
              </a:rPr>
              <a:t>«…включение в состав одного лота, объекта закупки товаров, работ, услуг, технологически и функционально не связанных между собой образует событие административного правонарушения, ответственность за совершение которого предусмотрена ч. 4.1 ст. 7.30 КоАП РФ…»</a:t>
            </a:r>
          </a:p>
          <a:p>
            <a:pPr marL="0" indent="0" algn="just">
              <a:lnSpc>
                <a:spcPct val="150000"/>
              </a:lnSpc>
              <a:buNone/>
            </a:pPr>
            <a:r>
              <a:rPr lang="ru-RU" sz="1800" dirty="0">
                <a:solidFill>
                  <a:schemeClr val="accent1"/>
                </a:solidFill>
                <a:latin typeface="+mn-lt"/>
              </a:rPr>
              <a:t>Документ: Разъяснения ФАС  России от 16.02.2018 </a:t>
            </a:r>
            <a:r>
              <a:rPr lang="en-US" sz="1800" dirty="0">
                <a:solidFill>
                  <a:schemeClr val="accent1"/>
                </a:solidFill>
                <a:latin typeface="+mn-lt"/>
                <a:hlinkClick r:id="rId2">
                  <a:extLst>
                    <a:ext uri="{A12FA001-AC4F-418D-AE19-62706E023703}">
                      <ahyp:hlinkClr xmlns:ahyp="http://schemas.microsoft.com/office/drawing/2018/hyperlinkcolor" val="tx"/>
                    </a:ext>
                  </a:extLst>
                </a:hlinkClick>
              </a:rPr>
              <a:t>https://fas.gov.ru/documents/610916</a:t>
            </a:r>
            <a:endParaRPr lang="ru-RU" sz="1800" dirty="0">
              <a:solidFill>
                <a:schemeClr val="accent1"/>
              </a:solidFill>
              <a:latin typeface="+mn-lt"/>
            </a:endParaRPr>
          </a:p>
          <a:p>
            <a:pPr algn="just">
              <a:lnSpc>
                <a:spcPct val="150000"/>
              </a:lnSpc>
            </a:pPr>
            <a:endParaRPr lang="ru-RU" sz="1800" dirty="0">
              <a:latin typeface="+mn-lt"/>
            </a:endParaRPr>
          </a:p>
        </p:txBody>
      </p:sp>
      <p:sp>
        <p:nvSpPr>
          <p:cNvPr id="5" name="Заголовок 4">
            <a:extLst>
              <a:ext uri="{FF2B5EF4-FFF2-40B4-BE49-F238E27FC236}">
                <a16:creationId xmlns:a16="http://schemas.microsoft.com/office/drawing/2014/main" id="{F2A22FDA-C37F-75EF-9990-EFFF51177B87}"/>
              </a:ext>
            </a:extLst>
          </p:cNvPr>
          <p:cNvSpPr>
            <a:spLocks noGrp="1"/>
          </p:cNvSpPr>
          <p:nvPr>
            <p:ph type="title"/>
          </p:nvPr>
        </p:nvSpPr>
        <p:spPr/>
        <p:txBody>
          <a:bodyPr/>
          <a:lstStyle/>
          <a:p>
            <a:r>
              <a:rPr lang="ru-RU" dirty="0"/>
              <a:t>ФОРМИРОВАНИЕ ЛОТОВ</a:t>
            </a:r>
          </a:p>
        </p:txBody>
      </p:sp>
      <p:graphicFrame>
        <p:nvGraphicFramePr>
          <p:cNvPr id="2" name="Схема 1">
            <a:extLst>
              <a:ext uri="{FF2B5EF4-FFF2-40B4-BE49-F238E27FC236}">
                <a16:creationId xmlns:a16="http://schemas.microsoft.com/office/drawing/2014/main" id="{2C7AB435-B64F-5D54-375F-26548C6AD4B6}"/>
              </a:ext>
            </a:extLst>
          </p:cNvPr>
          <p:cNvGraphicFramePr/>
          <p:nvPr>
            <p:extLst>
              <p:ext uri="{D42A27DB-BD31-4B8C-83A1-F6EECF244321}">
                <p14:modId xmlns:p14="http://schemas.microsoft.com/office/powerpoint/2010/main" val="3170685427"/>
              </p:ext>
            </p:extLst>
          </p:nvPr>
        </p:nvGraphicFramePr>
        <p:xfrm>
          <a:off x="2032000" y="3101545"/>
          <a:ext cx="8587874" cy="303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Овал 2">
            <a:extLst>
              <a:ext uri="{FF2B5EF4-FFF2-40B4-BE49-F238E27FC236}">
                <a16:creationId xmlns:a16="http://schemas.microsoft.com/office/drawing/2014/main" id="{D6508B0E-40EB-3C2A-5EE0-20571555BC72}"/>
              </a:ext>
            </a:extLst>
          </p:cNvPr>
          <p:cNvSpPr/>
          <p:nvPr/>
        </p:nvSpPr>
        <p:spPr>
          <a:xfrm>
            <a:off x="5053914" y="3855308"/>
            <a:ext cx="2325454" cy="16256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400" dirty="0"/>
              <a:t>Описание объекта закупки</a:t>
            </a:r>
          </a:p>
        </p:txBody>
      </p:sp>
    </p:spTree>
    <p:extLst>
      <p:ext uri="{BB962C8B-B14F-4D97-AF65-F5344CB8AC3E}">
        <p14:creationId xmlns:p14="http://schemas.microsoft.com/office/powerpoint/2010/main" val="459747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2A22FDA-C37F-75EF-9990-EFFF51177B87}"/>
              </a:ext>
            </a:extLst>
          </p:cNvPr>
          <p:cNvSpPr>
            <a:spLocks noGrp="1"/>
          </p:cNvSpPr>
          <p:nvPr>
            <p:ph type="title"/>
          </p:nvPr>
        </p:nvSpPr>
        <p:spPr/>
        <p:txBody>
          <a:bodyPr/>
          <a:lstStyle/>
          <a:p>
            <a:r>
              <a:rPr lang="ru-RU" dirty="0"/>
              <a:t>ФОРМИРОВАНИЕ ЛОТОВ</a:t>
            </a:r>
          </a:p>
        </p:txBody>
      </p:sp>
      <p:sp>
        <p:nvSpPr>
          <p:cNvPr id="7" name="TextBox 6">
            <a:extLst>
              <a:ext uri="{FF2B5EF4-FFF2-40B4-BE49-F238E27FC236}">
                <a16:creationId xmlns:a16="http://schemas.microsoft.com/office/drawing/2014/main" id="{84B90DDE-DA09-7B40-59FB-71E4D0B73CF3}"/>
              </a:ext>
            </a:extLst>
          </p:cNvPr>
          <p:cNvSpPr txBox="1"/>
          <p:nvPr/>
        </p:nvSpPr>
        <p:spPr>
          <a:xfrm>
            <a:off x="634171" y="856212"/>
            <a:ext cx="10466445" cy="5262979"/>
          </a:xfrm>
          <a:prstGeom prst="rect">
            <a:avLst/>
          </a:prstGeom>
          <a:noFill/>
        </p:spPr>
        <p:txBody>
          <a:bodyPr wrap="square">
            <a:spAutoFit/>
          </a:bodyPr>
          <a:lstStyle/>
          <a:p>
            <a:pPr indent="539750" algn="just"/>
            <a:r>
              <a:rPr lang="ru-RU" sz="1800" kern="150" dirty="0">
                <a:solidFill>
                  <a:srgbClr val="000000"/>
                </a:solidFill>
                <a:effectLst/>
                <a:ea typeface="SimSun" panose="02010600030101010101" pitchFamily="2" charset="-122"/>
                <a:cs typeface="Mangal" panose="02040503050203030202" pitchFamily="18" charset="0"/>
              </a:rPr>
              <a:t>Комиссие</a:t>
            </a:r>
            <a:r>
              <a:rPr lang="ru-RU" sz="1800" kern="150" dirty="0">
                <a:solidFill>
                  <a:srgbClr val="000001"/>
                </a:solidFill>
                <a:effectLst/>
                <a:ea typeface="SimSun" panose="02010600030101010101" pitchFamily="2" charset="-122"/>
                <a:cs typeface="Mangal" panose="02040503050203030202" pitchFamily="18" charset="0"/>
              </a:rPr>
              <a:t>й УФАС установлено, что объектом закупки является </a:t>
            </a:r>
            <a:r>
              <a:rPr lang="ru-RU" sz="1800" kern="150" dirty="0">
                <a:solidFill>
                  <a:srgbClr val="000000"/>
                </a:solidFill>
                <a:effectLst/>
                <a:ea typeface="SimSun" panose="02010600030101010101" pitchFamily="2" charset="-122"/>
                <a:cs typeface="Mangal" panose="02040503050203030202" pitchFamily="18" charset="0"/>
              </a:rPr>
              <a:t>выполнение работ по объекту: «Благоустройство аллеи перед зданием государственного театра кукол…». НМЦК 104,54 </a:t>
            </a:r>
            <a:r>
              <a:rPr lang="ru-RU" sz="1800" kern="150" dirty="0" err="1">
                <a:solidFill>
                  <a:srgbClr val="000000"/>
                </a:solidFill>
                <a:effectLst/>
                <a:ea typeface="SimSun" panose="02010600030101010101" pitchFamily="2" charset="-122"/>
                <a:cs typeface="Mangal" panose="02040503050203030202" pitchFamily="18" charset="0"/>
              </a:rPr>
              <a:t>млн.руб</a:t>
            </a:r>
            <a:r>
              <a:rPr lang="ru-RU" kern="150" dirty="0">
                <a:solidFill>
                  <a:srgbClr val="000000"/>
                </a:solidFill>
                <a:ea typeface="SimSun" panose="02010600030101010101" pitchFamily="2" charset="-122"/>
                <a:cs typeface="Mangal" panose="02040503050203030202" pitchFamily="18" charset="0"/>
              </a:rPr>
              <a:t>.</a:t>
            </a:r>
            <a:endParaRPr lang="ru-RU" sz="1600" kern="150" dirty="0">
              <a:effectLst/>
              <a:ea typeface="SimSun" panose="02010600030101010101" pitchFamily="2" charset="-122"/>
              <a:cs typeface="Mangal" panose="02040503050203030202" pitchFamily="18" charset="0"/>
            </a:endParaRPr>
          </a:p>
          <a:p>
            <a:pPr indent="539750" algn="just"/>
            <a:r>
              <a:rPr lang="ru-RU" sz="1800" kern="150" dirty="0">
                <a:solidFill>
                  <a:srgbClr val="000000"/>
                </a:solidFill>
                <a:effectLst/>
                <a:ea typeface="SimSun" panose="02010600030101010101" pitchFamily="2" charset="-122"/>
                <a:cs typeface="Mangal" panose="02040503050203030202" pitchFamily="18" charset="0"/>
              </a:rPr>
              <a:t>При исполнении контракта Исполнителю необходимо </a:t>
            </a:r>
            <a:r>
              <a:rPr lang="ru-RU" sz="1800" b="1" kern="150" dirty="0">
                <a:solidFill>
                  <a:srgbClr val="000000"/>
                </a:solidFill>
                <a:effectLst/>
                <a:ea typeface="SimSun" panose="02010600030101010101" pitchFamily="2" charset="-122"/>
                <a:cs typeface="Mangal" panose="02040503050203030202" pitchFamily="18" charset="0"/>
              </a:rPr>
              <a:t>выполнить следующие работы: озеленение территории, строительно-монтажные работы, демонтажные работы, земляные работы, монтаж сигнальной ленты, установить систему видеонаблюдения,  установка МАФ,  установить наружное освещение, электроснабжение.</a:t>
            </a:r>
            <a:endParaRPr lang="ru-RU" sz="1600" b="1" kern="150" dirty="0">
              <a:effectLst/>
              <a:ea typeface="SimSun" panose="02010600030101010101" pitchFamily="2" charset="-122"/>
              <a:cs typeface="Mangal" panose="02040503050203030202" pitchFamily="18" charset="0"/>
            </a:endParaRPr>
          </a:p>
          <a:p>
            <a:pPr indent="539750" algn="just"/>
            <a:r>
              <a:rPr lang="ru-RU" sz="1800" kern="150" dirty="0">
                <a:solidFill>
                  <a:srgbClr val="000000"/>
                </a:solidFill>
                <a:effectLst/>
                <a:ea typeface="SimSun" panose="02010600030101010101" pitchFamily="2" charset="-122"/>
                <a:cs typeface="Mangal" panose="02040503050203030202" pitchFamily="18" charset="0"/>
              </a:rPr>
              <a:t>Под технологически и функционально не связанными между собой товарами, работами, услугами следует понимать товары, работы, услуги, которые отличаются друг от друга значительными особенностями (деталями), влияющими на качество и основные потребительские свойства товаров, результат работ, услуг, являются неоднородными (различными) по своему потребительскому назначению и не могут быть взаимозаменяемыми.</a:t>
            </a:r>
            <a:endParaRPr lang="ru-RU" sz="1600" kern="150" dirty="0">
              <a:effectLst/>
              <a:ea typeface="SimSun" panose="02010600030101010101" pitchFamily="2" charset="-122"/>
              <a:cs typeface="Mangal" panose="02040503050203030202" pitchFamily="18" charset="0"/>
            </a:endParaRPr>
          </a:p>
          <a:p>
            <a:pPr indent="539750" algn="just"/>
            <a:r>
              <a:rPr lang="ru-RU" sz="1800" b="1" kern="150" dirty="0">
                <a:solidFill>
                  <a:srgbClr val="FF0000"/>
                </a:solidFill>
                <a:effectLst/>
                <a:ea typeface="SimSun" panose="02010600030101010101" pitchFamily="2" charset="-122"/>
                <a:cs typeface="Mangal" panose="02040503050203030202" pitchFamily="18" charset="0"/>
              </a:rPr>
              <a:t>Вышеуказанные работы не являются взаимосвязанными и аналогичными. Объединение в один лот разнородных работ приводит к ограничению конкуренции.</a:t>
            </a:r>
          </a:p>
          <a:p>
            <a:pPr indent="539750" algn="just"/>
            <a:endParaRPr lang="ru-RU" sz="1800" kern="150" dirty="0">
              <a:solidFill>
                <a:srgbClr val="000000"/>
              </a:solidFill>
              <a:effectLst/>
              <a:ea typeface="SimSun" panose="02010600030101010101" pitchFamily="2" charset="-122"/>
              <a:cs typeface="Mangal" panose="02040503050203030202" pitchFamily="18" charset="0"/>
            </a:endParaRPr>
          </a:p>
          <a:p>
            <a:pPr algn="just"/>
            <a:r>
              <a:rPr lang="ru-RU" sz="1600" kern="150" dirty="0">
                <a:solidFill>
                  <a:schemeClr val="tx2"/>
                </a:solidFill>
                <a:effectLst/>
                <a:ea typeface="SimSun" panose="02010600030101010101" pitchFamily="2" charset="-122"/>
                <a:cs typeface="Mangal" panose="02040503050203030202" pitchFamily="18" charset="0"/>
              </a:rPr>
              <a:t>Решение </a:t>
            </a:r>
            <a:r>
              <a:rPr lang="ru-RU" sz="1600" dirty="0">
                <a:solidFill>
                  <a:schemeClr val="tx2"/>
                </a:solidFill>
                <a:effectLst/>
                <a:ea typeface="SimSun" panose="02010600030101010101" pitchFamily="2" charset="-122"/>
                <a:cs typeface="Mangal" panose="02040503050203030202" pitchFamily="18" charset="0"/>
              </a:rPr>
              <a:t>УФАС по Республике Башкортостан </a:t>
            </a:r>
            <a:r>
              <a:rPr lang="ru-RU" sz="1600" kern="150" dirty="0">
                <a:solidFill>
                  <a:schemeClr val="tx2"/>
                </a:solidFill>
                <a:effectLst/>
                <a:ea typeface="SimSun" panose="02010600030101010101" pitchFamily="2" charset="-122"/>
                <a:cs typeface="Mangal" panose="02040503050203030202" pitchFamily="18" charset="0"/>
              </a:rPr>
              <a:t>от 24.05.2023 по делу №ТО 002/06/99-952/2023 о результатах внеплановой проверки соблюдения законодательства о контрактной системе в сфере закупок</a:t>
            </a:r>
            <a:r>
              <a:rPr lang="ru-RU" sz="1600" kern="150" dirty="0">
                <a:solidFill>
                  <a:schemeClr val="tx2"/>
                </a:solidFill>
                <a:ea typeface="SimSun" panose="02010600030101010101" pitchFamily="2" charset="-122"/>
                <a:cs typeface="Mangal" panose="02040503050203030202" pitchFamily="18" charset="0"/>
              </a:rPr>
              <a:t> (закупка №</a:t>
            </a:r>
            <a:r>
              <a:rPr lang="ru-RU" sz="1600" dirty="0">
                <a:solidFill>
                  <a:schemeClr val="tx2"/>
                </a:solidFill>
                <a:effectLst/>
                <a:ea typeface="SimSun" panose="02010600030101010101" pitchFamily="2" charset="-122"/>
                <a:cs typeface="Mangal" panose="02040503050203030202" pitchFamily="18" charset="0"/>
              </a:rPr>
              <a:t>0101500000323000164)</a:t>
            </a:r>
            <a:r>
              <a:rPr lang="ru-RU" sz="1600" dirty="0">
                <a:solidFill>
                  <a:schemeClr val="tx2"/>
                </a:solidFill>
                <a:effectLst/>
              </a:rPr>
              <a:t> </a:t>
            </a:r>
            <a:endParaRPr lang="ru-RU" sz="1600" kern="150" dirty="0">
              <a:solidFill>
                <a:schemeClr val="tx2"/>
              </a:solidFill>
              <a:effectLst/>
              <a:ea typeface="SimSun" panose="02010600030101010101" pitchFamily="2" charset="-122"/>
              <a:cs typeface="Mangal" panose="02040503050203030202" pitchFamily="18" charset="0"/>
            </a:endParaRPr>
          </a:p>
        </p:txBody>
      </p:sp>
    </p:spTree>
    <p:extLst>
      <p:ext uri="{BB962C8B-B14F-4D97-AF65-F5344CB8AC3E}">
        <p14:creationId xmlns:p14="http://schemas.microsoft.com/office/powerpoint/2010/main" val="2324241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2A22FDA-C37F-75EF-9990-EFFF51177B87}"/>
              </a:ext>
            </a:extLst>
          </p:cNvPr>
          <p:cNvSpPr>
            <a:spLocks noGrp="1"/>
          </p:cNvSpPr>
          <p:nvPr>
            <p:ph type="title"/>
          </p:nvPr>
        </p:nvSpPr>
        <p:spPr/>
        <p:txBody>
          <a:bodyPr/>
          <a:lstStyle/>
          <a:p>
            <a:r>
              <a:rPr lang="ru-RU" dirty="0"/>
              <a:t>ОПИСАНИЕ ОБЪЕКТА ЗАКУПКИ. ОКПД2</a:t>
            </a:r>
          </a:p>
        </p:txBody>
      </p:sp>
      <p:sp>
        <p:nvSpPr>
          <p:cNvPr id="3" name="TextBox 2">
            <a:extLst>
              <a:ext uri="{FF2B5EF4-FFF2-40B4-BE49-F238E27FC236}">
                <a16:creationId xmlns:a16="http://schemas.microsoft.com/office/drawing/2014/main" id="{F2DA88B6-3326-2EFE-258D-8D358E22E439}"/>
              </a:ext>
            </a:extLst>
          </p:cNvPr>
          <p:cNvSpPr txBox="1"/>
          <p:nvPr/>
        </p:nvSpPr>
        <p:spPr>
          <a:xfrm>
            <a:off x="930875" y="972816"/>
            <a:ext cx="10330249" cy="5582041"/>
          </a:xfrm>
          <a:prstGeom prst="rect">
            <a:avLst/>
          </a:prstGeom>
          <a:noFill/>
        </p:spPr>
        <p:txBody>
          <a:bodyPr wrap="square">
            <a:spAutoFit/>
          </a:bodyPr>
          <a:lstStyle/>
          <a:p>
            <a:pPr indent="449580" algn="just">
              <a:lnSpc>
                <a:spcPct val="150000"/>
              </a:lnSpc>
            </a:pPr>
            <a:r>
              <a:rPr lang="ru-RU" sz="1600" dirty="0">
                <a:solidFill>
                  <a:srgbClr val="000000"/>
                </a:solidFill>
                <a:effectLst/>
                <a:ea typeface="Times New Roman" panose="02020603050405020304" pitchFamily="18" charset="0"/>
              </a:rPr>
              <a:t>Объектом закупки является - выполнение работ по обустройству и содержанию цветочных объектов садово-паркового искусства на территории внутригородского района….</a:t>
            </a:r>
          </a:p>
          <a:p>
            <a:pPr indent="449580" algn="just">
              <a:lnSpc>
                <a:spcPct val="150000"/>
              </a:lnSpc>
            </a:pPr>
            <a:r>
              <a:rPr lang="ru-RU" sz="1600" b="1" dirty="0">
                <a:solidFill>
                  <a:srgbClr val="000000"/>
                </a:solidFill>
                <a:effectLst/>
                <a:ea typeface="Times New Roman" panose="02020603050405020304" pitchFamily="18" charset="0"/>
              </a:rPr>
              <a:t>Заказчиком применен код ОКПД2: 81.30.10.000 </a:t>
            </a:r>
            <a:r>
              <a:rPr lang="ru-RU" sz="1600" dirty="0">
                <a:solidFill>
                  <a:srgbClr val="000000"/>
                </a:solidFill>
                <a:effectLst/>
                <a:ea typeface="Times New Roman" panose="02020603050405020304" pitchFamily="18" charset="0"/>
              </a:rPr>
              <a:t>«Услуги по планировке ландшафта», который включает в себя в том числе: - услуги по уходу и обслуживанию парков и садов, частных и общественных домов, общественных и полуобщественных зданий (школ, больниц, административных зданий, церквей и т.д.), муниципальных площадок (парков, озелененных территорий, кладбищ и т.д.), растительности у проезжей части (автомобильных дорог, железнодорожных и трамвайных путей, водных путей, портов), спортивных площадок (футбольных полей, площадок для игры в гольф и т.д.), игровых площадок. </a:t>
            </a:r>
            <a:endParaRPr lang="ru-RU" sz="1600" dirty="0">
              <a:effectLst/>
              <a:ea typeface="Times New Roman" panose="02020603050405020304" pitchFamily="18" charset="0"/>
            </a:endParaRPr>
          </a:p>
          <a:p>
            <a:pPr indent="449580" algn="just">
              <a:lnSpc>
                <a:spcPct val="150000"/>
              </a:lnSpc>
            </a:pPr>
            <a:r>
              <a:rPr lang="ru-RU" sz="1600" b="1" dirty="0">
                <a:solidFill>
                  <a:srgbClr val="000000"/>
                </a:solidFill>
                <a:effectLst/>
                <a:ea typeface="Times New Roman" panose="02020603050405020304" pitchFamily="18" charset="0"/>
              </a:rPr>
              <a:t>Комиссией УФАС нарушений в выборе кода не установлено</a:t>
            </a:r>
            <a:r>
              <a:rPr lang="ru-RU" sz="1600" i="1" dirty="0">
                <a:solidFill>
                  <a:srgbClr val="0070C0"/>
                </a:solidFill>
                <a:effectLst/>
                <a:ea typeface="Calibri" panose="020F0502020204030204" pitchFamily="34" charset="0"/>
                <a:cs typeface="Times New Roman" panose="02020603050405020304" pitchFamily="18" charset="0"/>
              </a:rPr>
              <a:t> /в КТРУ позиция 81.30.10 обязательная к применению с 01.01.2025/</a:t>
            </a:r>
            <a:r>
              <a:rPr lang="ru-RU" sz="1600" b="1" dirty="0">
                <a:solidFill>
                  <a:srgbClr val="000000"/>
                </a:solidFill>
                <a:effectLst/>
                <a:ea typeface="Times New Roman" panose="02020603050405020304" pitchFamily="18" charset="0"/>
              </a:rPr>
              <a:t>. </a:t>
            </a:r>
          </a:p>
          <a:p>
            <a:pPr indent="449580" algn="just">
              <a:lnSpc>
                <a:spcPct val="150000"/>
              </a:lnSpc>
            </a:pPr>
            <a:r>
              <a:rPr lang="ru-RU" sz="1600" b="1" dirty="0">
                <a:solidFill>
                  <a:srgbClr val="000000"/>
                </a:solidFill>
                <a:ea typeface="Times New Roman" panose="02020603050405020304" pitchFamily="18" charset="0"/>
              </a:rPr>
              <a:t>При этом включение в </a:t>
            </a:r>
            <a:r>
              <a:rPr lang="ru-RU" sz="1600" b="1" dirty="0">
                <a:solidFill>
                  <a:srgbClr val="000000"/>
                </a:solidFill>
                <a:effectLst/>
                <a:ea typeface="Times New Roman" panose="02020603050405020304" pitchFamily="18" charset="0"/>
              </a:rPr>
              <a:t>объект закупки услуг по рассаживанию, уходу и обслуживанию парков и садов и т.д., а также </a:t>
            </a:r>
            <a:r>
              <a:rPr lang="ru-RU" sz="1600" b="1" u="sng" dirty="0">
                <a:solidFill>
                  <a:srgbClr val="000000"/>
                </a:solidFill>
                <a:effectLst/>
                <a:ea typeface="Times New Roman" panose="02020603050405020304" pitchFamily="18" charset="0"/>
              </a:rPr>
              <a:t>услуг в области ландшафтного дизайна и архитектурного проектирования</a:t>
            </a:r>
            <a:r>
              <a:rPr lang="ru-RU" sz="1600" b="1" dirty="0">
                <a:solidFill>
                  <a:srgbClr val="000000"/>
                </a:solidFill>
                <a:effectLst/>
                <a:ea typeface="Times New Roman" panose="02020603050405020304" pitchFamily="18" charset="0"/>
              </a:rPr>
              <a:t>,  нарушает положения Закона о контрактной системе.</a:t>
            </a:r>
            <a:r>
              <a:rPr lang="ru-RU" sz="1600" b="1" dirty="0">
                <a:effectLst/>
              </a:rPr>
              <a:t> </a:t>
            </a:r>
            <a:endParaRPr lang="ru-RU" sz="1600" b="1" dirty="0">
              <a:solidFill>
                <a:schemeClr val="accent1"/>
              </a:solidFill>
              <a:ea typeface="Times New Roman" panose="02020603050405020304" pitchFamily="18" charset="0"/>
            </a:endParaRPr>
          </a:p>
          <a:p>
            <a:pPr algn="just">
              <a:lnSpc>
                <a:spcPct val="150000"/>
              </a:lnSpc>
            </a:pPr>
            <a:r>
              <a:rPr lang="ru-RU" sz="1600" dirty="0">
                <a:solidFill>
                  <a:schemeClr val="accent1"/>
                </a:solidFill>
                <a:effectLst/>
                <a:ea typeface="Times New Roman" panose="02020603050405020304" pitchFamily="18" charset="0"/>
              </a:rPr>
              <a:t>Решение УФАС по Краснодарскому краю от 25.01.2024 по делу №023/06/32-310/2024  (извещение №0118300018723001359)</a:t>
            </a:r>
            <a:r>
              <a:rPr lang="ru-RU" sz="1600" dirty="0">
                <a:solidFill>
                  <a:schemeClr val="accent1"/>
                </a:solidFill>
                <a:effectLst/>
              </a:rPr>
              <a:t> </a:t>
            </a:r>
            <a:endParaRPr lang="ru-RU" sz="1600" dirty="0">
              <a:solidFill>
                <a:schemeClr val="accent1"/>
              </a:solidFill>
              <a:effectLst/>
              <a:ea typeface="Times New Roman" panose="02020603050405020304" pitchFamily="18" charset="0"/>
            </a:endParaRPr>
          </a:p>
        </p:txBody>
      </p:sp>
    </p:spTree>
    <p:extLst>
      <p:ext uri="{BB962C8B-B14F-4D97-AF65-F5344CB8AC3E}">
        <p14:creationId xmlns:p14="http://schemas.microsoft.com/office/powerpoint/2010/main" val="142684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2A22FDA-C37F-75EF-9990-EFFF51177B87}"/>
              </a:ext>
            </a:extLst>
          </p:cNvPr>
          <p:cNvSpPr>
            <a:spLocks noGrp="1"/>
          </p:cNvSpPr>
          <p:nvPr>
            <p:ph type="title"/>
          </p:nvPr>
        </p:nvSpPr>
        <p:spPr/>
        <p:txBody>
          <a:bodyPr/>
          <a:lstStyle/>
          <a:p>
            <a:r>
              <a:rPr lang="ru-RU" dirty="0"/>
              <a:t>ОПИСАНИЕ ОБЪЕКТА ЗАКУПКИ</a:t>
            </a:r>
          </a:p>
        </p:txBody>
      </p:sp>
      <p:sp>
        <p:nvSpPr>
          <p:cNvPr id="3" name="TextBox 2">
            <a:extLst>
              <a:ext uri="{FF2B5EF4-FFF2-40B4-BE49-F238E27FC236}">
                <a16:creationId xmlns:a16="http://schemas.microsoft.com/office/drawing/2014/main" id="{3EB2FC1D-F536-98E9-956E-315A3A531703}"/>
              </a:ext>
            </a:extLst>
          </p:cNvPr>
          <p:cNvSpPr txBox="1"/>
          <p:nvPr/>
        </p:nvSpPr>
        <p:spPr>
          <a:xfrm>
            <a:off x="862777" y="856212"/>
            <a:ext cx="10466445" cy="5755422"/>
          </a:xfrm>
          <a:prstGeom prst="rect">
            <a:avLst/>
          </a:prstGeom>
          <a:noFill/>
        </p:spPr>
        <p:txBody>
          <a:bodyPr wrap="square">
            <a:spAutoFit/>
          </a:bodyPr>
          <a:lstStyle/>
          <a:p>
            <a:pPr algn="just"/>
            <a:r>
              <a:rPr lang="ru-RU" b="1" dirty="0">
                <a:solidFill>
                  <a:schemeClr val="tx2"/>
                </a:solidFill>
                <a:effectLst/>
                <a:latin typeface="Helvetica Neue" panose="02000503000000020004" pitchFamily="2" charset="0"/>
              </a:rPr>
              <a:t>При проведении закупки на выполнение работ по благоустройству общественного пространства, заказчик не вправе требовать предоставления в составе заявки конкретных показателей товара, соответствующих значениям, установленным в документации о закупке, указание на товарный знак (при наличии), если:</a:t>
            </a:r>
            <a:r>
              <a:rPr lang="ru-RU" dirty="0">
                <a:solidFill>
                  <a:schemeClr val="tx2"/>
                </a:solidFill>
                <a:effectLst/>
                <a:latin typeface="Helvetica Neue" panose="02000503000000020004" pitchFamily="2" charset="0"/>
              </a:rPr>
              <a:t> </a:t>
            </a:r>
          </a:p>
          <a:p>
            <a:pPr algn="just"/>
            <a:br>
              <a:rPr lang="ru-RU" dirty="0">
                <a:effectLst/>
                <a:latin typeface="Helvetica Neue" panose="02000503000000020004" pitchFamily="2" charset="0"/>
              </a:rPr>
            </a:br>
            <a:endParaRPr lang="ru-RU" dirty="0">
              <a:effectLst/>
              <a:latin typeface="Helvetica Neue" panose="02000503000000020004" pitchFamily="2" charset="0"/>
            </a:endParaRPr>
          </a:p>
          <a:p>
            <a:pPr algn="just"/>
            <a:r>
              <a:rPr lang="ru-RU" dirty="0">
                <a:effectLst/>
                <a:latin typeface="Helvetica Neue" panose="02000503000000020004" pitchFamily="2" charset="0"/>
              </a:rPr>
              <a:t>✔️ товар не передается заказчику по товарной накладной или акту передачи;</a:t>
            </a:r>
          </a:p>
          <a:p>
            <a:pPr algn="just"/>
            <a:r>
              <a:rPr lang="ru-RU" dirty="0">
                <a:effectLst/>
                <a:latin typeface="Helvetica Neue" panose="02000503000000020004" pitchFamily="2" charset="0"/>
              </a:rPr>
              <a:t>✔️ товар не принимается к бухгалтерскому учету заказчика в соответствии с Федеральным законом от 06.12.2011 №402-ФЗ «О бухгалтерском учете»;</a:t>
            </a:r>
          </a:p>
          <a:p>
            <a:pPr algn="just"/>
            <a:r>
              <a:rPr lang="ru-RU" dirty="0">
                <a:effectLst/>
                <a:latin typeface="Helvetica Neue" panose="02000503000000020004" pitchFamily="2" charset="0"/>
              </a:rPr>
              <a:t>✔️ товаром являются строительные и расходные материалы, моющие средства и т.п., используемые при выполнении работ, оказании услуг, без которых невозможно выполнить (оказать) такую работу (услугу)</a:t>
            </a:r>
            <a:r>
              <a:rPr lang="en-US" dirty="0">
                <a:effectLst/>
                <a:latin typeface="Helvetica Neue" panose="02000503000000020004" pitchFamily="2" charset="0"/>
              </a:rPr>
              <a:t>*</a:t>
            </a:r>
            <a:r>
              <a:rPr lang="ru-RU" dirty="0">
                <a:effectLst/>
                <a:latin typeface="Helvetica Neue" panose="02000503000000020004" pitchFamily="2" charset="0"/>
              </a:rPr>
              <a:t>.</a:t>
            </a:r>
          </a:p>
          <a:p>
            <a:pPr algn="just"/>
            <a:r>
              <a:rPr lang="ru-RU" b="1" dirty="0">
                <a:solidFill>
                  <a:schemeClr val="tx2"/>
                </a:solidFill>
                <a:effectLst/>
                <a:latin typeface="Helvetica Neue" panose="02000503000000020004" pitchFamily="2" charset="0"/>
              </a:rPr>
              <a:t>Требование о предоставлении конкретных показателей и наименования страны происхождения товара, который непосредственно не поставляется при выполнении работ, является неправомерным.</a:t>
            </a:r>
            <a:r>
              <a:rPr lang="ru-RU" dirty="0">
                <a:solidFill>
                  <a:schemeClr val="tx2"/>
                </a:solidFill>
                <a:effectLst/>
                <a:latin typeface="Helvetica Neue" panose="02000503000000020004" pitchFamily="2" charset="0"/>
              </a:rPr>
              <a:t>  </a:t>
            </a:r>
          </a:p>
          <a:p>
            <a:pPr algn="just"/>
            <a:endParaRPr lang="ru-RU" dirty="0">
              <a:solidFill>
                <a:schemeClr val="tx2"/>
              </a:solidFill>
              <a:effectLst/>
              <a:latin typeface="Helvetica Neue" panose="02000503000000020004" pitchFamily="2" charset="0"/>
            </a:endParaRPr>
          </a:p>
          <a:p>
            <a:pPr algn="just"/>
            <a:r>
              <a:rPr lang="ru-RU" sz="1600" dirty="0">
                <a:solidFill>
                  <a:schemeClr val="tx2"/>
                </a:solidFill>
                <a:effectLst/>
                <a:latin typeface="Helvetica Neue" panose="02000503000000020004" pitchFamily="2" charset="0"/>
              </a:rPr>
              <a:t>Документ:</a:t>
            </a:r>
            <a:r>
              <a:rPr lang="ru-RU" sz="1600" dirty="0">
                <a:solidFill>
                  <a:schemeClr val="tx2"/>
                </a:solidFill>
                <a:effectLst/>
                <a:latin typeface=".AppleSystemUIFontMonospaced"/>
              </a:rPr>
              <a:t> </a:t>
            </a:r>
            <a:r>
              <a:rPr lang="ru-RU" sz="1600" dirty="0">
                <a:solidFill>
                  <a:schemeClr val="tx2"/>
                </a:solidFill>
                <a:effectLst/>
                <a:latin typeface="Helvetica Neue" panose="02000503000000020004" pitchFamily="2" charset="0"/>
              </a:rPr>
              <a:t>Решение Нижегородского УФАС от 25 марта 2021 года по делу № 052/06/64-660/2021 (07/106-ЕЛ) ( закупка №</a:t>
            </a:r>
            <a:r>
              <a:rPr lang="ru-RU" sz="1600" b="0" i="0" u="none" strike="noStrike" dirty="0">
                <a:solidFill>
                  <a:schemeClr val="tx2"/>
                </a:solidFill>
                <a:effectLst/>
                <a:latin typeface="Roboto" panose="02000000000000000000" pitchFamily="2" charset="0"/>
              </a:rPr>
              <a:t>0132600008121000002)</a:t>
            </a:r>
          </a:p>
          <a:p>
            <a:pPr algn="just"/>
            <a:endParaRPr lang="ru-RU" sz="1600" i="0" u="none" strike="noStrike" dirty="0">
              <a:solidFill>
                <a:schemeClr val="tx2"/>
              </a:solidFill>
              <a:effectLst/>
            </a:endParaRPr>
          </a:p>
          <a:p>
            <a:pPr algn="just"/>
            <a:r>
              <a:rPr lang="en-US" sz="1600" i="1" u="none" strike="noStrike" dirty="0">
                <a:solidFill>
                  <a:schemeClr val="tx2"/>
                </a:solidFill>
                <a:effectLst/>
              </a:rPr>
              <a:t>*</a:t>
            </a:r>
            <a:r>
              <a:rPr lang="ru-RU" sz="1600" i="1" u="none" strike="noStrike" dirty="0">
                <a:solidFill>
                  <a:schemeClr val="tx2"/>
                </a:solidFill>
                <a:effectLst/>
              </a:rPr>
              <a:t>Письмо ФАС России от 25.06.2020 </a:t>
            </a:r>
            <a:r>
              <a:rPr lang="ru-RU" sz="1600" i="1" dirty="0">
                <a:solidFill>
                  <a:schemeClr val="tx2"/>
                </a:solidFill>
              </a:rPr>
              <a:t>№</a:t>
            </a:r>
            <a:r>
              <a:rPr lang="ru-RU" sz="1600" i="1" u="none" strike="noStrike" dirty="0">
                <a:solidFill>
                  <a:schemeClr val="tx2"/>
                </a:solidFill>
                <a:effectLst/>
              </a:rPr>
              <a:t>ИА/53616/20 "По вопросу установления требований к составу заявки (поставляемый, используемый товар)"</a:t>
            </a:r>
          </a:p>
        </p:txBody>
      </p:sp>
    </p:spTree>
    <p:extLst>
      <p:ext uri="{BB962C8B-B14F-4D97-AF65-F5344CB8AC3E}">
        <p14:creationId xmlns:p14="http://schemas.microsoft.com/office/powerpoint/2010/main" val="2891305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2A22FDA-C37F-75EF-9990-EFFF51177B87}"/>
              </a:ext>
            </a:extLst>
          </p:cNvPr>
          <p:cNvSpPr>
            <a:spLocks noGrp="1"/>
          </p:cNvSpPr>
          <p:nvPr>
            <p:ph type="title"/>
          </p:nvPr>
        </p:nvSpPr>
        <p:spPr/>
        <p:txBody>
          <a:bodyPr/>
          <a:lstStyle/>
          <a:p>
            <a:r>
              <a:rPr lang="ru-RU" dirty="0"/>
              <a:t>ОПИСАНИЕ ОБЪЕКТА ЗАКУПКИ</a:t>
            </a:r>
          </a:p>
        </p:txBody>
      </p:sp>
      <p:sp>
        <p:nvSpPr>
          <p:cNvPr id="4" name="TextBox 3">
            <a:extLst>
              <a:ext uri="{FF2B5EF4-FFF2-40B4-BE49-F238E27FC236}">
                <a16:creationId xmlns:a16="http://schemas.microsoft.com/office/drawing/2014/main" id="{CA16F9DF-3B6A-0563-A644-DA22B730CD8F}"/>
              </a:ext>
            </a:extLst>
          </p:cNvPr>
          <p:cNvSpPr txBox="1"/>
          <p:nvPr/>
        </p:nvSpPr>
        <p:spPr>
          <a:xfrm>
            <a:off x="349939" y="1047906"/>
            <a:ext cx="11092418" cy="5212709"/>
          </a:xfrm>
          <a:prstGeom prst="rect">
            <a:avLst/>
          </a:prstGeom>
          <a:noFill/>
        </p:spPr>
        <p:txBody>
          <a:bodyPr wrap="square">
            <a:spAutoFit/>
          </a:bodyPr>
          <a:lstStyle/>
          <a:p>
            <a:pPr algn="just">
              <a:lnSpc>
                <a:spcPct val="150000"/>
              </a:lnSpc>
            </a:pPr>
            <a:r>
              <a:rPr lang="ru-RU" sz="1600" dirty="0">
                <a:effectLst/>
              </a:rPr>
              <a:t>	Согласно доводу жалобы Заказчиком при осуществлении закупки на выполнение работ по благоустройству общественных территорий городского округа ( закупка №0329200062223010572 )</a:t>
            </a:r>
            <a:r>
              <a:rPr lang="ru-RU" sz="1600" dirty="0"/>
              <a:t> </a:t>
            </a:r>
            <a:r>
              <a:rPr lang="ru-RU" sz="1600" dirty="0">
                <a:effectLst/>
              </a:rPr>
              <a:t>не установлена конкретная характеристика закупаемого товара. </a:t>
            </a:r>
            <a:r>
              <a:rPr lang="ru-RU" sz="1600" b="1" dirty="0">
                <a:effectLst/>
              </a:rPr>
              <a:t>Заявитель указал, что «к поставляемому товару установлено требование: «цвет материала по согласованию с Заказчиком». </a:t>
            </a:r>
            <a:endParaRPr lang="ru-RU" sz="1600" b="1" dirty="0"/>
          </a:p>
          <a:p>
            <a:pPr algn="just">
              <a:lnSpc>
                <a:spcPct val="150000"/>
              </a:lnSpc>
            </a:pPr>
            <a:r>
              <a:rPr lang="ru-RU" sz="1600" dirty="0">
                <a:effectLst/>
              </a:rPr>
              <a:t>	Заказчик представил письменные пояснения, в которых указал, что установленное условие согласования цвета материалов обусловлено потребностью Заказчика, в том числе выраженно	 в отсутствии конкретизации цвета, и не ограничивает количество участников закупки. В момент исполнения контракта при выборе цвета материалов Заказчик будет руководствоваться цветовой	 гаммой тротуарной плитки, которая будет использоваться при проведении работ победителем данного электронного аукциона. </a:t>
            </a:r>
          </a:p>
          <a:p>
            <a:pPr algn="just">
              <a:lnSpc>
                <a:spcPct val="150000"/>
              </a:lnSpc>
            </a:pPr>
            <a:r>
              <a:rPr lang="ru-RU" sz="1600" dirty="0">
                <a:effectLst/>
              </a:rPr>
              <a:t>	</a:t>
            </a:r>
            <a:r>
              <a:rPr lang="ru-RU" sz="1600" dirty="0">
                <a:solidFill>
                  <a:schemeClr val="accent1"/>
                </a:solidFill>
                <a:effectLst/>
              </a:rPr>
              <a:t>Комиссия УФАС решила, что довод Заявителя не соответствует обстоятельствам дела, так как предметом закупки является выполнение работ, и отсутствует требование о предоставлении участниками закупки данной характеристики в составе заявки. </a:t>
            </a:r>
            <a:endParaRPr lang="ru-RU" sz="1600" dirty="0">
              <a:solidFill>
                <a:schemeClr val="accent1"/>
              </a:solidFill>
            </a:endParaRPr>
          </a:p>
          <a:p>
            <a:pPr algn="just">
              <a:lnSpc>
                <a:spcPct val="150000"/>
              </a:lnSpc>
            </a:pPr>
            <a:endParaRPr lang="ru-RU" sz="1600" dirty="0">
              <a:solidFill>
                <a:schemeClr val="accent1"/>
              </a:solidFill>
            </a:endParaRPr>
          </a:p>
          <a:p>
            <a:pPr algn="just">
              <a:lnSpc>
                <a:spcPct val="150000"/>
              </a:lnSpc>
            </a:pPr>
            <a:r>
              <a:rPr lang="ru-RU" sz="1600" dirty="0">
                <a:solidFill>
                  <a:schemeClr val="accent1"/>
                </a:solidFill>
              </a:rPr>
              <a:t>Решение УФАС России по Волгоградской области от 28.12.2023 по делу №</a:t>
            </a:r>
            <a:r>
              <a:rPr lang="ru-RU" sz="1600" dirty="0">
                <a:solidFill>
                  <a:schemeClr val="accent1"/>
                </a:solidFill>
                <a:effectLst/>
              </a:rPr>
              <a:t>034/06/105-1548/2023</a:t>
            </a:r>
            <a:endParaRPr lang="ru-RU" sz="1600" dirty="0"/>
          </a:p>
        </p:txBody>
      </p:sp>
    </p:spTree>
    <p:extLst>
      <p:ext uri="{BB962C8B-B14F-4D97-AF65-F5344CB8AC3E}">
        <p14:creationId xmlns:p14="http://schemas.microsoft.com/office/powerpoint/2010/main" val="2745645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2A22FDA-C37F-75EF-9990-EFFF51177B87}"/>
              </a:ext>
            </a:extLst>
          </p:cNvPr>
          <p:cNvSpPr>
            <a:spLocks noGrp="1"/>
          </p:cNvSpPr>
          <p:nvPr>
            <p:ph type="title"/>
          </p:nvPr>
        </p:nvSpPr>
        <p:spPr/>
        <p:txBody>
          <a:bodyPr/>
          <a:lstStyle/>
          <a:p>
            <a:r>
              <a:rPr lang="ru-RU" dirty="0"/>
              <a:t>ОПИСАНИЕ ОБЪЕКТА ЗАКУПКИ. ОКПД2</a:t>
            </a:r>
          </a:p>
        </p:txBody>
      </p:sp>
      <p:sp>
        <p:nvSpPr>
          <p:cNvPr id="4" name="TextBox 3">
            <a:extLst>
              <a:ext uri="{FF2B5EF4-FFF2-40B4-BE49-F238E27FC236}">
                <a16:creationId xmlns:a16="http://schemas.microsoft.com/office/drawing/2014/main" id="{2BB7B785-7510-9044-05ED-E9B32935A15B}"/>
              </a:ext>
            </a:extLst>
          </p:cNvPr>
          <p:cNvSpPr txBox="1"/>
          <p:nvPr/>
        </p:nvSpPr>
        <p:spPr>
          <a:xfrm>
            <a:off x="691978" y="889843"/>
            <a:ext cx="10960443" cy="5025671"/>
          </a:xfrm>
          <a:prstGeom prst="rect">
            <a:avLst/>
          </a:prstGeom>
          <a:noFill/>
        </p:spPr>
        <p:txBody>
          <a:bodyPr wrap="square">
            <a:spAutoFit/>
          </a:bodyPr>
          <a:lstStyle/>
          <a:p>
            <a:pPr indent="450215" algn="just">
              <a:lnSpc>
                <a:spcPct val="107000"/>
              </a:lnSpc>
              <a:spcAft>
                <a:spcPts val="800"/>
              </a:spcAft>
            </a:pPr>
            <a:r>
              <a:rPr lang="ru-RU" sz="1800" dirty="0">
                <a:effectLst/>
                <a:ea typeface="Calibri" panose="020F0502020204030204" pitchFamily="34" charset="0"/>
              </a:rPr>
              <a:t>Объект закупки: </a:t>
            </a:r>
            <a:r>
              <a:rPr lang="ru-RU" sz="1800" b="1" dirty="0">
                <a:effectLst/>
                <a:ea typeface="Calibri" panose="020F0502020204030204" pitchFamily="34" charset="0"/>
              </a:rPr>
              <a:t>«Выполнение работ по благоустройству и устройство </a:t>
            </a:r>
            <a:r>
              <a:rPr lang="ru-RU" sz="1800" b="1" dirty="0" err="1">
                <a:effectLst/>
                <a:ea typeface="Calibri" panose="020F0502020204030204" pitchFamily="34" charset="0"/>
              </a:rPr>
              <a:t>травмобезопасного</a:t>
            </a:r>
            <a:r>
              <a:rPr lang="ru-RU" sz="1800" b="1" dirty="0">
                <a:effectLst/>
                <a:ea typeface="Calibri" panose="020F0502020204030204" pitchFamily="34" charset="0"/>
              </a:rPr>
              <a:t> покрытия на детской площадке…»</a:t>
            </a:r>
            <a:endParaRPr lang="ru-RU" sz="1800" b="1" dirty="0">
              <a:effectLst/>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a:ea typeface="Calibri" panose="020F0502020204030204" pitchFamily="34" charset="0"/>
                <a:cs typeface="Times New Roman" panose="02020603050405020304" pitchFamily="18" charset="0"/>
              </a:rPr>
              <a:t>И</a:t>
            </a:r>
            <a:r>
              <a:rPr lang="ru-RU" sz="1800" dirty="0">
                <a:effectLst/>
                <a:ea typeface="Calibri" panose="020F0502020204030204" pitchFamily="34" charset="0"/>
                <a:cs typeface="Times New Roman" panose="02020603050405020304" pitchFamily="18" charset="0"/>
              </a:rPr>
              <a:t>звещением для объекта закупки установлено наименование работ – «Работы строительные специализированные прочие, не включенные в другие группировки» с кодом ОКПД2 - 43.99.90.190 </a:t>
            </a:r>
            <a:r>
              <a:rPr lang="ru-RU" sz="1800" i="1" dirty="0">
                <a:solidFill>
                  <a:srgbClr val="0070C0"/>
                </a:solidFill>
                <a:effectLst/>
                <a:ea typeface="Calibri" panose="020F0502020204030204" pitchFamily="34" charset="0"/>
                <a:cs typeface="Times New Roman" panose="02020603050405020304" pitchFamily="18" charset="0"/>
              </a:rPr>
              <a:t>/ в КТРУ позиция 43.99.90 обязательная к применению с 01.01.2025/.</a:t>
            </a:r>
          </a:p>
          <a:p>
            <a:pPr indent="450215" algn="just">
              <a:lnSpc>
                <a:spcPct val="107000"/>
              </a:lnSpc>
              <a:spcAft>
                <a:spcPts val="800"/>
              </a:spcAft>
            </a:pPr>
            <a:r>
              <a:rPr lang="ru-RU" sz="1800" dirty="0">
                <a:effectLst/>
                <a:ea typeface="Calibri" panose="020F0502020204030204" pitchFamily="34" charset="0"/>
                <a:cs typeface="Times New Roman" panose="02020603050405020304" pitchFamily="18" charset="0"/>
              </a:rPr>
              <a:t>Комиссией УФАС   установлено, что Заказчиком в извещении </a:t>
            </a:r>
            <a:r>
              <a:rPr lang="ru-RU" sz="1800" dirty="0">
                <a:solidFill>
                  <a:schemeClr val="accent1"/>
                </a:solidFill>
                <a:effectLst/>
                <a:ea typeface="Calibri" panose="020F0502020204030204" pitchFamily="34" charset="0"/>
                <a:cs typeface="Times New Roman" panose="02020603050405020304" pitchFamily="18" charset="0"/>
              </a:rPr>
              <a:t>не предусмотрены коды позиции для поставляемого товара.</a:t>
            </a:r>
            <a:r>
              <a:rPr lang="ru-RU" sz="1800" dirty="0">
                <a:effectLst/>
                <a:ea typeface="Calibri" panose="020F0502020204030204" pitchFamily="34" charset="0"/>
                <a:cs typeface="Times New Roman" panose="02020603050405020304" pitchFamily="18" charset="0"/>
              </a:rPr>
              <a:t> </a:t>
            </a:r>
            <a:r>
              <a:rPr lang="ru-RU" sz="1800" dirty="0">
                <a:solidFill>
                  <a:schemeClr val="accent1"/>
                </a:solidFill>
                <a:effectLst/>
                <a:ea typeface="Calibri" panose="020F0502020204030204" pitchFamily="34" charset="0"/>
                <a:cs typeface="Times New Roman" panose="02020603050405020304" pitchFamily="18" charset="0"/>
              </a:rPr>
              <a:t>То есть товары, необходимые к поставке, не указаны в извещении о проведении электронного аукциона отдельными наименованиями.</a:t>
            </a:r>
          </a:p>
          <a:p>
            <a:pPr indent="450215" algn="just">
              <a:lnSpc>
                <a:spcPct val="107000"/>
              </a:lnSpc>
              <a:spcAft>
                <a:spcPts val="800"/>
              </a:spcAft>
            </a:pPr>
            <a:r>
              <a:rPr lang="ru-RU" sz="1800" dirty="0">
                <a:solidFill>
                  <a:schemeClr val="accent1"/>
                </a:solidFill>
                <a:effectLst/>
                <a:ea typeface="Calibri" panose="020F0502020204030204" pitchFamily="34" charset="0"/>
                <a:cs typeface="Times New Roman" panose="02020603050405020304" pitchFamily="18" charset="0"/>
              </a:rPr>
              <a:t>Таким образом, Заказчику необходимо для каждого товара установить соответствующий код ОКПД 2.</a:t>
            </a:r>
          </a:p>
          <a:p>
            <a:pPr algn="just">
              <a:lnSpc>
                <a:spcPct val="150000"/>
              </a:lnSpc>
            </a:pPr>
            <a:endParaRPr lang="ru-RU" b="0" i="0" u="none" strike="noStrike" dirty="0">
              <a:solidFill>
                <a:srgbClr val="3F51B5"/>
              </a:solidFill>
              <a:effectLst/>
              <a:hlinkClick r:id="rId2"/>
            </a:endParaRPr>
          </a:p>
          <a:p>
            <a:pPr algn="just">
              <a:lnSpc>
                <a:spcPct val="150000"/>
              </a:lnSpc>
            </a:pPr>
            <a:r>
              <a:rPr lang="en-US" b="0" i="0" u="none" strike="noStrike" dirty="0">
                <a:solidFill>
                  <a:srgbClr val="3F51B5"/>
                </a:solidFill>
                <a:effectLst/>
                <a:hlinkClick r:id="rId2"/>
              </a:rPr>
              <a:t>.</a:t>
            </a:r>
            <a:r>
              <a:rPr lang="ru-RU" sz="1600" dirty="0">
                <a:solidFill>
                  <a:schemeClr val="accent1"/>
                </a:solidFill>
              </a:rPr>
              <a:t>Р</a:t>
            </a:r>
            <a:r>
              <a:rPr lang="ru-RU" sz="1600" b="0" i="0" u="none" strike="noStrike" dirty="0">
                <a:solidFill>
                  <a:schemeClr val="accent1"/>
                </a:solidFill>
                <a:effectLst/>
              </a:rPr>
              <a:t>ешение Ленинградского УФАС России от 31.03.2022 № 047/06/42-698/2022</a:t>
            </a:r>
            <a:br>
              <a:rPr lang="ru-RU" sz="1600" dirty="0">
                <a:solidFill>
                  <a:schemeClr val="accent1"/>
                </a:solidFill>
              </a:rPr>
            </a:br>
            <a:r>
              <a:rPr lang="ru-RU" sz="1600" dirty="0">
                <a:solidFill>
                  <a:schemeClr val="accent1"/>
                </a:solidFill>
                <a:effectLst/>
                <a:ea typeface="Calibri" panose="020F0502020204030204" pitchFamily="34" charset="0"/>
                <a:cs typeface="Times New Roman" panose="02020603050405020304" pitchFamily="18" charset="0"/>
              </a:rPr>
              <a:t>Извещение № 0145300022222000011</a:t>
            </a:r>
          </a:p>
          <a:p>
            <a:pPr algn="just">
              <a:lnSpc>
                <a:spcPct val="150000"/>
              </a:lnSpc>
            </a:pPr>
            <a:endParaRPr lang="ru-RU" dirty="0"/>
          </a:p>
        </p:txBody>
      </p:sp>
    </p:spTree>
    <p:extLst>
      <p:ext uri="{BB962C8B-B14F-4D97-AF65-F5344CB8AC3E}">
        <p14:creationId xmlns:p14="http://schemas.microsoft.com/office/powerpoint/2010/main" val="2139442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2A22FDA-C37F-75EF-9990-EFFF51177B87}"/>
              </a:ext>
            </a:extLst>
          </p:cNvPr>
          <p:cNvSpPr>
            <a:spLocks noGrp="1"/>
          </p:cNvSpPr>
          <p:nvPr>
            <p:ph type="title"/>
          </p:nvPr>
        </p:nvSpPr>
        <p:spPr/>
        <p:txBody>
          <a:bodyPr/>
          <a:lstStyle/>
          <a:p>
            <a:r>
              <a:rPr lang="ru-RU" dirty="0"/>
              <a:t>ИЗЛИШНИЕ ТРЕБОВАНИЯ</a:t>
            </a:r>
          </a:p>
        </p:txBody>
      </p:sp>
      <p:pic>
        <p:nvPicPr>
          <p:cNvPr id="3" name="Рисунок 2">
            <a:extLst>
              <a:ext uri="{FF2B5EF4-FFF2-40B4-BE49-F238E27FC236}">
                <a16:creationId xmlns:a16="http://schemas.microsoft.com/office/drawing/2014/main" id="{296C51A8-7C7E-E251-FCB5-D0A15E6E2ED1}"/>
              </a:ext>
            </a:extLst>
          </p:cNvPr>
          <p:cNvPicPr>
            <a:picLocks noChangeAspect="1"/>
          </p:cNvPicPr>
          <p:nvPr/>
        </p:nvPicPr>
        <p:blipFill>
          <a:blip r:embed="rId2"/>
          <a:stretch>
            <a:fillRect/>
          </a:stretch>
        </p:blipFill>
        <p:spPr>
          <a:xfrm>
            <a:off x="349939" y="856212"/>
            <a:ext cx="7772400" cy="2747141"/>
          </a:xfrm>
          <a:prstGeom prst="rect">
            <a:avLst/>
          </a:prstGeom>
          <a:ln>
            <a:solidFill>
              <a:schemeClr val="accent1"/>
            </a:solidFill>
          </a:ln>
        </p:spPr>
      </p:pic>
      <p:pic>
        <p:nvPicPr>
          <p:cNvPr id="4" name="Рисунок 3">
            <a:extLst>
              <a:ext uri="{FF2B5EF4-FFF2-40B4-BE49-F238E27FC236}">
                <a16:creationId xmlns:a16="http://schemas.microsoft.com/office/drawing/2014/main" id="{58D223DC-B3EA-68CC-9A5B-DB58187E3317}"/>
              </a:ext>
            </a:extLst>
          </p:cNvPr>
          <p:cNvPicPr>
            <a:picLocks noChangeAspect="1"/>
          </p:cNvPicPr>
          <p:nvPr/>
        </p:nvPicPr>
        <p:blipFill>
          <a:blip r:embed="rId3"/>
          <a:stretch>
            <a:fillRect/>
          </a:stretch>
        </p:blipFill>
        <p:spPr>
          <a:xfrm>
            <a:off x="349939" y="3603353"/>
            <a:ext cx="7772400" cy="2765084"/>
          </a:xfrm>
          <a:prstGeom prst="rect">
            <a:avLst/>
          </a:prstGeom>
          <a:ln>
            <a:solidFill>
              <a:schemeClr val="accent1"/>
            </a:solidFill>
          </a:ln>
        </p:spPr>
      </p:pic>
      <p:sp>
        <p:nvSpPr>
          <p:cNvPr id="6" name="Прямоугольник 5">
            <a:extLst>
              <a:ext uri="{FF2B5EF4-FFF2-40B4-BE49-F238E27FC236}">
                <a16:creationId xmlns:a16="http://schemas.microsoft.com/office/drawing/2014/main" id="{F81CFDBC-26D9-CBC7-84FF-CE7A454949B6}"/>
              </a:ext>
            </a:extLst>
          </p:cNvPr>
          <p:cNvSpPr/>
          <p:nvPr/>
        </p:nvSpPr>
        <p:spPr>
          <a:xfrm>
            <a:off x="8637373" y="856212"/>
            <a:ext cx="3237470" cy="49761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indent="450215" algn="just">
              <a:tabLst>
                <a:tab pos="360680" algn="l"/>
              </a:tabLst>
            </a:pPr>
            <a:r>
              <a:rPr lang="ru-RU" sz="1600" dirty="0">
                <a:effectLst/>
                <a:ea typeface="NSimSun" panose="02010609030101010101" pitchFamily="49" charset="-122"/>
                <a:cs typeface="Lucida Sans" panose="020B0602030504020204" pitchFamily="34" charset="0"/>
              </a:rPr>
              <a:t>Комиссией УФАС со ссылкой на письмо ФАС России </a:t>
            </a:r>
            <a:r>
              <a:rPr lang="ru-RU" sz="1600" dirty="0">
                <a:effectLst/>
                <a:ea typeface="NSimSun" panose="02010609030101010101" pitchFamily="49" charset="-122"/>
              </a:rPr>
              <a:t>от 1 июля 2016 г. № ИА/44536/16 </a:t>
            </a:r>
            <a:r>
              <a:rPr lang="ru-RU" sz="1600" dirty="0">
                <a:effectLst/>
                <a:ea typeface="NSimSun" panose="02010609030101010101" pitchFamily="49" charset="-122"/>
                <a:cs typeface="Lucida Sans" panose="020B0602030504020204" pitchFamily="34" charset="0"/>
              </a:rPr>
              <a:t> сделан вывод о нарушении Заказчиком п. 3 ч. 2 ст. 42 Закона о контрактной системе поскольку Заказчик требует предоставить испытательные характеристики товара.</a:t>
            </a:r>
          </a:p>
          <a:p>
            <a:pPr indent="450215" algn="just">
              <a:tabLst>
                <a:tab pos="360680" algn="l"/>
              </a:tabLst>
            </a:pPr>
            <a:endParaRPr lang="ru-RU" sz="1600" dirty="0">
              <a:effectLst/>
              <a:ea typeface="NSimSun" panose="02010609030101010101" pitchFamily="49" charset="-122"/>
            </a:endParaRPr>
          </a:p>
          <a:p>
            <a:pPr indent="450215" algn="just">
              <a:tabLst>
                <a:tab pos="360680" algn="l"/>
              </a:tabLst>
            </a:pPr>
            <a:r>
              <a:rPr lang="ru-RU" sz="1600" dirty="0">
                <a:effectLst/>
                <a:ea typeface="NSimSun" panose="02010609030101010101" pitchFamily="49" charset="-122"/>
              </a:rPr>
              <a:t>Решение Санкт-Петербургского УФАС России от 21.12.2023 №44-5725/23</a:t>
            </a:r>
            <a:r>
              <a:rPr lang="ru-RU" sz="1600" dirty="0">
                <a:effectLst/>
              </a:rPr>
              <a:t> </a:t>
            </a:r>
            <a:r>
              <a:rPr lang="ru-RU" sz="1600" dirty="0">
                <a:effectLst/>
                <a:ea typeface="NSimSun" panose="02010609030101010101" pitchFamily="49" charset="-122"/>
              </a:rPr>
              <a:t>(извещение № 0172300008923000011) </a:t>
            </a:r>
            <a:endParaRPr lang="ru-RU" sz="1600" dirty="0">
              <a:effectLst/>
              <a:ea typeface="NSimSun" panose="02010609030101010101" pitchFamily="49" charset="-122"/>
              <a:cs typeface="Lucida Sans" panose="020B0602030504020204" pitchFamily="34" charset="0"/>
            </a:endParaRPr>
          </a:p>
        </p:txBody>
      </p:sp>
      <p:sp>
        <p:nvSpPr>
          <p:cNvPr id="7" name="Стрелка влево 6">
            <a:extLst>
              <a:ext uri="{FF2B5EF4-FFF2-40B4-BE49-F238E27FC236}">
                <a16:creationId xmlns:a16="http://schemas.microsoft.com/office/drawing/2014/main" id="{5A41AC0E-BB33-5D8F-ACE6-2B2320AA5B5B}"/>
              </a:ext>
            </a:extLst>
          </p:cNvPr>
          <p:cNvSpPr/>
          <p:nvPr/>
        </p:nvSpPr>
        <p:spPr>
          <a:xfrm>
            <a:off x="8184123" y="3220293"/>
            <a:ext cx="453250" cy="76611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4830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9939" y="255792"/>
            <a:ext cx="11045564" cy="657340"/>
          </a:xfrm>
        </p:spPr>
        <p:txBody>
          <a:bodyPr>
            <a:normAutofit fontScale="90000"/>
          </a:bodyPr>
          <a:lstStyle/>
          <a:p>
            <a:r>
              <a:rPr lang="ru-RU" altLang="ru-RU" dirty="0">
                <a:cs typeface="Segoe UI" panose="020B0502040204020203" pitchFamily="34" charset="0"/>
              </a:rPr>
              <a:t>ПОСТАНОВЛЕНИЕМ ПРАВИТЕЛЬСТВА РФ ОТ 08.07.2022 №1224</a:t>
            </a:r>
          </a:p>
        </p:txBody>
      </p:sp>
      <p:sp>
        <p:nvSpPr>
          <p:cNvPr id="5" name="TextBox 4">
            <a:extLst>
              <a:ext uri="{FF2B5EF4-FFF2-40B4-BE49-F238E27FC236}">
                <a16:creationId xmlns:a16="http://schemas.microsoft.com/office/drawing/2014/main" id="{94C6C508-3615-7499-8C32-FEFB1CD2E501}"/>
              </a:ext>
            </a:extLst>
          </p:cNvPr>
          <p:cNvSpPr txBox="1"/>
          <p:nvPr/>
        </p:nvSpPr>
        <p:spPr>
          <a:xfrm>
            <a:off x="792907" y="1060829"/>
            <a:ext cx="10602596" cy="5212709"/>
          </a:xfrm>
          <a:prstGeom prst="rect">
            <a:avLst/>
          </a:prstGeom>
          <a:noFill/>
        </p:spPr>
        <p:txBody>
          <a:bodyPr wrap="square">
            <a:spAutoFit/>
          </a:bodyPr>
          <a:lstStyle/>
          <a:p>
            <a:pPr algn="just">
              <a:lnSpc>
                <a:spcPct val="150000"/>
              </a:lnSpc>
            </a:pPr>
            <a:r>
              <a:rPr lang="ru-RU" sz="1600" b="0" i="0" u="none" strike="noStrike" dirty="0">
                <a:solidFill>
                  <a:srgbClr val="222222"/>
                </a:solidFill>
                <a:effectLst/>
              </a:rPr>
              <a:t>устанавливаются особенности описания отдельных видов товаров, являющихся объектом закупки для обеспечения государственных и муниципальных нужд, при закупках которых </a:t>
            </a:r>
            <a:r>
              <a:rPr lang="ru-RU" sz="1600" b="1" i="0" u="none" strike="noStrike" dirty="0">
                <a:solidFill>
                  <a:schemeClr val="accent1"/>
                </a:solidFill>
                <a:effectLst/>
              </a:rPr>
              <a:t>предъявляются экологические требования (далее - товары).</a:t>
            </a:r>
          </a:p>
          <a:p>
            <a:pPr algn="just">
              <a:lnSpc>
                <a:spcPct val="150000"/>
              </a:lnSpc>
            </a:pPr>
            <a:r>
              <a:rPr lang="ru-RU" sz="1600" b="1" i="0" u="none" strike="noStrike" dirty="0">
                <a:solidFill>
                  <a:schemeClr val="tx2"/>
                </a:solidFill>
                <a:effectLst/>
              </a:rPr>
              <a:t>К товарам относятся:</a:t>
            </a:r>
          </a:p>
          <a:p>
            <a:pPr algn="just">
              <a:lnSpc>
                <a:spcPct val="150000"/>
              </a:lnSpc>
            </a:pPr>
            <a:r>
              <a:rPr lang="ru-RU" sz="1600" b="0" i="0" u="none" strike="noStrike" dirty="0">
                <a:solidFill>
                  <a:srgbClr val="222222"/>
                </a:solidFill>
                <a:effectLst/>
              </a:rPr>
              <a:t>а) изделия из бумаги бытового и санитарно-гигиенического назначения - туалетная бумага, полотенца бумажные, платки носовые бумажные, скатерти бумажные, салфетки разного назначения;</a:t>
            </a:r>
          </a:p>
          <a:p>
            <a:pPr algn="just">
              <a:lnSpc>
                <a:spcPct val="150000"/>
              </a:lnSpc>
            </a:pPr>
            <a:r>
              <a:rPr lang="ru-RU" sz="1600" b="0" i="0" u="none" strike="noStrike" dirty="0">
                <a:solidFill>
                  <a:srgbClr val="222222"/>
                </a:solidFill>
                <a:effectLst/>
              </a:rPr>
              <a:t>б) </a:t>
            </a:r>
            <a:r>
              <a:rPr lang="ru-RU" sz="1600" b="0" i="0" u="none" strike="noStrike" dirty="0">
                <a:solidFill>
                  <a:schemeClr val="tx2"/>
                </a:solidFill>
                <a:effectLst/>
              </a:rPr>
              <a:t>твердые поверхностные покрытия и элементы благоустройства -покрытия из переработанных материалов, тротуарная плитка, бордюры, ограждения</a:t>
            </a:r>
            <a:r>
              <a:rPr lang="ru-RU" sz="1600" b="0" i="0" u="none" strike="noStrike" dirty="0">
                <a:solidFill>
                  <a:srgbClr val="222222"/>
                </a:solidFill>
                <a:effectLst/>
              </a:rPr>
              <a:t>;</a:t>
            </a:r>
          </a:p>
          <a:p>
            <a:pPr algn="just">
              <a:lnSpc>
                <a:spcPct val="150000"/>
              </a:lnSpc>
            </a:pPr>
            <a:r>
              <a:rPr lang="ru-RU" sz="1600" b="0" i="0" u="none" strike="noStrike" dirty="0">
                <a:solidFill>
                  <a:srgbClr val="222222"/>
                </a:solidFill>
                <a:effectLst/>
              </a:rPr>
              <a:t>в) </a:t>
            </a:r>
            <a:r>
              <a:rPr lang="ru-RU" sz="1600" b="0" i="0" u="none" strike="noStrike" dirty="0">
                <a:solidFill>
                  <a:schemeClr val="tx2"/>
                </a:solidFill>
                <a:effectLst/>
              </a:rPr>
              <a:t>мягкие покрытия - резиновая плитка, покрытия из резиновой крошки, мягкая кровля или иные гидроизоляционные материалы;</a:t>
            </a:r>
          </a:p>
          <a:p>
            <a:pPr algn="just">
              <a:lnSpc>
                <a:spcPct val="150000"/>
              </a:lnSpc>
            </a:pPr>
            <a:r>
              <a:rPr lang="ru-RU" sz="1600" b="0" i="0" u="none" strike="noStrike" dirty="0">
                <a:solidFill>
                  <a:srgbClr val="222222"/>
                </a:solidFill>
                <a:effectLst/>
              </a:rPr>
              <a:t>г) </a:t>
            </a:r>
            <a:r>
              <a:rPr lang="ru-RU" sz="1600" b="0" i="0" u="none" strike="noStrike" dirty="0">
                <a:solidFill>
                  <a:schemeClr val="tx2"/>
                </a:solidFill>
                <a:effectLst/>
              </a:rPr>
              <a:t>контейнеры и урны для мусора</a:t>
            </a:r>
            <a:r>
              <a:rPr lang="ru-RU" sz="1600" b="0" i="0" u="none" strike="noStrike" dirty="0">
                <a:solidFill>
                  <a:srgbClr val="222222"/>
                </a:solidFill>
                <a:effectLst/>
              </a:rPr>
              <a:t>;</a:t>
            </a:r>
          </a:p>
          <a:p>
            <a:pPr algn="just">
              <a:lnSpc>
                <a:spcPct val="150000"/>
              </a:lnSpc>
            </a:pPr>
            <a:r>
              <a:rPr lang="ru-RU" sz="1600" b="0" i="0" u="none" strike="noStrike" dirty="0">
                <a:solidFill>
                  <a:srgbClr val="222222"/>
                </a:solidFill>
                <a:effectLst/>
              </a:rPr>
              <a:t>д) </a:t>
            </a:r>
            <a:r>
              <a:rPr lang="ru-RU" sz="1600" b="0" i="0" u="none" strike="noStrike" dirty="0">
                <a:solidFill>
                  <a:schemeClr val="tx2"/>
                </a:solidFill>
                <a:effectLst/>
              </a:rPr>
              <a:t>удобрения органические, почвогрунт и грунт, пригодный для технических целей</a:t>
            </a:r>
            <a:r>
              <a:rPr lang="ru-RU" sz="1600" b="0" i="0" u="none" strike="noStrike" dirty="0">
                <a:solidFill>
                  <a:srgbClr val="222222"/>
                </a:solidFill>
                <a:effectLst/>
              </a:rPr>
              <a:t>.</a:t>
            </a:r>
          </a:p>
          <a:p>
            <a:pPr algn="just">
              <a:lnSpc>
                <a:spcPct val="150000"/>
              </a:lnSpc>
            </a:pPr>
            <a:r>
              <a:rPr lang="ru-RU" sz="1600" b="1" i="0" u="none" strike="noStrike" dirty="0">
                <a:solidFill>
                  <a:srgbClr val="222222"/>
                </a:solidFill>
                <a:effectLst/>
              </a:rPr>
              <a:t>При описании объекта закупки, относящегося к таким товарам, указывается доля вторичного сырья, использованного при производстве товара</a:t>
            </a:r>
            <a:r>
              <a:rPr lang="ru-RU" sz="1600" b="1" dirty="0">
                <a:solidFill>
                  <a:srgbClr val="222222"/>
                </a:solidFill>
              </a:rPr>
              <a:t>.</a:t>
            </a:r>
          </a:p>
        </p:txBody>
      </p:sp>
    </p:spTree>
    <p:extLst>
      <p:ext uri="{BB962C8B-B14F-4D97-AF65-F5344CB8AC3E}">
        <p14:creationId xmlns:p14="http://schemas.microsoft.com/office/powerpoint/2010/main" val="292448840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9939" y="198872"/>
            <a:ext cx="11018277" cy="657340"/>
          </a:xfrm>
        </p:spPr>
        <p:txBody>
          <a:bodyPr>
            <a:normAutofit fontScale="90000"/>
          </a:bodyPr>
          <a:lstStyle/>
          <a:p>
            <a:r>
              <a:rPr lang="ru-RU" altLang="ru-RU" dirty="0">
                <a:cs typeface="Segoe UI" panose="020B0502040204020203" pitchFamily="34" charset="0"/>
              </a:rPr>
              <a:t>ПОСТАНОВЛЕНИЕ ПРАВИТЕЛЬСТВА РФ ОТ 08.07.2022 №1224</a:t>
            </a:r>
          </a:p>
        </p:txBody>
      </p:sp>
      <p:sp>
        <p:nvSpPr>
          <p:cNvPr id="3" name="TextBox 2">
            <a:extLst>
              <a:ext uri="{FF2B5EF4-FFF2-40B4-BE49-F238E27FC236}">
                <a16:creationId xmlns:a16="http://schemas.microsoft.com/office/drawing/2014/main" id="{9668076F-D028-C9B4-E02A-1AD082AE65F1}"/>
              </a:ext>
            </a:extLst>
          </p:cNvPr>
          <p:cNvSpPr txBox="1"/>
          <p:nvPr/>
        </p:nvSpPr>
        <p:spPr>
          <a:xfrm>
            <a:off x="586862" y="605278"/>
            <a:ext cx="11018276" cy="6194773"/>
          </a:xfrm>
          <a:prstGeom prst="rect">
            <a:avLst/>
          </a:prstGeom>
          <a:noFill/>
        </p:spPr>
        <p:txBody>
          <a:bodyPr wrap="square">
            <a:spAutoFit/>
          </a:bodyPr>
          <a:lstStyle/>
          <a:p>
            <a:pPr indent="449580" algn="just">
              <a:lnSpc>
                <a:spcPct val="150000"/>
              </a:lnSpc>
            </a:pPr>
            <a:r>
              <a:rPr lang="ru-RU" sz="1800" dirty="0">
                <a:effectLst/>
                <a:ea typeface="Roboto" panose="02000000000000000000" pitchFamily="2" charset="0"/>
                <a:cs typeface="Times New Roman" panose="02020603050405020304" pitchFamily="18" charset="0"/>
              </a:rPr>
              <a:t>Исходя из позиции Минфина России</a:t>
            </a:r>
            <a:r>
              <a:rPr lang="ru-RU" dirty="0">
                <a:ea typeface="Roboto" panose="02000000000000000000" pitchFamily="2" charset="0"/>
                <a:cs typeface="Times New Roman" panose="02020603050405020304" pitchFamily="18" charset="0"/>
              </a:rPr>
              <a:t> ( письмо </a:t>
            </a:r>
            <a:r>
              <a:rPr lang="ru-RU" dirty="0">
                <a:solidFill>
                  <a:srgbClr val="343846"/>
                </a:solidFill>
                <a:ea typeface="Roboto" panose="02000000000000000000" pitchFamily="2" charset="0"/>
                <a:cs typeface="Times New Roman" panose="02020603050405020304" pitchFamily="18" charset="0"/>
              </a:rPr>
              <a:t> от 26.04.2023 №24-06-06/38438)</a:t>
            </a:r>
            <a:r>
              <a:rPr lang="ru-RU" sz="2400" dirty="0">
                <a:solidFill>
                  <a:srgbClr val="343846"/>
                </a:solidFill>
                <a:ea typeface="Roboto" panose="02000000000000000000" pitchFamily="2" charset="0"/>
                <a:cs typeface="Times New Roman" panose="02020603050405020304" pitchFamily="18" charset="0"/>
              </a:rPr>
              <a:t> </a:t>
            </a:r>
            <a:r>
              <a:rPr lang="ru-RU" sz="1800" dirty="0">
                <a:effectLst/>
                <a:ea typeface="Roboto" panose="02000000000000000000" pitchFamily="2" charset="0"/>
                <a:cs typeface="Times New Roman" panose="02020603050405020304" pitchFamily="18" charset="0"/>
              </a:rPr>
              <a:t>если объектом закупки является оказание услуг и поставка предусмотренного пунктом 2 Постановления №1224 товара, подлежащего в результате исполнения контракта, заключаемого по результатам такой закупки, </a:t>
            </a:r>
            <a:r>
              <a:rPr lang="ru-RU" sz="1800" b="1" dirty="0">
                <a:solidFill>
                  <a:schemeClr val="tx2"/>
                </a:solidFill>
                <a:effectLst/>
                <a:ea typeface="Roboto" panose="02000000000000000000" pitchFamily="2" charset="0"/>
                <a:cs typeface="Times New Roman" panose="02020603050405020304" pitchFamily="18" charset="0"/>
              </a:rPr>
              <a:t>принятию заказчиком к бухгалтерскому учету </a:t>
            </a:r>
            <a:r>
              <a:rPr lang="ru-RU" sz="1800" dirty="0">
                <a:effectLst/>
                <a:ea typeface="Roboto" panose="02000000000000000000" pitchFamily="2" charset="0"/>
                <a:cs typeface="Times New Roman" panose="02020603050405020304" pitchFamily="18" charset="0"/>
              </a:rPr>
              <a:t>в соответствии с законодательством РФ о бухгалтерском учете, то описание соответствующего товара должно осуществляться заказчиком в соответствии с положениями Постановления №1224.</a:t>
            </a:r>
            <a:endParaRPr lang="ru-RU" sz="1600" dirty="0">
              <a:effectLst/>
              <a:ea typeface="Roboto" panose="02000000000000000000" pitchFamily="2" charset="0"/>
              <a:cs typeface="Times New Roman" panose="02020603050405020304" pitchFamily="18" charset="0"/>
            </a:endParaRPr>
          </a:p>
          <a:p>
            <a:pPr algn="just">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ru-RU" sz="1800" dirty="0">
                <a:solidFill>
                  <a:srgbClr val="343846"/>
                </a:solidFill>
                <a:effectLst/>
                <a:ea typeface="Roboto" panose="02000000000000000000" pitchFamily="2" charset="0"/>
                <a:cs typeface="Times New Roman" panose="02020603050405020304" pitchFamily="18" charset="0"/>
              </a:rPr>
              <a:t>	В соответствии с разъяснениями Минприроды России заказчики не ограничены в установлении конкретной (минимальной) доли вторичного сырья, при производстве товаров в целях их закупки для обеспечения государственных и муниципальных нужд. Однако, установление заказчиком доли вторичного сырья, которая равна 0% нецелесообразно, в том числе по причине необходимости постепенного переформатирования рынка на производство продукции имеющей в своем содержании вторичное сырье</a:t>
            </a:r>
            <a:r>
              <a:rPr lang="ru-RU" dirty="0">
                <a:solidFill>
                  <a:srgbClr val="343846"/>
                </a:solidFill>
                <a:ea typeface="Roboto" panose="02000000000000000000" pitchFamily="2" charset="0"/>
                <a:cs typeface="Times New Roman" panose="02020603050405020304" pitchFamily="18" charset="0"/>
              </a:rPr>
              <a:t> (</a:t>
            </a:r>
            <a:r>
              <a:rPr lang="ru-RU" sz="1600" dirty="0">
                <a:solidFill>
                  <a:srgbClr val="343846"/>
                </a:solidFill>
                <a:ea typeface="Roboto" panose="02000000000000000000" pitchFamily="2" charset="0"/>
                <a:cs typeface="Times New Roman" panose="02020603050405020304" pitchFamily="18" charset="0"/>
              </a:rPr>
              <a:t>письмо от 16.09.2022 г № 25-29/36428) </a:t>
            </a:r>
            <a:endParaRPr lang="ru-RU" sz="2000" dirty="0">
              <a:ea typeface="Roboto" panose="02000000000000000000" pitchFamily="2" charset="0"/>
              <a:cs typeface="Times New Roman" panose="02020603050405020304" pitchFamily="18" charset="0"/>
            </a:endParaRPr>
          </a:p>
          <a:p>
            <a:pPr>
              <a:lnSpc>
                <a:spcPct val="150000"/>
              </a:lnSpc>
            </a:pPr>
            <a:r>
              <a:rPr lang="ru-RU" sz="1600" dirty="0">
                <a:ea typeface="Roboto" panose="02000000000000000000" pitchFamily="2" charset="0"/>
                <a:cs typeface="Times New Roman" panose="02020603050405020304" pitchFamily="18" charset="0"/>
              </a:rPr>
              <a:t> </a:t>
            </a:r>
          </a:p>
          <a:p>
            <a:pPr algn="just">
              <a:lnSpc>
                <a:spcPct val="150000"/>
              </a:lnSpc>
            </a:pPr>
            <a:endParaRPr lang="ru-RU" sz="1600" dirty="0">
              <a:effectLst/>
              <a:ea typeface="Roboto" panose="02000000000000000000" pitchFamily="2" charset="0"/>
              <a:cs typeface="Times New Roman" panose="02020603050405020304" pitchFamily="18" charset="0"/>
            </a:endParaRPr>
          </a:p>
          <a:p>
            <a:pPr>
              <a:lnSpc>
                <a:spcPct val="150000"/>
              </a:lnSpc>
            </a:pPr>
            <a:r>
              <a:rPr lang="ru-RU" sz="1200" dirty="0">
                <a:effectLst/>
                <a:ea typeface="Roboto" panose="02000000000000000000" pitchFamily="2" charset="0"/>
                <a:cs typeface="Times New Roman" panose="02020603050405020304" pitchFamily="18" charset="0"/>
              </a:rPr>
              <a:t> </a:t>
            </a:r>
          </a:p>
        </p:txBody>
      </p:sp>
    </p:spTree>
    <p:extLst>
      <p:ext uri="{BB962C8B-B14F-4D97-AF65-F5344CB8AC3E}">
        <p14:creationId xmlns:p14="http://schemas.microsoft.com/office/powerpoint/2010/main" val="1726807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9939" y="198872"/>
            <a:ext cx="11018277" cy="657340"/>
          </a:xfrm>
        </p:spPr>
        <p:txBody>
          <a:bodyPr>
            <a:normAutofit fontScale="90000"/>
          </a:bodyPr>
          <a:lstStyle/>
          <a:p>
            <a:r>
              <a:rPr lang="ru-RU" altLang="ru-RU" dirty="0">
                <a:cs typeface="Segoe UI" panose="020B0502040204020203" pitchFamily="34" charset="0"/>
              </a:rPr>
              <a:t>ПОСТАНОВЛЕНИЕ ПРАВИТЕЛЬСТВА РФ ОТ 08.07.2022 №1224</a:t>
            </a:r>
          </a:p>
        </p:txBody>
      </p:sp>
      <p:sp>
        <p:nvSpPr>
          <p:cNvPr id="3" name="TextBox 2">
            <a:extLst>
              <a:ext uri="{FF2B5EF4-FFF2-40B4-BE49-F238E27FC236}">
                <a16:creationId xmlns:a16="http://schemas.microsoft.com/office/drawing/2014/main" id="{9668076F-D028-C9B4-E02A-1AD082AE65F1}"/>
              </a:ext>
            </a:extLst>
          </p:cNvPr>
          <p:cNvSpPr txBox="1"/>
          <p:nvPr/>
        </p:nvSpPr>
        <p:spPr>
          <a:xfrm>
            <a:off x="586862" y="605278"/>
            <a:ext cx="11018276" cy="5705152"/>
          </a:xfrm>
          <a:prstGeom prst="rect">
            <a:avLst/>
          </a:prstGeom>
          <a:noFill/>
        </p:spPr>
        <p:txBody>
          <a:bodyPr wrap="square">
            <a:spAutoFit/>
          </a:bodyPr>
          <a:lstStyle/>
          <a:p>
            <a:pPr indent="449580" algn="just">
              <a:lnSpc>
                <a:spcPct val="150000"/>
              </a:lnSpc>
            </a:pPr>
            <a:r>
              <a:rPr lang="ru-RU" sz="1600" dirty="0">
                <a:solidFill>
                  <a:srgbClr val="343846"/>
                </a:solidFill>
                <a:effectLst/>
                <a:ea typeface="Roboto" panose="02000000000000000000" pitchFamily="2" charset="0"/>
                <a:cs typeface="Times New Roman" panose="02020603050405020304" pitchFamily="18" charset="0"/>
              </a:rPr>
              <a:t>Минфин России указал, что Постановлением №1224 не установлена обязанность участников закупки предоставлять в составе заявки информацию о доле вторичного сырья, использованного при производстве предлагаемого к поставке товара.</a:t>
            </a:r>
            <a:endParaRPr lang="ru-RU" sz="1600" dirty="0">
              <a:effectLst/>
              <a:ea typeface="Roboto" panose="02000000000000000000" pitchFamily="2" charset="0"/>
              <a:cs typeface="Times New Roman" panose="02020603050405020304" pitchFamily="18" charset="0"/>
            </a:endParaRPr>
          </a:p>
          <a:p>
            <a:pPr indent="449580" algn="just">
              <a:lnSpc>
                <a:spcPct val="150000"/>
              </a:lnSpc>
            </a:pPr>
            <a:r>
              <a:rPr lang="ru-RU" sz="1600" dirty="0">
                <a:solidFill>
                  <a:srgbClr val="343846"/>
                </a:solidFill>
                <a:effectLst/>
                <a:ea typeface="Roboto" panose="02000000000000000000" pitchFamily="2" charset="0"/>
                <a:cs typeface="Times New Roman" panose="02020603050405020304" pitchFamily="18" charset="0"/>
              </a:rPr>
              <a:t>Учитывая, что Законом №44-ФЗ не допускается требовать от участника закупки предоставления информации и документов, не предусмотренных частями 1 и 2 статьи 43 Закона №44-ФЗ, заказчики не вправе требовать указания в заявке участника закупки доли вторичного сырья, а также представления каких-либо подтверждающих документов.</a:t>
            </a:r>
            <a:endParaRPr lang="ru-RU" sz="1600" dirty="0">
              <a:effectLst/>
              <a:ea typeface="Roboto" panose="02000000000000000000" pitchFamily="2" charset="0"/>
              <a:cs typeface="Times New Roman" panose="02020603050405020304" pitchFamily="18" charset="0"/>
            </a:endParaRPr>
          </a:p>
          <a:p>
            <a:pPr indent="449580" algn="just">
              <a:lnSpc>
                <a:spcPct val="150000"/>
              </a:lnSpc>
            </a:pPr>
            <a:r>
              <a:rPr lang="ru-RU" sz="1600" dirty="0">
                <a:solidFill>
                  <a:srgbClr val="343846"/>
                </a:solidFill>
                <a:effectLst/>
                <a:ea typeface="Roboto" panose="02000000000000000000" pitchFamily="2" charset="0"/>
                <a:cs typeface="Times New Roman" panose="02020603050405020304" pitchFamily="18" charset="0"/>
              </a:rPr>
              <a:t>Соблюдение установленных заказчиком при описании объекта закупки требований может быть проверено при приемке поставленного товара в порядке, предусмотренном контрактом.</a:t>
            </a:r>
            <a:endParaRPr lang="ru-RU" sz="1600" dirty="0">
              <a:effectLst/>
              <a:ea typeface="Roboto" panose="02000000000000000000" pitchFamily="2" charset="0"/>
              <a:cs typeface="Times New Roman" panose="02020603050405020304" pitchFamily="18" charset="0"/>
            </a:endParaRPr>
          </a:p>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ru-RU" sz="1600" dirty="0">
                <a:solidFill>
                  <a:schemeClr val="tx2"/>
                </a:solidFill>
                <a:effectLst/>
                <a:ea typeface="Roboto" panose="02000000000000000000" pitchFamily="2" charset="0"/>
                <a:cs typeface="Times New Roman" panose="02020603050405020304" pitchFamily="18" charset="0"/>
              </a:rPr>
              <a:t>Письмо от 07.02.2023 №24-06-06/9756</a:t>
            </a:r>
          </a:p>
          <a:p>
            <a:r>
              <a:rPr lang="ru-RU" sz="1600" dirty="0">
                <a:solidFill>
                  <a:schemeClr val="tx2"/>
                </a:solidFill>
                <a:effectLst/>
                <a:ea typeface="Roboto" panose="02000000000000000000" pitchFamily="2" charset="0"/>
                <a:cs typeface="Times New Roman" panose="02020603050405020304" pitchFamily="18" charset="0"/>
              </a:rPr>
              <a:t> </a:t>
            </a:r>
          </a:p>
          <a:p>
            <a:pPr indent="449580" algn="just">
              <a:lnSpc>
                <a:spcPct val="150000"/>
              </a:lnSpc>
            </a:pPr>
            <a:r>
              <a:rPr lang="ru-RU" sz="1600" dirty="0">
                <a:solidFill>
                  <a:srgbClr val="343846"/>
                </a:solidFill>
                <a:effectLst/>
                <a:ea typeface="Roboto" panose="02000000000000000000" pitchFamily="2" charset="0"/>
                <a:cs typeface="Times New Roman" panose="02020603050405020304" pitchFamily="18" charset="0"/>
              </a:rPr>
              <a:t>В качестве подтверждения наличия вторичных ресурсов в закупаемой продукции, в том числе при приемке товара могут использоваться:</a:t>
            </a:r>
            <a:endParaRPr lang="ru-RU" sz="1600" dirty="0">
              <a:effectLst/>
              <a:ea typeface="Roboto" panose="02000000000000000000" pitchFamily="2" charset="0"/>
              <a:cs typeface="Times New Roman" panose="02020603050405020304" pitchFamily="18" charset="0"/>
            </a:endParaRPr>
          </a:p>
          <a:p>
            <a:pPr algn="just">
              <a:lnSpc>
                <a:spcPct val="150000"/>
              </a:lnSpc>
            </a:pPr>
            <a:r>
              <a:rPr lang="ru-RU" sz="1600" dirty="0">
                <a:solidFill>
                  <a:srgbClr val="343846"/>
                </a:solidFill>
                <a:effectLst/>
                <a:ea typeface="Roboto" panose="02000000000000000000" pitchFamily="2" charset="0"/>
                <a:cs typeface="Apple Color Emoji" pitchFamily="2" charset="0"/>
              </a:rPr>
              <a:t>- </a:t>
            </a:r>
            <a:r>
              <a:rPr lang="ru-RU" sz="1600" dirty="0">
                <a:solidFill>
                  <a:srgbClr val="343846"/>
                </a:solidFill>
                <a:effectLst/>
                <a:ea typeface="Roboto" panose="02000000000000000000" pitchFamily="2" charset="0"/>
                <a:cs typeface="Times New Roman" panose="02020603050405020304" pitchFamily="18" charset="0"/>
              </a:rPr>
              <a:t>письма от производителя продукции/товара с указанием массовой доли вторичного сырья;</a:t>
            </a:r>
            <a:endParaRPr lang="ru-RU" sz="1600" dirty="0">
              <a:effectLst/>
              <a:ea typeface="Roboto" panose="02000000000000000000" pitchFamily="2" charset="0"/>
              <a:cs typeface="Times New Roman" panose="02020603050405020304" pitchFamily="18" charset="0"/>
            </a:endParaRPr>
          </a:p>
          <a:p>
            <a:pPr algn="just">
              <a:lnSpc>
                <a:spcPct val="150000"/>
              </a:lnSpc>
            </a:pPr>
            <a:r>
              <a:rPr lang="ru-RU" sz="1600" dirty="0">
                <a:solidFill>
                  <a:srgbClr val="343846"/>
                </a:solidFill>
                <a:effectLst/>
                <a:ea typeface="Roboto" panose="02000000000000000000" pitchFamily="2" charset="0"/>
                <a:cs typeface="Apple Color Emoji" pitchFamily="2" charset="0"/>
              </a:rPr>
              <a:t>- и </a:t>
            </a:r>
            <a:r>
              <a:rPr lang="ru-RU" sz="1600" dirty="0">
                <a:solidFill>
                  <a:srgbClr val="343846"/>
                </a:solidFill>
                <a:effectLst/>
                <a:ea typeface="Roboto" panose="02000000000000000000" pitchFamily="2" charset="0"/>
                <a:cs typeface="Times New Roman" panose="02020603050405020304" pitchFamily="18" charset="0"/>
              </a:rPr>
              <a:t>(или) выписки из технологической/производственной документации производителя товара/продукции;</a:t>
            </a:r>
            <a:endParaRPr lang="ru-RU" sz="1600" dirty="0">
              <a:effectLst/>
              <a:ea typeface="Roboto" panose="02000000000000000000" pitchFamily="2" charset="0"/>
              <a:cs typeface="Times New Roman" panose="02020603050405020304" pitchFamily="18" charset="0"/>
            </a:endParaRPr>
          </a:p>
          <a:p>
            <a:pPr algn="just">
              <a:lnSpc>
                <a:spcPct val="150000"/>
              </a:lnSpc>
            </a:pPr>
            <a:r>
              <a:rPr lang="ru-RU" sz="1600" dirty="0">
                <a:solidFill>
                  <a:srgbClr val="343846"/>
                </a:solidFill>
                <a:effectLst/>
                <a:ea typeface="Roboto" panose="02000000000000000000" pitchFamily="2" charset="0"/>
                <a:cs typeface="Apple Color Emoji" pitchFamily="2" charset="0"/>
              </a:rPr>
              <a:t>- </a:t>
            </a:r>
            <a:r>
              <a:rPr lang="ru-RU" sz="1600" dirty="0">
                <a:solidFill>
                  <a:srgbClr val="343846"/>
                </a:solidFill>
                <a:effectLst/>
                <a:ea typeface="Roboto" panose="02000000000000000000" pitchFamily="2" charset="0"/>
                <a:cs typeface="Times New Roman" panose="02020603050405020304" pitchFamily="18" charset="0"/>
              </a:rPr>
              <a:t>и (или) документация на входной поток вторичного сырья производителя товара/продукции по кодам ОКВЭД.</a:t>
            </a:r>
            <a:endParaRPr lang="ru-RU" sz="1600" dirty="0">
              <a:effectLst/>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7401842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ПОНЯТИЕ  «БЛАГОУСТРОЙСТВО  ТЕРРИТОРИИ»</a:t>
            </a:r>
            <a:br>
              <a:rPr lang="ru-RU" dirty="0"/>
            </a:br>
            <a:endParaRPr lang="ru-RU" altLang="ru-RU" dirty="0">
              <a:cs typeface="Segoe UI" panose="020B0502040204020203" pitchFamily="34" charset="0"/>
            </a:endParaRPr>
          </a:p>
        </p:txBody>
      </p:sp>
      <p:sp>
        <p:nvSpPr>
          <p:cNvPr id="5" name="Текст 4">
            <a:extLst>
              <a:ext uri="{FF2B5EF4-FFF2-40B4-BE49-F238E27FC236}">
                <a16:creationId xmlns:a16="http://schemas.microsoft.com/office/drawing/2014/main" id="{76A2A306-63E1-4192-9E86-BBB4BB34CCD4}"/>
              </a:ext>
            </a:extLst>
          </p:cNvPr>
          <p:cNvSpPr>
            <a:spLocks noGrp="1"/>
          </p:cNvSpPr>
          <p:nvPr>
            <p:ph type="body" sz="quarter" idx="4294967295"/>
          </p:nvPr>
        </p:nvSpPr>
        <p:spPr>
          <a:xfrm>
            <a:off x="727092" y="856212"/>
            <a:ext cx="10089292" cy="4910138"/>
          </a:xfrm>
        </p:spPr>
        <p:txBody>
          <a:bodyPr>
            <a:noAutofit/>
          </a:bodyPr>
          <a:lstStyle/>
          <a:p>
            <a:pPr marL="0" indent="0" algn="just">
              <a:buNone/>
            </a:pPr>
            <a:r>
              <a:rPr lang="ru-RU" sz="1600" b="1" dirty="0">
                <a:solidFill>
                  <a:schemeClr val="accent1"/>
                </a:solidFill>
              </a:rPr>
              <a:t>В соответствии со статьей 1 Градостроительного  Кодекса РФ </a:t>
            </a:r>
          </a:p>
          <a:p>
            <a:pPr algn="just">
              <a:lnSpc>
                <a:spcPct val="150000"/>
              </a:lnSpc>
              <a:buClr>
                <a:srgbClr val="FF0000"/>
              </a:buClr>
            </a:pPr>
            <a:r>
              <a:rPr lang="ru-RU" sz="1600" b="1" dirty="0">
                <a:solidFill>
                  <a:schemeClr val="tx2"/>
                </a:solidFill>
              </a:rPr>
              <a:t>Благоустройство территории </a:t>
            </a:r>
            <a:r>
              <a:rPr lang="ru-RU" sz="1600" dirty="0"/>
              <a:t>- деятельность по реализации комплекса мероприятий, установленного </a:t>
            </a:r>
            <a:r>
              <a:rPr lang="ru-RU" sz="1600" u="sng" dirty="0" err="1">
                <a:solidFill>
                  <a:srgbClr val="FFFFFF"/>
                </a:solidFill>
              </a:rPr>
              <a:t>п</a:t>
            </a:r>
            <a:r>
              <a:rPr lang="ru-RU" sz="1600" u="sng" dirty="0" err="1">
                <a:solidFill>
                  <a:srgbClr val="FF0000"/>
                </a:solidFill>
              </a:rPr>
              <a:t>Правилами</a:t>
            </a:r>
            <a:r>
              <a:rPr lang="ru-RU" sz="1600" dirty="0"/>
              <a:t> благоустройства территории муниципального образования, направленная на обеспечение и повышение комфортности условий проживания граждан, по поддержанию и улучшению санитарного и эстетического состояния территории муниципального образования, по содержанию территорий населенных пунктов и расположенных на таких территориях объектов, в том числе территорий общего пользования, земельных участков, зданий, строений, сооружений, прилегающих территорий;</a:t>
            </a:r>
            <a:br>
              <a:rPr lang="ru-RU" sz="1600" dirty="0"/>
            </a:br>
            <a:r>
              <a:rPr lang="ru-RU" sz="1600" b="1" dirty="0">
                <a:solidFill>
                  <a:schemeClr val="accent1"/>
                </a:solidFill>
                <a:effectLst/>
              </a:rPr>
              <a:t>Согласно п. 3.2 Свода Правил 82.13330.2016 </a:t>
            </a:r>
            <a:r>
              <a:rPr lang="ru-RU" sz="1600" dirty="0">
                <a:solidFill>
                  <a:srgbClr val="000000"/>
                </a:solidFill>
                <a:effectLst/>
              </a:rPr>
              <a:t>«Благоустройство территорий. Актуализированная редакция СНиП </a:t>
            </a:r>
            <a:r>
              <a:rPr lang="en-US" sz="1600" dirty="0">
                <a:solidFill>
                  <a:srgbClr val="000000"/>
                </a:solidFill>
                <a:effectLst/>
              </a:rPr>
              <a:t>III-10-75», </a:t>
            </a:r>
            <a:r>
              <a:rPr lang="ru-RU" sz="1600" dirty="0">
                <a:solidFill>
                  <a:schemeClr val="accent1"/>
                </a:solidFill>
                <a:effectLst/>
              </a:rPr>
              <a:t>благоустройство территории </a:t>
            </a:r>
            <a:r>
              <a:rPr lang="ru-RU" sz="1600" dirty="0">
                <a:solidFill>
                  <a:srgbClr val="000000"/>
                </a:solidFill>
                <a:effectLst/>
              </a:rPr>
              <a:t>понимается как комплекс мероприятий по инженерной подготовке к озеленению, устройству покрытий, освещению, размещению малых архитектурных форм и объектов монументального искусства, направленных на улучшение функционального, санитарного, экологического и эстетического состояния участка.</a:t>
            </a:r>
          </a:p>
          <a:p>
            <a:pPr marL="0" indent="0" algn="just">
              <a:lnSpc>
                <a:spcPct val="150000"/>
              </a:lnSpc>
              <a:buClr>
                <a:srgbClr val="FF0000"/>
              </a:buClr>
              <a:buNone/>
            </a:pPr>
            <a:endParaRPr lang="ru-RU" sz="1600" b="1" dirty="0"/>
          </a:p>
        </p:txBody>
      </p:sp>
    </p:spTree>
    <p:extLst>
      <p:ext uri="{BB962C8B-B14F-4D97-AF65-F5344CB8AC3E}">
        <p14:creationId xmlns:p14="http://schemas.microsoft.com/office/powerpoint/2010/main" val="79451824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altLang="ru-RU" dirty="0">
                <a:cs typeface="Segoe UI" panose="020B0502040204020203" pitchFamily="34" charset="0"/>
              </a:rPr>
              <a:t>НАЦИОНАЛЬНЫЙ РЕЖИМ. СОВМЕСТНОЕ РАЗЪЯСНЕНИЕ</a:t>
            </a:r>
          </a:p>
        </p:txBody>
      </p:sp>
      <p:sp>
        <p:nvSpPr>
          <p:cNvPr id="5" name="TextBox 4">
            <a:extLst>
              <a:ext uri="{FF2B5EF4-FFF2-40B4-BE49-F238E27FC236}">
                <a16:creationId xmlns:a16="http://schemas.microsoft.com/office/drawing/2014/main" id="{D654A0DC-B5AA-E5D6-09F4-9908D1A7E2B5}"/>
              </a:ext>
            </a:extLst>
          </p:cNvPr>
          <p:cNvSpPr txBox="1"/>
          <p:nvPr/>
        </p:nvSpPr>
        <p:spPr>
          <a:xfrm>
            <a:off x="742620" y="733246"/>
            <a:ext cx="10703170" cy="5221942"/>
          </a:xfrm>
          <a:prstGeom prst="rect">
            <a:avLst/>
          </a:prstGeom>
          <a:noFill/>
        </p:spPr>
        <p:txBody>
          <a:bodyPr wrap="square">
            <a:spAutoFit/>
          </a:bodyPr>
          <a:lstStyle/>
          <a:p>
            <a:pPr algn="just">
              <a:lnSpc>
                <a:spcPct val="150000"/>
              </a:lnSpc>
            </a:pPr>
            <a:r>
              <a:rPr lang="ru-RU" sz="1600" b="0" i="0" u="none" strike="noStrike" dirty="0">
                <a:solidFill>
                  <a:srgbClr val="222222"/>
                </a:solidFill>
                <a:effectLst/>
              </a:rPr>
              <a:t>	Положениями пункта 3 постановления Правительства РФ от 10 июля 2019 г. №878 (далее – Постановление №878) установлено ограничение при осуществлении закупки товара, являющегося радиоэлектронной продукцией, включенной в перечень, утвержденный Постановлением №878.</a:t>
            </a:r>
          </a:p>
          <a:p>
            <a:pPr algn="just">
              <a:lnSpc>
                <a:spcPct val="150000"/>
              </a:lnSpc>
            </a:pPr>
            <a:r>
              <a:rPr lang="ru-RU" sz="1600" dirty="0">
                <a:solidFill>
                  <a:srgbClr val="222222"/>
                </a:solidFill>
              </a:rPr>
              <a:t>	Вместе с тем при осуществлении закупок работ в сфере строительства объектом закупки является работа.</a:t>
            </a:r>
          </a:p>
          <a:p>
            <a:pPr algn="just">
              <a:lnSpc>
                <a:spcPct val="150000"/>
              </a:lnSpc>
            </a:pPr>
            <a:r>
              <a:rPr lang="ru-RU" sz="1600" b="0" i="0" u="none" strike="noStrike" dirty="0">
                <a:solidFill>
                  <a:srgbClr val="222222"/>
                </a:solidFill>
                <a:effectLst/>
              </a:rPr>
              <a:t>	Постановление №878 ( в отличие, например, от постановления Правительства РФ от 30.04.2020 №617, пункт 4) не содержит требования о его применении при осуществлении закупок работ (услуг), при выполнении (оказании) которых поставляется товар, включенный в перечень утвержденный Постановлением №878.</a:t>
            </a:r>
          </a:p>
          <a:p>
            <a:pPr algn="just">
              <a:lnSpc>
                <a:spcPct val="150000"/>
              </a:lnSpc>
            </a:pPr>
            <a:r>
              <a:rPr lang="ru-RU" sz="1600" dirty="0">
                <a:solidFill>
                  <a:srgbClr val="222222"/>
                </a:solidFill>
              </a:rPr>
              <a:t>	</a:t>
            </a:r>
            <a:r>
              <a:rPr lang="ru-RU" sz="1600" b="1" dirty="0">
                <a:solidFill>
                  <a:srgbClr val="222222"/>
                </a:solidFill>
              </a:rPr>
              <a:t>Таким образом,</a:t>
            </a:r>
            <a:r>
              <a:rPr lang="ru-RU" sz="1600" b="1" i="0" u="none" strike="noStrike" dirty="0">
                <a:solidFill>
                  <a:srgbClr val="222222"/>
                </a:solidFill>
                <a:effectLst/>
              </a:rPr>
              <a:t> Постановление №878 при осуществлении закупок работ, в том числе в сфере строительства, в настоящее время не применяется.</a:t>
            </a:r>
            <a:r>
              <a:rPr lang="ru-RU" sz="1600" b="0" i="0" u="none" strike="noStrike" dirty="0">
                <a:solidFill>
                  <a:srgbClr val="222222"/>
                </a:solidFill>
                <a:effectLst/>
              </a:rPr>
              <a:t> </a:t>
            </a:r>
            <a:r>
              <a:rPr lang="ru-RU" sz="1600" dirty="0">
                <a:solidFill>
                  <a:srgbClr val="222222"/>
                </a:solidFill>
              </a:rPr>
              <a:t>Аналогично </a:t>
            </a:r>
            <a:r>
              <a:rPr lang="ru-RU" sz="1600" b="0" i="0" u="none" strike="noStrike" dirty="0">
                <a:solidFill>
                  <a:srgbClr val="222222"/>
                </a:solidFill>
                <a:effectLst/>
              </a:rPr>
              <a:t>Постановление №878 не применяется в отношении закупок услуг.</a:t>
            </a:r>
          </a:p>
          <a:p>
            <a:pPr algn="just">
              <a:lnSpc>
                <a:spcPct val="150000"/>
              </a:lnSpc>
            </a:pPr>
            <a:r>
              <a:rPr lang="ru-RU" sz="1600" dirty="0">
                <a:solidFill>
                  <a:schemeClr val="accent1"/>
                </a:solidFill>
              </a:rPr>
              <a:t>Документ: </a:t>
            </a:r>
            <a:r>
              <a:rPr lang="ru-RU" sz="1600" dirty="0">
                <a:solidFill>
                  <a:schemeClr val="accent1"/>
                </a:solidFill>
                <a:effectLst/>
                <a:ea typeface="Calibri" panose="020F0502020204030204" pitchFamily="34" charset="0"/>
              </a:rPr>
              <a:t>Совместное письмо Минфина России, Минпромторга России, </a:t>
            </a:r>
            <a:r>
              <a:rPr lang="ru-RU" sz="1600" dirty="0" err="1">
                <a:solidFill>
                  <a:schemeClr val="accent1"/>
                </a:solidFill>
                <a:effectLst/>
                <a:ea typeface="Calibri" panose="020F0502020204030204" pitchFamily="34" charset="0"/>
              </a:rPr>
              <a:t>Минцифры</a:t>
            </a:r>
            <a:r>
              <a:rPr lang="ru-RU" sz="1600" dirty="0">
                <a:solidFill>
                  <a:schemeClr val="accent1"/>
                </a:solidFill>
                <a:effectLst/>
                <a:ea typeface="Calibri" panose="020F0502020204030204" pitchFamily="34" charset="0"/>
              </a:rPr>
              <a:t> России от 20.11.2023 №24-01-07/111357/ШВ-124486/11/А3-П29-085-243351/78386-СМ/09</a:t>
            </a:r>
            <a:r>
              <a:rPr lang="ru-RU" sz="1600" dirty="0">
                <a:solidFill>
                  <a:schemeClr val="accent1"/>
                </a:solidFill>
                <a:effectLst/>
              </a:rPr>
              <a:t> </a:t>
            </a:r>
            <a:endParaRPr lang="ru-RU" sz="1600" dirty="0">
              <a:solidFill>
                <a:schemeClr val="accent1"/>
              </a:solidFill>
              <a:effectLst/>
              <a:ea typeface="Times New Roman" panose="02020603050405020304" pitchFamily="18" charset="0"/>
            </a:endParaRPr>
          </a:p>
        </p:txBody>
      </p:sp>
    </p:spTree>
    <p:extLst>
      <p:ext uri="{BB962C8B-B14F-4D97-AF65-F5344CB8AC3E}">
        <p14:creationId xmlns:p14="http://schemas.microsoft.com/office/powerpoint/2010/main" val="3926422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9939" y="198872"/>
            <a:ext cx="10466445" cy="534374"/>
          </a:xfrm>
        </p:spPr>
        <p:txBody>
          <a:bodyPr>
            <a:normAutofit/>
          </a:bodyPr>
          <a:lstStyle/>
          <a:p>
            <a:r>
              <a:rPr lang="ru-RU" altLang="ru-RU" dirty="0">
                <a:cs typeface="Segoe UI" panose="020B0502040204020203" pitchFamily="34" charset="0"/>
              </a:rPr>
              <a:t> 	РАЗЪЯСНЕНИЯ ФАС РОССИИ</a:t>
            </a:r>
          </a:p>
        </p:txBody>
      </p:sp>
      <p:sp>
        <p:nvSpPr>
          <p:cNvPr id="5" name="TextBox 4">
            <a:extLst>
              <a:ext uri="{FF2B5EF4-FFF2-40B4-BE49-F238E27FC236}">
                <a16:creationId xmlns:a16="http://schemas.microsoft.com/office/drawing/2014/main" id="{D654A0DC-B5AA-E5D6-09F4-9908D1A7E2B5}"/>
              </a:ext>
            </a:extLst>
          </p:cNvPr>
          <p:cNvSpPr txBox="1"/>
          <p:nvPr/>
        </p:nvSpPr>
        <p:spPr>
          <a:xfrm>
            <a:off x="742620" y="733246"/>
            <a:ext cx="10703170" cy="4770537"/>
          </a:xfrm>
          <a:prstGeom prst="rect">
            <a:avLst/>
          </a:prstGeom>
          <a:noFill/>
        </p:spPr>
        <p:txBody>
          <a:bodyPr wrap="square">
            <a:spAutoFit/>
          </a:bodyPr>
          <a:lstStyle/>
          <a:p>
            <a:pPr indent="342900" algn="just"/>
            <a:r>
              <a:rPr lang="ru-RU" sz="1600" b="1" i="0" u="none" strike="noStrike" dirty="0">
                <a:solidFill>
                  <a:schemeClr val="accent1"/>
                </a:solidFill>
                <a:effectLst/>
              </a:rPr>
              <a:t>В случае, если закупаемый товар включен </a:t>
            </a:r>
            <a:r>
              <a:rPr lang="ru-RU" sz="1600" b="0" i="0" u="none" strike="noStrike" dirty="0">
                <a:solidFill>
                  <a:srgbClr val="000000"/>
                </a:solidFill>
                <a:effectLst/>
              </a:rPr>
              <a:t>в </a:t>
            </a:r>
            <a:r>
              <a:rPr lang="ru-RU" sz="1600" b="0" i="0" u="sng" strike="noStrike" dirty="0">
                <a:solidFill>
                  <a:schemeClr val="tx2"/>
                </a:solidFill>
                <a:effectLst/>
              </a:rPr>
              <a:t>перечень</a:t>
            </a:r>
            <a:r>
              <a:rPr lang="ru-RU" sz="1600" b="0" i="0" u="none" strike="noStrike" dirty="0">
                <a:solidFill>
                  <a:schemeClr val="tx2"/>
                </a:solidFill>
                <a:effectLst/>
              </a:rPr>
              <a:t>,</a:t>
            </a:r>
            <a:r>
              <a:rPr lang="ru-RU" sz="1600" b="0" i="0" u="none" strike="noStrike" dirty="0">
                <a:solidFill>
                  <a:srgbClr val="000000"/>
                </a:solidFill>
                <a:effectLst/>
              </a:rPr>
              <a:t> утвержденный Постановлением </a:t>
            </a:r>
            <a:r>
              <a:rPr lang="ru-RU" sz="1600" dirty="0">
                <a:solidFill>
                  <a:srgbClr val="000000"/>
                </a:solidFill>
              </a:rPr>
              <a:t>№</a:t>
            </a:r>
            <a:r>
              <a:rPr lang="en-US" sz="1600" b="0" i="0" u="none" strike="noStrike" dirty="0">
                <a:solidFill>
                  <a:srgbClr val="000000"/>
                </a:solidFill>
                <a:effectLst/>
              </a:rPr>
              <a:t>878, </a:t>
            </a:r>
            <a:r>
              <a:rPr lang="ru-RU" sz="1600" b="0" i="0" u="none" strike="noStrike" dirty="0">
                <a:solidFill>
                  <a:srgbClr val="000000"/>
                </a:solidFill>
                <a:effectLst/>
              </a:rPr>
              <a:t>заказчику необходимо установить в извещении об осуществлении закупки ограничения допуска в соответствии с </a:t>
            </a:r>
            <a:r>
              <a:rPr lang="ru-RU" sz="1600" b="0" i="0" u="sng" strike="noStrike" dirty="0">
                <a:solidFill>
                  <a:schemeClr val="tx2"/>
                </a:solidFill>
                <a:effectLst/>
              </a:rPr>
              <a:t>Постановлением</a:t>
            </a:r>
            <a:r>
              <a:rPr lang="ru-RU" sz="1600" b="0" i="0" u="none" strike="noStrike" dirty="0">
                <a:solidFill>
                  <a:srgbClr val="000000"/>
                </a:solidFill>
                <a:effectLst/>
              </a:rPr>
              <a:t> </a:t>
            </a:r>
            <a:r>
              <a:rPr lang="ru-RU" sz="1600" dirty="0">
                <a:solidFill>
                  <a:srgbClr val="000000"/>
                </a:solidFill>
              </a:rPr>
              <a:t>№</a:t>
            </a:r>
            <a:r>
              <a:rPr lang="en-US" sz="1600" b="0" i="0" u="none" strike="noStrike" dirty="0">
                <a:solidFill>
                  <a:srgbClr val="000000"/>
                </a:solidFill>
                <a:effectLst/>
              </a:rPr>
              <a:t>878.</a:t>
            </a:r>
          </a:p>
          <a:p>
            <a:pPr indent="342900" algn="just"/>
            <a:r>
              <a:rPr lang="ru-RU" sz="1600" b="0" i="0" u="none" strike="noStrike" dirty="0">
                <a:solidFill>
                  <a:srgbClr val="000000"/>
                </a:solidFill>
                <a:effectLst/>
              </a:rPr>
              <a:t>В соответствии с </a:t>
            </a:r>
            <a:r>
              <a:rPr lang="ru-RU" sz="1600" b="0" i="0" u="sng" strike="noStrike" dirty="0">
                <a:solidFill>
                  <a:schemeClr val="tx2"/>
                </a:solidFill>
                <a:effectLst/>
              </a:rPr>
              <a:t>частью 3 статьи 17</a:t>
            </a:r>
            <a:r>
              <a:rPr lang="ru-RU" sz="1600" b="0" i="0" u="none" strike="noStrike" dirty="0">
                <a:solidFill>
                  <a:schemeClr val="tx2"/>
                </a:solidFill>
                <a:effectLst/>
              </a:rPr>
              <a:t> </a:t>
            </a:r>
            <a:r>
              <a:rPr lang="ru-RU" sz="1600" b="0" i="0" u="none" strike="noStrike" dirty="0">
                <a:solidFill>
                  <a:srgbClr val="000000"/>
                </a:solidFill>
                <a:effectLst/>
              </a:rPr>
              <a:t>Федерального закона от 26.07.2006 </a:t>
            </a:r>
            <a:r>
              <a:rPr lang="ru-RU" sz="1600" dirty="0">
                <a:solidFill>
                  <a:srgbClr val="000000"/>
                </a:solidFill>
              </a:rPr>
              <a:t>№</a:t>
            </a:r>
            <a:r>
              <a:rPr lang="en-US" sz="1600" b="0" i="0" u="none" strike="noStrike" dirty="0">
                <a:solidFill>
                  <a:srgbClr val="000000"/>
                </a:solidFill>
                <a:effectLst/>
              </a:rPr>
              <a:t>135-</a:t>
            </a:r>
            <a:r>
              <a:rPr lang="ru-RU" sz="1600" b="0" i="0" u="none" strike="noStrike" dirty="0">
                <a:solidFill>
                  <a:srgbClr val="000000"/>
                </a:solidFill>
                <a:effectLst/>
              </a:rPr>
              <a:t>ФЗ "О защите конкуренции" (далее - Закон о защите конкуренции) наряду с установленными </a:t>
            </a:r>
            <a:r>
              <a:rPr lang="ru-RU" sz="1600" b="0" i="0" u="sng" strike="noStrike" dirty="0">
                <a:solidFill>
                  <a:schemeClr val="tx2"/>
                </a:solidFill>
                <a:effectLst/>
              </a:rPr>
              <a:t>частью</a:t>
            </a:r>
            <a:r>
              <a:rPr lang="ru-RU" sz="1600" b="0" i="0" u="sng" strike="noStrike" dirty="0">
                <a:solidFill>
                  <a:srgbClr val="1A0DAB"/>
                </a:solidFill>
                <a:effectLst/>
              </a:rPr>
              <a:t> </a:t>
            </a:r>
            <a:r>
              <a:rPr lang="ru-RU" sz="1600" b="0" i="0" u="sng" strike="noStrike" dirty="0">
                <a:solidFill>
                  <a:schemeClr val="tx2"/>
                </a:solidFill>
                <a:effectLst/>
              </a:rPr>
              <a:t>1 статьи 17</a:t>
            </a:r>
            <a:r>
              <a:rPr lang="ru-RU" sz="1600" b="0" i="0" u="none" strike="noStrike" dirty="0">
                <a:solidFill>
                  <a:schemeClr val="tx2"/>
                </a:solidFill>
                <a:effectLst/>
              </a:rPr>
              <a:t> </a:t>
            </a:r>
            <a:r>
              <a:rPr lang="ru-RU" sz="1600" b="0" i="0" u="none" strike="noStrike" dirty="0">
                <a:solidFill>
                  <a:srgbClr val="000000"/>
                </a:solidFill>
                <a:effectLst/>
              </a:rPr>
              <a:t>Закона о защите конкуренции запретами при проведении торгов, запроса котировок, запроса предложений, если организаторами торгов, запроса котировок, запроса предложений или заказчиками являются федеральные органы исполнительной власти, органы исполнительной власти субъектов РФ, органы местного самоуправления, государственные внебюджетные фонды, а также при проведении торгов, запроса котировок, запроса предложений в случае закупок товаров, работ, услуг для обеспечения государственных и муниципальных нужд запрещается не предусмотренное федеральными законами или иными НПА ограничение доступа к участию в торгах, запросе котировок, запросе предложений.</a:t>
            </a:r>
          </a:p>
          <a:p>
            <a:pPr indent="342900" algn="just"/>
            <a:r>
              <a:rPr lang="ru-RU" sz="1600" b="0" i="0" u="none" strike="noStrike" dirty="0">
                <a:solidFill>
                  <a:srgbClr val="000000"/>
                </a:solidFill>
                <a:effectLst/>
              </a:rPr>
              <a:t>Таким образом, </a:t>
            </a:r>
            <a:r>
              <a:rPr lang="ru-RU" sz="1600" b="1" i="0" u="none" strike="noStrike" dirty="0">
                <a:solidFill>
                  <a:srgbClr val="000000"/>
                </a:solidFill>
                <a:effectLst/>
              </a:rPr>
              <a:t>не допускается устанавливать при описании объекта закупки требования к товарам (работам, услугам) при условии, что такие требования влекут ограничение количества участников закупки, в том числе при формировании предмета закупки включать в предмет закупки товары (работы, услуги), функционально и технически не связанные с товарами (работами, услугами), поставка (выполнение, оказание) которых является предметом закупки</a:t>
            </a:r>
            <a:r>
              <a:rPr lang="ru-RU" sz="1600" b="0" i="0" u="none" strike="noStrike" dirty="0">
                <a:solidFill>
                  <a:srgbClr val="000000"/>
                </a:solidFill>
                <a:effectLst/>
              </a:rPr>
              <a:t>.</a:t>
            </a:r>
          </a:p>
          <a:p>
            <a:pPr algn="just"/>
            <a:endParaRPr lang="ru-RU" sz="1600" dirty="0">
              <a:solidFill>
                <a:schemeClr val="accent1"/>
              </a:solidFill>
            </a:endParaRPr>
          </a:p>
          <a:p>
            <a:pPr algn="just"/>
            <a:r>
              <a:rPr lang="ru-RU" sz="1600" dirty="0">
                <a:solidFill>
                  <a:schemeClr val="accent1"/>
                </a:solidFill>
              </a:rPr>
              <a:t>Документ: </a:t>
            </a:r>
            <a:r>
              <a:rPr lang="ru-RU" sz="1600" dirty="0">
                <a:solidFill>
                  <a:schemeClr val="accent1"/>
                </a:solidFill>
                <a:effectLst/>
                <a:ea typeface="Calibri" panose="020F0502020204030204" pitchFamily="34" charset="0"/>
              </a:rPr>
              <a:t> письмо ФАС  России</a:t>
            </a:r>
            <a:r>
              <a:rPr lang="ru-RU" sz="1600" dirty="0">
                <a:solidFill>
                  <a:schemeClr val="accent1"/>
                </a:solidFill>
                <a:ea typeface="Calibri" panose="020F0502020204030204" pitchFamily="34" charset="0"/>
              </a:rPr>
              <a:t> </a:t>
            </a:r>
            <a:r>
              <a:rPr lang="ru-RU" sz="1600" dirty="0">
                <a:solidFill>
                  <a:schemeClr val="accent1"/>
                </a:solidFill>
                <a:effectLst/>
                <a:ea typeface="Calibri" panose="020F0502020204030204" pitchFamily="34" charset="0"/>
              </a:rPr>
              <a:t>от 27.12.2023 №ПИ/111383/23</a:t>
            </a:r>
            <a:endParaRPr lang="ru-RU" sz="1600" dirty="0">
              <a:solidFill>
                <a:schemeClr val="accent1"/>
              </a:solidFill>
              <a:effectLst/>
              <a:ea typeface="Times New Roman" panose="02020603050405020304" pitchFamily="18" charset="0"/>
            </a:endParaRPr>
          </a:p>
        </p:txBody>
      </p:sp>
    </p:spTree>
    <p:extLst>
      <p:ext uri="{BB962C8B-B14F-4D97-AF65-F5344CB8AC3E}">
        <p14:creationId xmlns:p14="http://schemas.microsoft.com/office/powerpoint/2010/main" val="35172428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altLang="ru-RU" dirty="0">
                <a:cs typeface="Segoe UI" panose="020B0502040204020203" pitchFamily="34" charset="0"/>
              </a:rPr>
              <a:t> АДМИНИСТРАТИНАЯ ПРАКТИКА. ПРИМЕНЯЕМ НАЦ РЕЖИМ! </a:t>
            </a:r>
          </a:p>
        </p:txBody>
      </p:sp>
      <p:sp>
        <p:nvSpPr>
          <p:cNvPr id="3" name="TextBox 2">
            <a:extLst>
              <a:ext uri="{FF2B5EF4-FFF2-40B4-BE49-F238E27FC236}">
                <a16:creationId xmlns:a16="http://schemas.microsoft.com/office/drawing/2014/main" id="{6819F0AE-090E-F44E-E2DF-1F3EBFF6CA4D}"/>
              </a:ext>
            </a:extLst>
          </p:cNvPr>
          <p:cNvSpPr txBox="1"/>
          <p:nvPr/>
        </p:nvSpPr>
        <p:spPr>
          <a:xfrm>
            <a:off x="802105" y="690096"/>
            <a:ext cx="10780295" cy="3775329"/>
          </a:xfrm>
          <a:prstGeom prst="rect">
            <a:avLst/>
          </a:prstGeom>
          <a:noFill/>
        </p:spPr>
        <p:txBody>
          <a:bodyPr wrap="square">
            <a:spAutoFit/>
          </a:bodyPr>
          <a:lstStyle/>
          <a:p>
            <a:pPr indent="449580" algn="just">
              <a:lnSpc>
                <a:spcPct val="150000"/>
              </a:lnSpc>
            </a:pPr>
            <a:r>
              <a:rPr lang="ru-RU" dirty="0">
                <a:ea typeface="Times New Roman" panose="02020603050405020304" pitchFamily="18" charset="0"/>
              </a:rPr>
              <a:t>При проведении конкурса на выполнение работ по благоустройству с НМЦК </a:t>
            </a:r>
            <a:r>
              <a:rPr lang="ru-RU" sz="1800" b="1" dirty="0">
                <a:solidFill>
                  <a:srgbClr val="000000"/>
                </a:solidFill>
                <a:effectLst/>
                <a:ea typeface="Times New Roman" panose="02020603050405020304" pitchFamily="18" charset="0"/>
              </a:rPr>
              <a:t>100 673 584,96 </a:t>
            </a:r>
            <a:r>
              <a:rPr lang="ru-RU" sz="1800" dirty="0">
                <a:effectLst/>
                <a:ea typeface="Times New Roman" panose="02020603050405020304" pitchFamily="18" charset="0"/>
              </a:rPr>
              <a:t>рублей</a:t>
            </a:r>
            <a:r>
              <a:rPr lang="ru-RU" dirty="0">
                <a:effectLst/>
              </a:rPr>
              <a:t> заказчик не установил запреты по Постановлению Правительства РФ от 30.04.2020 №616. </a:t>
            </a:r>
            <a:endParaRPr lang="ru-RU" dirty="0">
              <a:ea typeface="Times New Roman" panose="02020603050405020304" pitchFamily="18" charset="0"/>
            </a:endParaRPr>
          </a:p>
          <a:p>
            <a:pPr indent="449580" algn="just">
              <a:lnSpc>
                <a:spcPct val="150000"/>
              </a:lnSpc>
            </a:pPr>
            <a:r>
              <a:rPr lang="ru-RU" sz="1800" dirty="0">
                <a:effectLst/>
                <a:ea typeface="Times New Roman" panose="02020603050405020304" pitchFamily="18" charset="0"/>
              </a:rPr>
              <a:t>Комиссия УФАС отметила, что объектом закупки предусмотрена поставка товаров, на которые распространяется действие Постановления, а сумма таких товаров составляет </a:t>
            </a:r>
            <a:r>
              <a:rPr lang="ru-RU" sz="1800" b="1" dirty="0">
                <a:effectLst/>
                <a:ea typeface="Times New Roman" panose="02020603050405020304" pitchFamily="18" charset="0"/>
              </a:rPr>
              <a:t>1 053 788,24 </a:t>
            </a:r>
            <a:r>
              <a:rPr lang="ru-RU" sz="1800" dirty="0">
                <a:effectLst/>
                <a:ea typeface="Times New Roman" panose="02020603050405020304" pitchFamily="18" charset="0"/>
              </a:rPr>
              <a:t>руб., при этом информация о применении запрета в извещении отсутствует, что нарушает ч. 3 ст. 14 Закона о контрактной системе. Довод жалобы признан  обоснованным.</a:t>
            </a:r>
          </a:p>
          <a:p>
            <a:pPr indent="449580" algn="just">
              <a:lnSpc>
                <a:spcPct val="150000"/>
              </a:lnSpc>
            </a:pPr>
            <a:endParaRPr lang="ru-RU" dirty="0">
              <a:ea typeface="Times New Roman" panose="02020603050405020304" pitchFamily="18" charset="0"/>
            </a:endParaRPr>
          </a:p>
          <a:p>
            <a:pPr indent="449580" algn="just">
              <a:lnSpc>
                <a:spcPct val="150000"/>
              </a:lnSpc>
            </a:pPr>
            <a:r>
              <a:rPr lang="ru-RU" sz="1800" dirty="0">
                <a:solidFill>
                  <a:schemeClr val="tx2"/>
                </a:solidFill>
                <a:effectLst/>
                <a:ea typeface="Times New Roman" panose="02020603050405020304" pitchFamily="18" charset="0"/>
              </a:rPr>
              <a:t>Решение Санкт-Петербургского УФАС России  от 23.06.2023 по делу №44-2515/23 (0172300009623000009) </a:t>
            </a:r>
            <a:endParaRPr lang="ru-RU" sz="1600" dirty="0">
              <a:solidFill>
                <a:schemeClr val="tx2"/>
              </a:solidFill>
              <a:effectLst/>
              <a:ea typeface="Times New Roman" panose="02020603050405020304" pitchFamily="18" charset="0"/>
            </a:endParaRPr>
          </a:p>
        </p:txBody>
      </p:sp>
    </p:spTree>
    <p:extLst>
      <p:ext uri="{BB962C8B-B14F-4D97-AF65-F5344CB8AC3E}">
        <p14:creationId xmlns:p14="http://schemas.microsoft.com/office/powerpoint/2010/main" val="22692004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solidFill>
                  <a:srgbClr val="00B050"/>
                </a:solidFill>
                <a:cs typeface="Segoe UI" panose="020B0502040204020203" pitchFamily="34" charset="0"/>
              </a:rPr>
              <a:t> АДМИНИСТРАТИНАЯ ПРАКТИКА. ДРУГОЙ ПОДХОД</a:t>
            </a:r>
          </a:p>
        </p:txBody>
      </p:sp>
      <p:sp>
        <p:nvSpPr>
          <p:cNvPr id="3" name="TextBox 2">
            <a:extLst>
              <a:ext uri="{FF2B5EF4-FFF2-40B4-BE49-F238E27FC236}">
                <a16:creationId xmlns:a16="http://schemas.microsoft.com/office/drawing/2014/main" id="{6819F0AE-090E-F44E-E2DF-1F3EBFF6CA4D}"/>
              </a:ext>
            </a:extLst>
          </p:cNvPr>
          <p:cNvSpPr txBox="1"/>
          <p:nvPr/>
        </p:nvSpPr>
        <p:spPr>
          <a:xfrm>
            <a:off x="802105" y="690096"/>
            <a:ext cx="10780295" cy="5826723"/>
          </a:xfrm>
          <a:prstGeom prst="rect">
            <a:avLst/>
          </a:prstGeom>
          <a:noFill/>
        </p:spPr>
        <p:txBody>
          <a:bodyPr wrap="square">
            <a:spAutoFit/>
          </a:bodyPr>
          <a:lstStyle/>
          <a:p>
            <a:pPr indent="450215" algn="just">
              <a:lnSpc>
                <a:spcPct val="115000"/>
              </a:lnSpc>
              <a:tabLst>
                <a:tab pos="630555" algn="l"/>
              </a:tabLst>
            </a:pPr>
            <a:r>
              <a:rPr lang="ru-RU" sz="1600" dirty="0">
                <a:solidFill>
                  <a:srgbClr val="000000"/>
                </a:solidFill>
                <a:effectLst/>
                <a:ea typeface="Times New Roman" panose="02020603050405020304" pitchFamily="18" charset="0"/>
              </a:rPr>
              <a:t>Согласно извещению о проведении Конкурса (№</a:t>
            </a:r>
            <a:r>
              <a:rPr lang="ru-RU" sz="1800" dirty="0">
                <a:solidFill>
                  <a:srgbClr val="000000"/>
                </a:solidFill>
                <a:effectLst/>
                <a:latin typeface="Times New Roman" panose="02020603050405020304" pitchFamily="18" charset="0"/>
                <a:ea typeface="Times New Roman" panose="02020603050405020304" pitchFamily="18" charset="0"/>
              </a:rPr>
              <a:t>0848300069523000159) </a:t>
            </a:r>
            <a:r>
              <a:rPr lang="ru-RU" sz="1600" dirty="0">
                <a:solidFill>
                  <a:srgbClr val="000000"/>
                </a:solidFill>
                <a:effectLst/>
                <a:ea typeface="Times New Roman" panose="02020603050405020304" pitchFamily="18" charset="0"/>
              </a:rPr>
              <a:t>объектом закупки является устройство асфальтобетонных оснований, освещения, видеонаблюдения при замене и модернизации детских игровых площадок на территории городского округа...</a:t>
            </a:r>
          </a:p>
          <a:p>
            <a:pPr indent="450215" algn="just">
              <a:lnSpc>
                <a:spcPct val="115000"/>
              </a:lnSpc>
              <a:tabLst>
                <a:tab pos="630555" algn="l"/>
              </a:tabLst>
            </a:pPr>
            <a:r>
              <a:rPr lang="ru-RU" sz="1600" dirty="0">
                <a:solidFill>
                  <a:srgbClr val="000000"/>
                </a:solidFill>
                <a:effectLst/>
                <a:ea typeface="Times New Roman" panose="02020603050405020304" pitchFamily="18" charset="0"/>
              </a:rPr>
              <a:t>Заказчиком в Описании объекта закупки приложения № 5 к контракту установлено в том числе следующее: </a:t>
            </a:r>
            <a:r>
              <a:rPr lang="ru-RU" sz="1600" dirty="0">
                <a:solidFill>
                  <a:schemeClr val="accent1"/>
                </a:solidFill>
                <a:effectLst/>
                <a:ea typeface="Times New Roman" panose="02020603050405020304" pitchFamily="18" charset="0"/>
              </a:rPr>
              <a:t>«6.14.	Светильники должны быть включены в реестр Российской промышленной продукции, единый реестр российской радиоэлектронной продукции или евразийский реестр промышленных товаров, предусмотренные постановлением Правительства Российской Федерации от 17 июля 2015 г. № 719, постановлением Правительства Российской Федерации от 10 июля 2019 г. № 878».</a:t>
            </a:r>
          </a:p>
          <a:p>
            <a:pPr indent="450215" algn="just">
              <a:lnSpc>
                <a:spcPct val="115000"/>
              </a:lnSpc>
              <a:tabLst>
                <a:tab pos="630555" algn="l"/>
              </a:tabLst>
            </a:pPr>
            <a:r>
              <a:rPr lang="ru-RU" sz="1600" dirty="0">
                <a:solidFill>
                  <a:srgbClr val="000000"/>
                </a:solidFill>
                <a:effectLst/>
                <a:ea typeface="Times New Roman" panose="02020603050405020304" pitchFamily="18" charset="0"/>
              </a:rPr>
              <a:t>На заседании Комиссии УФАС установлено, что Заказчиком в Локальном сметном расчете </a:t>
            </a:r>
            <a:r>
              <a:rPr lang="ru-RU" sz="1600" b="1" dirty="0">
                <a:solidFill>
                  <a:srgbClr val="000000"/>
                </a:solidFill>
                <a:effectLst/>
                <a:ea typeface="Times New Roman" panose="02020603050405020304" pitchFamily="18" charset="0"/>
              </a:rPr>
              <a:t>установлены товары используемые при выполнении работ </a:t>
            </a:r>
            <a:r>
              <a:rPr lang="ru-RU" sz="1600" dirty="0">
                <a:solidFill>
                  <a:srgbClr val="000000"/>
                </a:solidFill>
                <a:effectLst/>
                <a:ea typeface="Times New Roman" panose="02020603050405020304" pitchFamily="18" charset="0"/>
              </a:rPr>
              <a:t>по устройство асфальтобетонных оснований, освещения, видеонаблюдения при замене и модернизации детских игровых площадок.</a:t>
            </a:r>
          </a:p>
          <a:p>
            <a:pPr indent="450215" algn="just">
              <a:lnSpc>
                <a:spcPct val="115000"/>
              </a:lnSpc>
              <a:tabLst>
                <a:tab pos="630555" algn="l"/>
              </a:tabLst>
            </a:pPr>
            <a:r>
              <a:rPr lang="ru-RU" sz="1600" dirty="0">
                <a:solidFill>
                  <a:srgbClr val="000000"/>
                </a:solidFill>
                <a:effectLst/>
                <a:ea typeface="Times New Roman" panose="02020603050405020304" pitchFamily="18" charset="0"/>
              </a:rPr>
              <a:t>Кроме того, Заказчиком в извещении о проведении Конкурса и требованиях к содержанию и составу заявки на участие в Конкурсе не установлены ограничения и условия допуска, предусмотренные Постановлением № 878. Изучив документы и сведения, Комиссия УФАС  пришла к выводу, что действия Заказчика в части установления в Описании объекта закупки приложения № 5 к контракту вышеуказанного требования, ограничивают участников закупки и противоречит требованиям Закона о контрактной системе.</a:t>
            </a:r>
          </a:p>
          <a:p>
            <a:pPr indent="450215" algn="just">
              <a:lnSpc>
                <a:spcPct val="115000"/>
              </a:lnSpc>
              <a:tabLst>
                <a:tab pos="450215" algn="l"/>
                <a:tab pos="540385" algn="l"/>
              </a:tabLst>
            </a:pPr>
            <a:r>
              <a:rPr lang="ru-RU" sz="1600" dirty="0">
                <a:solidFill>
                  <a:srgbClr val="000000"/>
                </a:solidFill>
                <a:effectLst/>
                <a:ea typeface="Times New Roman" panose="02020603050405020304" pitchFamily="18" charset="0"/>
              </a:rPr>
              <a:t>На основании изложенного Комиссия приходит к выводу о том, что действия Заказчика нарушают п. 1 ч. 2 статьи 42 Закона о контрактной системе, что содержит признаки состава административного правонарушения, предусмотренного частью 1.4 статьи 7.30 КоАП РФ</a:t>
            </a:r>
            <a:endParaRPr lang="ru-RU" sz="1600" dirty="0">
              <a:ea typeface="Times New Roman" panose="02020603050405020304" pitchFamily="18" charset="0"/>
            </a:endParaRPr>
          </a:p>
          <a:p>
            <a:pPr indent="449580" algn="just">
              <a:lnSpc>
                <a:spcPct val="150000"/>
              </a:lnSpc>
            </a:pPr>
            <a:r>
              <a:rPr lang="ru-RU" sz="1600" dirty="0">
                <a:solidFill>
                  <a:schemeClr val="tx2"/>
                </a:solidFill>
                <a:effectLst/>
                <a:ea typeface="Times New Roman" panose="02020603050405020304" pitchFamily="18" charset="0"/>
              </a:rPr>
              <a:t>Решение Московского областного  УФАС России  от 26.06.2023 по делу №050/06/105-21598/2023 </a:t>
            </a:r>
          </a:p>
        </p:txBody>
      </p:sp>
    </p:spTree>
    <p:extLst>
      <p:ext uri="{BB962C8B-B14F-4D97-AF65-F5344CB8AC3E}">
        <p14:creationId xmlns:p14="http://schemas.microsoft.com/office/powerpoint/2010/main" val="16086190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19F0AE-090E-F44E-E2DF-1F3EBFF6CA4D}"/>
              </a:ext>
            </a:extLst>
          </p:cNvPr>
          <p:cNvSpPr txBox="1"/>
          <p:nvPr/>
        </p:nvSpPr>
        <p:spPr>
          <a:xfrm>
            <a:off x="802105" y="690096"/>
            <a:ext cx="10780295" cy="6370975"/>
          </a:xfrm>
          <a:prstGeom prst="rect">
            <a:avLst/>
          </a:prstGeom>
          <a:noFill/>
        </p:spPr>
        <p:txBody>
          <a:bodyPr wrap="square">
            <a:spAutoFit/>
          </a:bodyPr>
          <a:lstStyle/>
          <a:p>
            <a:pPr algn="just"/>
            <a:r>
              <a:rPr lang="ru-RU" dirty="0">
                <a:effectLst/>
              </a:rPr>
              <a:t>В жалобе Заявитель указывает, что Заказчиком при  закупке «работ по благоустройству  территории общественного пространства…» неправомерно установлены условия допуска в соответствии с положениями приказа Минфина России от 04.06.2018 </a:t>
            </a:r>
            <a:r>
              <a:rPr lang="ru-RU" dirty="0"/>
              <a:t>№</a:t>
            </a:r>
            <a:r>
              <a:rPr lang="en-US" dirty="0">
                <a:effectLst/>
              </a:rPr>
              <a:t>126</a:t>
            </a:r>
            <a:r>
              <a:rPr lang="ru-RU" dirty="0">
                <a:effectLst/>
              </a:rPr>
              <a:t>н «Об условиях допуска товаров, происходящих из иностранного государства или группы иностранных государств, для целей осуществления закупок товаров для обеспечения государственных и муниципальных нужд» . </a:t>
            </a:r>
          </a:p>
          <a:p>
            <a:pPr algn="just"/>
            <a:r>
              <a:rPr lang="ru-RU" dirty="0"/>
              <a:t>	</a:t>
            </a:r>
            <a:r>
              <a:rPr lang="ru-RU" dirty="0">
                <a:effectLst/>
              </a:rPr>
              <a:t> </a:t>
            </a:r>
            <a:r>
              <a:rPr lang="ru-RU" b="1" dirty="0">
                <a:solidFill>
                  <a:schemeClr val="tx2"/>
                </a:solidFill>
                <a:effectLst/>
              </a:rPr>
              <a:t>Комиссией УФАС  жалоба признана обоснованной, так как:</a:t>
            </a:r>
          </a:p>
          <a:p>
            <a:pPr algn="just"/>
            <a:r>
              <a:rPr lang="ru-RU" dirty="0"/>
              <a:t>-</a:t>
            </a:r>
            <a:r>
              <a:rPr lang="ru-RU" dirty="0">
                <a:effectLst/>
              </a:rPr>
              <a:t> </a:t>
            </a:r>
            <a:r>
              <a:rPr lang="ru-RU" b="1" dirty="0">
                <a:effectLst/>
              </a:rPr>
              <a:t>из содержания технического задания не следует, что какие-либо товары подлежат приемке на бухгалтерский учет в муниципальную собственность в качестве отдельного объекта</a:t>
            </a:r>
            <a:r>
              <a:rPr lang="ru-RU" dirty="0">
                <a:effectLst/>
              </a:rPr>
              <a:t>. </a:t>
            </a:r>
            <a:r>
              <a:rPr lang="ru-RU" dirty="0"/>
              <a:t>С</a:t>
            </a:r>
            <a:r>
              <a:rPr lang="ru-RU" dirty="0">
                <a:effectLst/>
              </a:rPr>
              <a:t>огласно извещению объектом закупки являются исключительно подлежащие выполнению работы, отнесенные Заказчиком к коду ОКПД2 42.99.12.124 и   в составе ТЗ, также  только  работы </a:t>
            </a:r>
            <a:r>
              <a:rPr lang="ru-RU" dirty="0"/>
              <a:t>(в</a:t>
            </a:r>
            <a:r>
              <a:rPr lang="ru-RU" dirty="0">
                <a:effectLst/>
              </a:rPr>
              <a:t>ырубка кустарников при благоустройстве парков, бульваров, скверов, зон отдыха и досуга; </a:t>
            </a:r>
            <a:r>
              <a:rPr lang="ru-RU" dirty="0"/>
              <a:t>д</a:t>
            </a:r>
            <a:r>
              <a:rPr lang="ru-RU" dirty="0">
                <a:effectLst/>
              </a:rPr>
              <a:t>емонтаж МАФ при благоустройстве парков, бульваров, скверов, зон отдыха и досуга; </a:t>
            </a:r>
            <a:r>
              <a:rPr lang="ru-RU" dirty="0"/>
              <a:t>о</a:t>
            </a:r>
            <a:r>
              <a:rPr lang="ru-RU" dirty="0">
                <a:effectLst/>
              </a:rPr>
              <a:t>рганизация наружного освещения; </a:t>
            </a:r>
            <a:r>
              <a:rPr lang="ru-RU" dirty="0"/>
              <a:t>у</a:t>
            </a:r>
            <a:r>
              <a:rPr lang="ru-RU" dirty="0">
                <a:effectLst/>
              </a:rPr>
              <a:t>стройство бортового камня при благоустройстве парков, бульваров, скверов, зон отдыха и досуга);</a:t>
            </a:r>
          </a:p>
          <a:p>
            <a:pPr algn="just"/>
            <a:r>
              <a:rPr lang="ru-RU" dirty="0"/>
              <a:t>- </a:t>
            </a:r>
            <a:r>
              <a:rPr lang="ru-RU" b="1" dirty="0"/>
              <a:t>в </a:t>
            </a:r>
            <a:r>
              <a:rPr lang="ru-RU" b="1" dirty="0">
                <a:effectLst/>
              </a:rPr>
              <a:t>проекте  контракта предусмотрен порядок сдачи-приемки выполненных работ, порядок сдачи-приемки поставленных товаров в вышеуказанных положениях контракта отсутствует. </a:t>
            </a:r>
          </a:p>
          <a:p>
            <a:pPr algn="just"/>
            <a:r>
              <a:rPr lang="ru-RU" sz="1400" dirty="0">
                <a:solidFill>
                  <a:schemeClr val="accent1"/>
                </a:solidFill>
                <a:effectLst/>
              </a:rPr>
              <a:t>Решение УФАС по </a:t>
            </a:r>
            <a:r>
              <a:rPr lang="ru-RU" sz="1400" dirty="0" err="1">
                <a:solidFill>
                  <a:schemeClr val="accent1"/>
                </a:solidFill>
                <a:effectLst/>
              </a:rPr>
              <a:t>г.Москве</a:t>
            </a:r>
            <a:r>
              <a:rPr lang="ru-RU" sz="1400" dirty="0">
                <a:solidFill>
                  <a:schemeClr val="accent1"/>
                </a:solidFill>
                <a:effectLst/>
              </a:rPr>
              <a:t> от 21.06.2023 по делу №</a:t>
            </a:r>
            <a:r>
              <a:rPr lang="ru-RU" sz="1400" b="1" dirty="0">
                <a:solidFill>
                  <a:schemeClr val="accent1"/>
                </a:solidFill>
                <a:effectLst/>
              </a:rPr>
              <a:t> </a:t>
            </a:r>
            <a:r>
              <a:rPr lang="ru-RU" sz="1400" dirty="0">
                <a:solidFill>
                  <a:schemeClr val="accent1"/>
                </a:solidFill>
                <a:effectLst/>
              </a:rPr>
              <a:t>077/06/106-8171/2023 (Закупка </a:t>
            </a:r>
            <a:r>
              <a:rPr lang="en-US" sz="1400" dirty="0">
                <a:solidFill>
                  <a:schemeClr val="accent1"/>
                </a:solidFill>
                <a:effectLst/>
              </a:rPr>
              <a:t>No 0148300000423000017) </a:t>
            </a:r>
            <a:r>
              <a:rPr lang="ru-RU" sz="1400" dirty="0">
                <a:solidFill>
                  <a:schemeClr val="accent1"/>
                </a:solidFill>
                <a:effectLst/>
              </a:rPr>
              <a:t>, аналогичный вывод в Решении Краснодарского УФАС (</a:t>
            </a:r>
            <a:r>
              <a:rPr lang="ru-RU" sz="1400" dirty="0">
                <a:solidFill>
                  <a:schemeClr val="accent1"/>
                </a:solidFill>
              </a:rPr>
              <a:t>закупка</a:t>
            </a:r>
            <a:r>
              <a:rPr lang="ru-RU" sz="1400" dirty="0">
                <a:solidFill>
                  <a:schemeClr val="accent1"/>
                </a:solidFill>
                <a:effectLst/>
                <a:ea typeface="Times New Roman" panose="02020603050405020304" pitchFamily="18" charset="0"/>
              </a:rPr>
              <a:t> № 0118300018723000567</a:t>
            </a:r>
            <a:r>
              <a:rPr lang="ru-RU" sz="1400" dirty="0">
                <a:solidFill>
                  <a:schemeClr val="accent1"/>
                </a:solidFill>
                <a:effectLst/>
              </a:rPr>
              <a:t> ), Решении Санкт-Петербургского УФАС от 20.01.2023 закупка №</a:t>
            </a:r>
            <a:r>
              <a:rPr lang="ru-RU" sz="1400" dirty="0">
                <a:solidFill>
                  <a:schemeClr val="accent1"/>
                </a:solidFill>
                <a:effectLst/>
                <a:latin typeface="Times New Roman" panose="02020603050405020304" pitchFamily="18" charset="0"/>
                <a:ea typeface="Times New Roman" panose="02020603050405020304" pitchFamily="18" charset="0"/>
              </a:rPr>
              <a:t> 0172300006023000001</a:t>
            </a:r>
            <a:r>
              <a:rPr lang="ru-RU" sz="1400" dirty="0">
                <a:solidFill>
                  <a:schemeClr val="accent1"/>
                </a:solidFill>
                <a:effectLst/>
              </a:rPr>
              <a:t> </a:t>
            </a:r>
            <a:endParaRPr lang="en-US" sz="1400" dirty="0">
              <a:solidFill>
                <a:schemeClr val="accent1"/>
              </a:solidFill>
              <a:effectLst/>
            </a:endParaRPr>
          </a:p>
          <a:p>
            <a:pPr algn="just"/>
            <a:endParaRPr lang="ru-RU" dirty="0"/>
          </a:p>
          <a:p>
            <a:pPr algn="just"/>
            <a:endParaRPr lang="ru-RU" dirty="0">
              <a:effectLst/>
            </a:endParaRPr>
          </a:p>
        </p:txBody>
      </p:sp>
      <p:sp>
        <p:nvSpPr>
          <p:cNvPr id="5" name="Заголовок 4">
            <a:extLst>
              <a:ext uri="{FF2B5EF4-FFF2-40B4-BE49-F238E27FC236}">
                <a16:creationId xmlns:a16="http://schemas.microsoft.com/office/drawing/2014/main" id="{203C4B76-DBBA-5512-632C-D7A126E4F5F3}"/>
              </a:ext>
            </a:extLst>
          </p:cNvPr>
          <p:cNvSpPr>
            <a:spLocks noGrp="1"/>
          </p:cNvSpPr>
          <p:nvPr>
            <p:ph type="title"/>
          </p:nvPr>
        </p:nvSpPr>
        <p:spPr/>
        <p:txBody>
          <a:bodyPr/>
          <a:lstStyle/>
          <a:p>
            <a:r>
              <a:rPr lang="ru-RU" altLang="ru-RU" dirty="0">
                <a:solidFill>
                  <a:srgbClr val="00B050"/>
                </a:solidFill>
                <a:cs typeface="Segoe UI" panose="020B0502040204020203" pitchFamily="34" charset="0"/>
              </a:rPr>
              <a:t>АДМИНИСТРАТИНАЯ ПРАКТИКА. ДРУГОЙ ПОДХОД</a:t>
            </a:r>
            <a:endParaRPr lang="ru-RU" dirty="0"/>
          </a:p>
        </p:txBody>
      </p:sp>
    </p:spTree>
    <p:extLst>
      <p:ext uri="{BB962C8B-B14F-4D97-AF65-F5344CB8AC3E}">
        <p14:creationId xmlns:p14="http://schemas.microsoft.com/office/powerpoint/2010/main" val="103101101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dirty="0"/>
              <a:t>ТРЕБОВАНИЯ К УЧАСТНИКАМ ЗАКУПКИ</a:t>
            </a:r>
            <a:endParaRPr lang="ru-RU" altLang="ru-RU" dirty="0">
              <a:cs typeface="Segoe UI" panose="020B0502040204020203" pitchFamily="34" charset="0"/>
            </a:endParaRPr>
          </a:p>
        </p:txBody>
      </p:sp>
      <p:grpSp>
        <p:nvGrpSpPr>
          <p:cNvPr id="2" name="Группа 1">
            <a:extLst>
              <a:ext uri="{FF2B5EF4-FFF2-40B4-BE49-F238E27FC236}">
                <a16:creationId xmlns:a16="http://schemas.microsoft.com/office/drawing/2014/main" id="{78164329-26D9-7C5E-86EF-0C55C2594947}"/>
              </a:ext>
            </a:extLst>
          </p:cNvPr>
          <p:cNvGrpSpPr/>
          <p:nvPr/>
        </p:nvGrpSpPr>
        <p:grpSpPr>
          <a:xfrm>
            <a:off x="1026732" y="780854"/>
            <a:ext cx="10268259" cy="4301431"/>
            <a:chOff x="92091" y="0"/>
            <a:chExt cx="6698323" cy="3599635"/>
          </a:xfrm>
        </p:grpSpPr>
        <p:sp>
          <p:nvSpPr>
            <p:cNvPr id="3" name="Овал 2">
              <a:extLst>
                <a:ext uri="{FF2B5EF4-FFF2-40B4-BE49-F238E27FC236}">
                  <a16:creationId xmlns:a16="http://schemas.microsoft.com/office/drawing/2014/main" id="{933BC243-4C2C-962E-25CB-58FE66C73737}"/>
                </a:ext>
              </a:extLst>
            </p:cNvPr>
            <p:cNvSpPr/>
            <p:nvPr/>
          </p:nvSpPr>
          <p:spPr>
            <a:xfrm>
              <a:off x="1775444" y="0"/>
              <a:ext cx="3333931" cy="922020"/>
            </a:xfrm>
            <a:prstGeom prst="ellipse">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ru-RU" sz="1600" dirty="0">
                  <a:effectLst/>
                  <a:latin typeface="Trebuchet MS" panose="020B0703020202090204" pitchFamily="34" charset="0"/>
                  <a:ea typeface="Roboto" panose="02000000000000000000" pitchFamily="2" charset="0"/>
                  <a:cs typeface="Times New Roman" panose="02020603050405020304" pitchFamily="18" charset="0"/>
                </a:rPr>
                <a:t>Требования к участникам закупки </a:t>
              </a:r>
              <a:endParaRPr lang="ru-RU" sz="1600" dirty="0">
                <a:effectLst/>
                <a:latin typeface="Verdana" panose="020B0604030504040204" pitchFamily="34" charset="0"/>
                <a:ea typeface="Roboto" panose="02000000000000000000" pitchFamily="2" charset="0"/>
                <a:cs typeface="Times New Roman" panose="02020603050405020304" pitchFamily="18" charset="0"/>
              </a:endParaRPr>
            </a:p>
            <a:p>
              <a:pPr algn="ctr"/>
              <a:r>
                <a:rPr lang="ru-RU" sz="1600" dirty="0">
                  <a:effectLst/>
                  <a:latin typeface="Trebuchet MS" panose="020B0703020202090204" pitchFamily="34" charset="0"/>
                  <a:ea typeface="Roboto" panose="02000000000000000000" pitchFamily="2" charset="0"/>
                  <a:cs typeface="Times New Roman" panose="02020603050405020304" pitchFamily="18" charset="0"/>
                </a:rPr>
                <a:t>(статья 31)</a:t>
              </a:r>
              <a:endParaRPr lang="ru-RU" sz="1600" dirty="0">
                <a:effectLst/>
                <a:latin typeface="Verdana" panose="020B0604030504040204" pitchFamily="34" charset="0"/>
                <a:ea typeface="Roboto" panose="02000000000000000000" pitchFamily="2" charset="0"/>
                <a:cs typeface="Times New Roman" panose="02020603050405020304" pitchFamily="18" charset="0"/>
              </a:endParaRPr>
            </a:p>
            <a:p>
              <a:pPr algn="ctr"/>
              <a:r>
                <a:rPr lang="ru-RU" sz="1100" dirty="0">
                  <a:effectLst/>
                  <a:latin typeface="Trebuchet MS" panose="020B0703020202090204" pitchFamily="34" charset="0"/>
                  <a:ea typeface="Roboto" panose="02000000000000000000" pitchFamily="2" charset="0"/>
                  <a:cs typeface="Times New Roman" panose="02020603050405020304" pitchFamily="18" charset="0"/>
                </a:rPr>
                <a:t> </a:t>
              </a:r>
              <a:endParaRPr lang="ru-RU" sz="1100" dirty="0">
                <a:effectLst/>
                <a:latin typeface="Verdana" panose="020B0604030504040204" pitchFamily="34" charset="0"/>
                <a:ea typeface="Roboto" panose="02000000000000000000" pitchFamily="2"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6FAE8CE8-B35A-EAC1-16A7-5C387B7D4EEE}"/>
                </a:ext>
              </a:extLst>
            </p:cNvPr>
            <p:cNvSpPr/>
            <p:nvPr/>
          </p:nvSpPr>
          <p:spPr>
            <a:xfrm>
              <a:off x="254438" y="1144948"/>
              <a:ext cx="2056849" cy="1165860"/>
            </a:xfrm>
            <a:prstGeom prst="rect">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ru-RU" sz="1600">
                  <a:effectLst/>
                  <a:ea typeface="Roboto" panose="02000000000000000000" pitchFamily="2" charset="0"/>
                  <a:cs typeface="Times New Roman" panose="02020603050405020304" pitchFamily="18" charset="0"/>
                </a:rPr>
                <a:t>Единые требования </a:t>
              </a:r>
            </a:p>
            <a:p>
              <a:pPr algn="ctr"/>
              <a:r>
                <a:rPr lang="ru-RU" sz="1600">
                  <a:effectLst/>
                  <a:ea typeface="Roboto" panose="02000000000000000000" pitchFamily="2" charset="0"/>
                  <a:cs typeface="Times New Roman" panose="02020603050405020304" pitchFamily="18" charset="0"/>
                </a:rPr>
                <a:t>(пункты 1 -11 части 1) устанавливаются заказчиком обязательно, в том числе: </a:t>
              </a:r>
            </a:p>
          </p:txBody>
        </p:sp>
        <p:sp>
          <p:nvSpPr>
            <p:cNvPr id="7" name="Прямоугольник 6">
              <a:extLst>
                <a:ext uri="{FF2B5EF4-FFF2-40B4-BE49-F238E27FC236}">
                  <a16:creationId xmlns:a16="http://schemas.microsoft.com/office/drawing/2014/main" id="{CBBEB31F-7FD9-0D7B-C934-F5144194FB23}"/>
                </a:ext>
              </a:extLst>
            </p:cNvPr>
            <p:cNvSpPr/>
            <p:nvPr/>
          </p:nvSpPr>
          <p:spPr>
            <a:xfrm>
              <a:off x="2902226" y="1359673"/>
              <a:ext cx="1493520" cy="723900"/>
            </a:xfrm>
            <a:prstGeom prst="rect">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ru-RU" sz="1600" dirty="0">
                  <a:effectLst/>
                  <a:latin typeface="Trebuchet MS" panose="020B0703020202090204" pitchFamily="34" charset="0"/>
                  <a:ea typeface="Roboto" panose="02000000000000000000" pitchFamily="2" charset="0"/>
                  <a:cs typeface="Times New Roman" panose="02020603050405020304" pitchFamily="18" charset="0"/>
                </a:rPr>
                <a:t>Установление - право заказчика </a:t>
              </a:r>
              <a:endParaRPr lang="ru-RU" sz="1600" dirty="0">
                <a:effectLst/>
                <a:latin typeface="Verdana" panose="020B0604030504040204" pitchFamily="34" charset="0"/>
                <a:ea typeface="Roboto" panose="02000000000000000000" pitchFamily="2" charset="0"/>
                <a:cs typeface="Times New Roman" panose="02020603050405020304" pitchFamily="18" charset="0"/>
              </a:endParaRPr>
            </a:p>
            <a:p>
              <a:pPr algn="ctr"/>
              <a:r>
                <a:rPr lang="ru-RU" sz="1600" dirty="0">
                  <a:effectLst/>
                  <a:latin typeface="Trebuchet MS" panose="020B0703020202090204" pitchFamily="34" charset="0"/>
                  <a:ea typeface="Roboto" panose="02000000000000000000" pitchFamily="2" charset="0"/>
                  <a:cs typeface="Times New Roman" panose="02020603050405020304" pitchFamily="18" charset="0"/>
                </a:rPr>
                <a:t>(часть 1.1) </a:t>
              </a:r>
              <a:endParaRPr lang="ru-RU" sz="1600" dirty="0">
                <a:effectLst/>
                <a:latin typeface="Verdana" panose="020B0604030504040204" pitchFamily="34" charset="0"/>
                <a:ea typeface="Roboto" panose="02000000000000000000" pitchFamily="2"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676CAFB1-A4BB-E464-3BB1-706DBD39A8F6}"/>
                </a:ext>
              </a:extLst>
            </p:cNvPr>
            <p:cNvSpPr/>
            <p:nvPr/>
          </p:nvSpPr>
          <p:spPr>
            <a:xfrm>
              <a:off x="2157188" y="2560806"/>
              <a:ext cx="2329252" cy="1021578"/>
            </a:xfrm>
            <a:prstGeom prst="rect">
              <a:avLst/>
            </a:prstGeom>
            <a:solidFill>
              <a:schemeClr val="accent1"/>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ru-RU" sz="1600" dirty="0">
                  <a:effectLst/>
                  <a:latin typeface="Trebuchet MS" panose="020B0703020202090204" pitchFamily="34" charset="0"/>
                  <a:ea typeface="Roboto" panose="02000000000000000000" pitchFamily="2" charset="0"/>
                  <a:cs typeface="Times New Roman" panose="02020603050405020304" pitchFamily="18" charset="0"/>
                </a:rPr>
                <a:t>п.1 и п.8 части 1 -устанавливаются в отдельных случаях, исходя из специфики объекта закупки </a:t>
              </a:r>
              <a:endParaRPr lang="ru-RU" sz="1600" dirty="0">
                <a:effectLst/>
                <a:latin typeface="Verdana" panose="020B0604030504040204" pitchFamily="34" charset="0"/>
                <a:ea typeface="Roboto" panose="02000000000000000000" pitchFamily="2"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208FA653-9FE2-C89D-6ED0-A1BC854CF094}"/>
                </a:ext>
              </a:extLst>
            </p:cNvPr>
            <p:cNvSpPr/>
            <p:nvPr/>
          </p:nvSpPr>
          <p:spPr>
            <a:xfrm>
              <a:off x="92091" y="2560806"/>
              <a:ext cx="1872035" cy="1038829"/>
            </a:xfrm>
            <a:prstGeom prst="rect">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ru-RU" sz="1600" dirty="0">
                  <a:effectLst/>
                  <a:latin typeface="Trebuchet MS" panose="020B0703020202090204" pitchFamily="34" charset="0"/>
                  <a:ea typeface="Roboto" panose="02000000000000000000" pitchFamily="2" charset="0"/>
                  <a:cs typeface="Times New Roman" panose="02020603050405020304" pitchFamily="18" charset="0"/>
                </a:rPr>
                <a:t>п. 3-7, 7.1 и п. 9-11 части 1 -устанавливаются ко всем участникам закупки без исключения! </a:t>
              </a:r>
              <a:endParaRPr lang="ru-RU" sz="1600" dirty="0">
                <a:effectLst/>
                <a:latin typeface="Verdana" panose="020B0604030504040204" pitchFamily="34" charset="0"/>
                <a:ea typeface="Roboto" panose="02000000000000000000" pitchFamily="2" charset="0"/>
                <a:cs typeface="Times New Roman" panose="02020603050405020304" pitchFamily="18" charset="0"/>
              </a:endParaRPr>
            </a:p>
          </p:txBody>
        </p:sp>
        <p:sp>
          <p:nvSpPr>
            <p:cNvPr id="10" name="Прямоугольник 9">
              <a:extLst>
                <a:ext uri="{FF2B5EF4-FFF2-40B4-BE49-F238E27FC236}">
                  <a16:creationId xmlns:a16="http://schemas.microsoft.com/office/drawing/2014/main" id="{C599E9FB-836A-7F81-8D71-63258C04FA1E}"/>
                </a:ext>
              </a:extLst>
            </p:cNvPr>
            <p:cNvSpPr/>
            <p:nvPr/>
          </p:nvSpPr>
          <p:spPr>
            <a:xfrm>
              <a:off x="4961614" y="1144988"/>
              <a:ext cx="1828800" cy="1226820"/>
            </a:xfrm>
            <a:prstGeom prst="rect">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ru-RU" sz="1600" dirty="0">
                  <a:effectLst/>
                  <a:latin typeface="Trebuchet MS" panose="020B0703020202090204" pitchFamily="34" charset="0"/>
                  <a:ea typeface="Roboto" panose="02000000000000000000" pitchFamily="2" charset="0"/>
                  <a:cs typeface="Times New Roman" panose="02020603050405020304" pitchFamily="18" charset="0"/>
                </a:rPr>
                <a:t>Дополнительные </a:t>
              </a:r>
              <a:r>
                <a:rPr lang="ru-RU" sz="1600" dirty="0" err="1">
                  <a:effectLst/>
                  <a:latin typeface="Trebuchet MS" panose="020B0703020202090204" pitchFamily="34" charset="0"/>
                  <a:ea typeface="Roboto" panose="02000000000000000000" pitchFamily="2" charset="0"/>
                  <a:cs typeface="Times New Roman" panose="02020603050405020304" pitchFamily="18" charset="0"/>
                </a:rPr>
                <a:t>тре-бования</a:t>
              </a:r>
              <a:r>
                <a:rPr lang="ru-RU" sz="1600" dirty="0">
                  <a:effectLst/>
                  <a:latin typeface="Trebuchet MS" panose="020B0703020202090204" pitchFamily="34" charset="0"/>
                  <a:ea typeface="Roboto" panose="02000000000000000000" pitchFamily="2" charset="0"/>
                  <a:cs typeface="Times New Roman" panose="02020603050405020304" pitchFamily="18" charset="0"/>
                </a:rPr>
                <a:t>, которые вправе установить Правительство РФ (часть 2, ч.2.1) </a:t>
              </a:r>
              <a:endParaRPr lang="ru-RU" sz="1600" dirty="0">
                <a:effectLst/>
                <a:latin typeface="Verdana" panose="020B0604030504040204" pitchFamily="34" charset="0"/>
                <a:ea typeface="Roboto" panose="02000000000000000000" pitchFamily="2" charset="0"/>
                <a:cs typeface="Times New Roman" panose="02020603050405020304" pitchFamily="18" charset="0"/>
              </a:endParaRPr>
            </a:p>
          </p:txBody>
        </p:sp>
        <p:cxnSp>
          <p:nvCxnSpPr>
            <p:cNvPr id="11" name="Прямая со стрелкой 10">
              <a:extLst>
                <a:ext uri="{FF2B5EF4-FFF2-40B4-BE49-F238E27FC236}">
                  <a16:creationId xmlns:a16="http://schemas.microsoft.com/office/drawing/2014/main" id="{91EC8353-CB3C-31B1-89CB-D16886BDA8CF}"/>
                </a:ext>
              </a:extLst>
            </p:cNvPr>
            <p:cNvCxnSpPr/>
            <p:nvPr/>
          </p:nvCxnSpPr>
          <p:spPr>
            <a:xfrm flipH="1">
              <a:off x="2218414" y="811033"/>
              <a:ext cx="297180" cy="29718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Прямая со стрелкой 11">
              <a:extLst>
                <a:ext uri="{FF2B5EF4-FFF2-40B4-BE49-F238E27FC236}">
                  <a16:creationId xmlns:a16="http://schemas.microsoft.com/office/drawing/2014/main" id="{16407E80-25FD-697D-D9B3-79364EE12673}"/>
                </a:ext>
              </a:extLst>
            </p:cNvPr>
            <p:cNvCxnSpPr/>
            <p:nvPr/>
          </p:nvCxnSpPr>
          <p:spPr>
            <a:xfrm>
              <a:off x="4643561" y="834887"/>
              <a:ext cx="304800" cy="29718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Прямая со стрелкой 12">
              <a:extLst>
                <a:ext uri="{FF2B5EF4-FFF2-40B4-BE49-F238E27FC236}">
                  <a16:creationId xmlns:a16="http://schemas.microsoft.com/office/drawing/2014/main" id="{FDB25ED7-1378-6B85-1246-D7AC4595EF27}"/>
                </a:ext>
              </a:extLst>
            </p:cNvPr>
            <p:cNvCxnSpPr/>
            <p:nvPr/>
          </p:nvCxnSpPr>
          <p:spPr>
            <a:xfrm>
              <a:off x="3641697" y="970059"/>
              <a:ext cx="22860" cy="37338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Прямая со стрелкой 13">
              <a:extLst>
                <a:ext uri="{FF2B5EF4-FFF2-40B4-BE49-F238E27FC236}">
                  <a16:creationId xmlns:a16="http://schemas.microsoft.com/office/drawing/2014/main" id="{123B37AE-7A57-B63F-8409-453F6DB89997}"/>
                </a:ext>
              </a:extLst>
            </p:cNvPr>
            <p:cNvCxnSpPr>
              <a:cxnSpLocks/>
            </p:cNvCxnSpPr>
            <p:nvPr/>
          </p:nvCxnSpPr>
          <p:spPr>
            <a:xfrm>
              <a:off x="1192695" y="2321781"/>
              <a:ext cx="0" cy="19944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Прямая со стрелкой 14">
              <a:extLst>
                <a:ext uri="{FF2B5EF4-FFF2-40B4-BE49-F238E27FC236}">
                  <a16:creationId xmlns:a16="http://schemas.microsoft.com/office/drawing/2014/main" id="{3FD3FE46-E21B-A604-B29B-FA2A2712644C}"/>
                </a:ext>
              </a:extLst>
            </p:cNvPr>
            <p:cNvCxnSpPr>
              <a:cxnSpLocks/>
            </p:cNvCxnSpPr>
            <p:nvPr/>
          </p:nvCxnSpPr>
          <p:spPr>
            <a:xfrm>
              <a:off x="2226365" y="2329732"/>
              <a:ext cx="297180" cy="1914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
        <p:nvSpPr>
          <p:cNvPr id="28" name="Прямоугольник 27">
            <a:extLst>
              <a:ext uri="{FF2B5EF4-FFF2-40B4-BE49-F238E27FC236}">
                <a16:creationId xmlns:a16="http://schemas.microsoft.com/office/drawing/2014/main" id="{53DDC735-AF15-2591-5ED7-F9834F0EC65D}"/>
              </a:ext>
            </a:extLst>
          </p:cNvPr>
          <p:cNvSpPr/>
          <p:nvPr/>
        </p:nvSpPr>
        <p:spPr>
          <a:xfrm>
            <a:off x="3484606" y="5184281"/>
            <a:ext cx="7899646" cy="8743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t>Требования по п.1 ч.1 статьи 31 при закупке работ по благоустройству не устанавливаем! Если работы только по благоустройству - членство СРО не требуется, благоустройство не относится к лицензируемым видам деятельности.</a:t>
            </a:r>
          </a:p>
        </p:txBody>
      </p:sp>
    </p:spTree>
    <p:extLst>
      <p:ext uri="{BB962C8B-B14F-4D97-AF65-F5344CB8AC3E}">
        <p14:creationId xmlns:p14="http://schemas.microsoft.com/office/powerpoint/2010/main" val="9587070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highlight>
                  <a:srgbClr val="F8F8F8"/>
                </a:highlight>
                <a:cs typeface="Segoe UI" panose="020B0502040204020203" pitchFamily="34" charset="0"/>
              </a:rPr>
              <a:t>АДМИНИСТРАТИВНАЯ ПРАКТИКА</a:t>
            </a:r>
            <a:endParaRPr lang="ru-RU" altLang="ru-RU" dirty="0">
              <a:highlight>
                <a:srgbClr val="F8F8F8"/>
              </a:highlight>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91FB57DB-7CA6-396E-FAE9-B996DC55B49D}"/>
              </a:ext>
            </a:extLst>
          </p:cNvPr>
          <p:cNvSpPr txBox="1"/>
          <p:nvPr/>
        </p:nvSpPr>
        <p:spPr>
          <a:xfrm>
            <a:off x="349939" y="1066950"/>
            <a:ext cx="11166558" cy="4524315"/>
          </a:xfrm>
          <a:prstGeom prst="rect">
            <a:avLst/>
          </a:prstGeom>
          <a:noFill/>
        </p:spPr>
        <p:txBody>
          <a:bodyPr wrap="square">
            <a:spAutoFit/>
          </a:bodyPr>
          <a:lstStyle/>
          <a:p>
            <a:pPr marL="285750" indent="-285750" algn="just">
              <a:buClr>
                <a:schemeClr val="accent1"/>
              </a:buClr>
              <a:buFont typeface="Wingdings" pitchFamily="2" charset="2"/>
              <a:buChar char="Ø"/>
            </a:pPr>
            <a:r>
              <a:rPr lang="ru-RU" sz="1600" b="1" i="0" u="none" strike="noStrike" dirty="0">
                <a:solidFill>
                  <a:srgbClr val="1C1C21"/>
                </a:solidFill>
                <a:effectLst/>
              </a:rPr>
              <a:t>Выводы о том, что требование заказчика к участникам закупки о членстве в СРО в области строительства, реконструкции, кап. ремонта объектов капитального строительства </a:t>
            </a:r>
            <a:r>
              <a:rPr lang="ru-RU" sz="1600" b="1" dirty="0">
                <a:solidFill>
                  <a:srgbClr val="1C1C21"/>
                </a:solidFill>
              </a:rPr>
              <a:t>противоречат   ч. 2 ст. 8, п. 1 ч. 1 и ч. 6 ст. 31, ч. 6 ст. 31 Закона № 44-ФЗ </a:t>
            </a:r>
            <a:r>
              <a:rPr lang="ru-RU" sz="1600" b="1" i="0" u="none" strike="noStrike" dirty="0">
                <a:solidFill>
                  <a:srgbClr val="1C1C21"/>
                </a:solidFill>
                <a:effectLst/>
              </a:rPr>
              <a:t> и ограничивают количество участников закупки</a:t>
            </a:r>
            <a:r>
              <a:rPr lang="ru-RU" sz="1600" b="1" dirty="0">
                <a:solidFill>
                  <a:srgbClr val="1C1C21"/>
                </a:solidFill>
              </a:rPr>
              <a:t> содержатся в Р</a:t>
            </a:r>
            <a:r>
              <a:rPr lang="ru-RU" sz="1600" b="1" i="0" u="none" strike="noStrike" dirty="0">
                <a:solidFill>
                  <a:srgbClr val="1C1C21"/>
                </a:solidFill>
                <a:effectLst/>
              </a:rPr>
              <a:t>ешениях: </a:t>
            </a:r>
            <a:r>
              <a:rPr lang="ru-RU" sz="1600" b="0" u="none" strike="noStrike" dirty="0">
                <a:solidFill>
                  <a:srgbClr val="1C1C21"/>
                </a:solidFill>
                <a:effectLst/>
              </a:rPr>
              <a:t>Чувашского УФАС по делу № 021/06/64-676/2021 от 30.06.2021 (</a:t>
            </a:r>
            <a:r>
              <a:rPr lang="ru-RU" sz="1600" dirty="0">
                <a:solidFill>
                  <a:srgbClr val="1C1C21"/>
                </a:solidFill>
              </a:rPr>
              <a:t>закупка </a:t>
            </a:r>
            <a:r>
              <a:rPr lang="ru-RU" sz="1600" b="0" u="none" strike="noStrike" dirty="0">
                <a:solidFill>
                  <a:srgbClr val="1C1C21"/>
                </a:solidFill>
                <a:effectLst/>
              </a:rPr>
              <a:t>№ 0315300041821000006), Тюменского УФАС от 19.04.2021 по делу № 072/06/44/64/2021 (№ 0167300024521000025), Ростовского России от 20.05.2019 по делу № 061/06/64/888/2019 ( № 0158300054119000004), Ханты-Мансийского УФАС Р от 04.10.2021 ( № 0187300014721001452), Якутского УФАС России от 17.06.2021 по делам № 014/06/59-1143/2021, 014/06/59-1144/2021 ( № 0116300018021000021). </a:t>
            </a:r>
          </a:p>
          <a:p>
            <a:pPr algn="just">
              <a:buClr>
                <a:schemeClr val="accent1"/>
              </a:buClr>
            </a:pPr>
            <a:r>
              <a:rPr lang="ru-RU" sz="1600" i="0" dirty="0">
                <a:solidFill>
                  <a:srgbClr val="1C1C21"/>
                </a:solidFill>
              </a:rPr>
              <a:t>	</a:t>
            </a:r>
          </a:p>
          <a:p>
            <a:pPr marL="285750" indent="-285750" algn="just">
              <a:buClr>
                <a:schemeClr val="accent1"/>
              </a:buClr>
              <a:buFont typeface="Wingdings" pitchFamily="2" charset="2"/>
              <a:buChar char="Ø"/>
            </a:pPr>
            <a:r>
              <a:rPr lang="ru-RU" sz="1600" b="1" i="0" u="none" strike="noStrike" dirty="0">
                <a:solidFill>
                  <a:srgbClr val="1C1C21"/>
                </a:solidFill>
                <a:effectLst/>
              </a:rPr>
              <a:t>Вместе с тем в решении Крымского УФАС России </a:t>
            </a:r>
            <a:r>
              <a:rPr lang="ru-RU" sz="1600" b="0" i="0" u="none" strike="noStrike" dirty="0">
                <a:solidFill>
                  <a:srgbClr val="1C1C21"/>
                </a:solidFill>
                <a:effectLst/>
              </a:rPr>
              <a:t>от 06.08.2019 по делу № 06/2059-19 (</a:t>
            </a:r>
            <a:r>
              <a:rPr lang="ru-RU" sz="1600" b="0" i="0" u="none" strike="noStrike" dirty="0" err="1">
                <a:solidFill>
                  <a:srgbClr val="1C1C21"/>
                </a:solidFill>
                <a:effectLst/>
              </a:rPr>
              <a:t>изв</a:t>
            </a:r>
            <a:r>
              <a:rPr lang="ru-RU" sz="1600" b="0" i="0" u="none" strike="noStrike" dirty="0">
                <a:solidFill>
                  <a:srgbClr val="1C1C21"/>
                </a:solidFill>
                <a:effectLst/>
              </a:rPr>
              <a:t>. № 0175300045919000002) </a:t>
            </a:r>
            <a:r>
              <a:rPr lang="ru-RU" sz="1600" b="1" i="0" u="none" strike="noStrike" dirty="0">
                <a:solidFill>
                  <a:srgbClr val="1C1C21"/>
                </a:solidFill>
                <a:effectLst/>
              </a:rPr>
              <a:t>было указано на правомерность </a:t>
            </a:r>
            <a:r>
              <a:rPr lang="ru-RU" sz="1600" b="0" i="0" u="none" strike="noStrike" dirty="0">
                <a:solidFill>
                  <a:srgbClr val="1C1C21"/>
                </a:solidFill>
                <a:effectLst/>
              </a:rPr>
              <a:t>установления требования о членстве СРО, поскольку </a:t>
            </a:r>
            <a:r>
              <a:rPr lang="ru-RU" sz="1600" b="1" i="0" u="none" strike="noStrike" dirty="0">
                <a:solidFill>
                  <a:srgbClr val="1C1C21"/>
                </a:solidFill>
                <a:effectLst/>
              </a:rPr>
              <a:t>часть работ относилась к работам по капитальному ремонту. </a:t>
            </a:r>
            <a:r>
              <a:rPr lang="ru-RU" sz="1600" b="0" i="0" u="none" strike="noStrike" dirty="0">
                <a:solidFill>
                  <a:srgbClr val="1C1C21"/>
                </a:solidFill>
                <a:effectLst/>
              </a:rPr>
              <a:t>Хотя в других случаях (например, в решении Томского УФАС России от 23.09.2021 по делу № 070/06/106-193/2021, </a:t>
            </a:r>
            <a:r>
              <a:rPr lang="ru-RU" sz="1600" b="0" i="0" u="none" strike="noStrike" dirty="0" err="1">
                <a:solidFill>
                  <a:srgbClr val="1C1C21"/>
                </a:solidFill>
                <a:effectLst/>
              </a:rPr>
              <a:t>изв</a:t>
            </a:r>
            <a:r>
              <a:rPr lang="ru-RU" sz="1600" b="0" i="0" u="none" strike="noStrike" dirty="0">
                <a:solidFill>
                  <a:srgbClr val="1C1C21"/>
                </a:solidFill>
                <a:effectLst/>
              </a:rPr>
              <a:t>. № 0165300010321000012) </a:t>
            </a:r>
            <a:r>
              <a:rPr lang="ru-RU" sz="1600" b="0" i="0" u="none" strike="noStrike" dirty="0">
                <a:solidFill>
                  <a:schemeClr val="accent1"/>
                </a:solidFill>
                <a:effectLst/>
              </a:rPr>
              <a:t>указывалось на недопустимость объединения работ по благоустройству, не требующих членства в СРО, с работами, для выполнения которых такое членство необходимо</a:t>
            </a:r>
            <a:r>
              <a:rPr lang="ru-RU" sz="1600" b="0" i="0" u="none" strike="noStrike" dirty="0">
                <a:solidFill>
                  <a:srgbClr val="1C1C21"/>
                </a:solidFill>
                <a:effectLst/>
              </a:rPr>
              <a:t>.</a:t>
            </a:r>
          </a:p>
          <a:p>
            <a:pPr marL="285750" indent="-285750" algn="just">
              <a:buClr>
                <a:schemeClr val="accent1"/>
              </a:buClr>
              <a:buFont typeface="Wingdings" pitchFamily="2" charset="2"/>
              <a:buChar char="Ø"/>
            </a:pPr>
            <a:endParaRPr lang="ru-RU" sz="1600" b="0" i="0" u="none" strike="noStrike" dirty="0">
              <a:solidFill>
                <a:srgbClr val="1C1C21"/>
              </a:solidFill>
              <a:effectLst/>
            </a:endParaRPr>
          </a:p>
          <a:p>
            <a:pPr>
              <a:buClr>
                <a:schemeClr val="accent1"/>
              </a:buClr>
            </a:pPr>
            <a:r>
              <a:rPr lang="en-US" sz="1600" b="0" i="0" u="none" strike="noStrike" dirty="0">
                <a:solidFill>
                  <a:schemeClr val="tx2"/>
                </a:solidFill>
                <a:effectLst/>
                <a:hlinkClick r:id="rId3">
                  <a:extLst>
                    <a:ext uri="{A12FA001-AC4F-418D-AE19-62706E023703}">
                      <ahyp:hlinkClr xmlns:ahyp="http://schemas.microsoft.com/office/drawing/2018/hyperlinkcolor" val="tx"/>
                    </a:ext>
                  </a:extLst>
                </a:hlinkClick>
              </a:rPr>
              <a:t>https://gkgz.ru/vopros-ob-ustanovlenii-trebovanij-o-chlenstve-uchastnikov-zakupki-v-sro</a:t>
            </a:r>
            <a:r>
              <a:rPr lang="en-US" sz="1600" b="0" i="0" u="none" strike="noStrike" dirty="0">
                <a:solidFill>
                  <a:srgbClr val="FFFFFF"/>
                </a:solidFill>
                <a:effectLst/>
                <a:hlinkClick r:id="rId3">
                  <a:extLst>
                    <a:ext uri="{A12FA001-AC4F-418D-AE19-62706E023703}">
                      <ahyp:hlinkClr xmlns:ahyp="http://schemas.microsoft.com/office/drawing/2018/hyperlinkcolor" val="tx"/>
                    </a:ext>
                  </a:extLst>
                </a:hlinkClick>
              </a:rPr>
              <a:t>/</a:t>
            </a:r>
            <a:br>
              <a:rPr lang="en-US" sz="1600" dirty="0"/>
            </a:br>
            <a:endParaRPr lang="ru-RU" sz="1600" dirty="0"/>
          </a:p>
        </p:txBody>
      </p:sp>
    </p:spTree>
    <p:extLst>
      <p:ext uri="{BB962C8B-B14F-4D97-AF65-F5344CB8AC3E}">
        <p14:creationId xmlns:p14="http://schemas.microsoft.com/office/powerpoint/2010/main" val="407122579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altLang="ru-RU" dirty="0">
                <a:highlight>
                  <a:srgbClr val="F8F8F8"/>
                </a:highlight>
                <a:cs typeface="Segoe UI" panose="020B0502040204020203" pitchFamily="34" charset="0"/>
              </a:rPr>
              <a:t>Постановление  Правительства РФ от 29.12.2021 №2571</a:t>
            </a:r>
            <a:endParaRPr lang="ru-RU" altLang="ru-RU" dirty="0">
              <a:highlight>
                <a:srgbClr val="F8F8F8"/>
              </a:highlight>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621FAB2-3A72-426B-AB11-6B23C178C5A5}"/>
              </a:ext>
            </a:extLst>
          </p:cNvPr>
          <p:cNvSpPr txBox="1"/>
          <p:nvPr/>
        </p:nvSpPr>
        <p:spPr>
          <a:xfrm>
            <a:off x="630400" y="1176959"/>
            <a:ext cx="10703420" cy="3647152"/>
          </a:xfrm>
          <a:prstGeom prst="rect">
            <a:avLst/>
          </a:prstGeom>
          <a:noFill/>
        </p:spPr>
        <p:txBody>
          <a:bodyPr wrap="square">
            <a:spAutoFit/>
          </a:bodyPr>
          <a:lstStyle/>
          <a:p>
            <a:pPr algn="ctr"/>
            <a:r>
              <a:rPr lang="ru-RU" sz="1600" dirty="0"/>
              <a:t>«О дополнительных требованиях к участникам закупки отдельных видов товаров, работ, услуг для  обеспечения государственных и муниципальных  нужд, а также об информации и  документах, подтверждающих соответствие участников закупки указанным дополнительным требованиям, и признании утратившими силу некоторых актов и отдельных положений актов Правительства Российской Федерации»</a:t>
            </a:r>
          </a:p>
          <a:p>
            <a:pPr algn="ctr"/>
            <a:endParaRPr lang="ru-RU" sz="1600" dirty="0"/>
          </a:p>
          <a:p>
            <a:pPr algn="just">
              <a:lnSpc>
                <a:spcPct val="150000"/>
              </a:lnSpc>
              <a:buClr>
                <a:schemeClr val="accent3"/>
              </a:buClr>
            </a:pPr>
            <a:r>
              <a:rPr lang="ru-RU" dirty="0"/>
              <a:t>Положения Постановления №2571 </a:t>
            </a:r>
            <a:r>
              <a:rPr lang="ru-RU" b="1" dirty="0">
                <a:solidFill>
                  <a:srgbClr val="FF0000"/>
                </a:solidFill>
              </a:rPr>
              <a:t>применяются при проведении </a:t>
            </a:r>
            <a:r>
              <a:rPr lang="ru-RU" b="1" u="sng" dirty="0">
                <a:solidFill>
                  <a:srgbClr val="FF0000"/>
                </a:solidFill>
              </a:rPr>
              <a:t>конкурентных способов </a:t>
            </a:r>
            <a:r>
              <a:rPr lang="ru-RU" dirty="0"/>
              <a:t>определения поставщиков (подрядчиков, исполнителей), при этом позиция приложения к Постановлению применяется в случае, </a:t>
            </a:r>
            <a:r>
              <a:rPr lang="ru-RU" b="1" dirty="0">
                <a:solidFill>
                  <a:srgbClr val="FF0000"/>
                </a:solidFill>
              </a:rPr>
              <a:t>если </a:t>
            </a:r>
            <a:r>
              <a:rPr lang="ru-RU" b="1" u="sng" dirty="0">
                <a:solidFill>
                  <a:srgbClr val="FF0000"/>
                </a:solidFill>
              </a:rPr>
              <a:t>объект закупки </a:t>
            </a:r>
            <a:r>
              <a:rPr lang="ru-RU" b="1" dirty="0">
                <a:solidFill>
                  <a:srgbClr val="FF0000"/>
                </a:solidFill>
              </a:rPr>
              <a:t>включает один или несколько закупаемых товаров, работ, услуг, указанных в приложении </a:t>
            </a:r>
            <a:r>
              <a:rPr lang="ru-RU" dirty="0"/>
              <a:t>в соответствующей позиции графы «Наименование отдельных видов товаров, работ, услуг, являющихся объектом закупки».</a:t>
            </a:r>
          </a:p>
          <a:p>
            <a:pPr algn="ctr"/>
            <a:endParaRPr lang="ru-RU" sz="1600" dirty="0"/>
          </a:p>
        </p:txBody>
      </p:sp>
    </p:spTree>
    <p:extLst>
      <p:ext uri="{BB962C8B-B14F-4D97-AF65-F5344CB8AC3E}">
        <p14:creationId xmlns:p14="http://schemas.microsoft.com/office/powerpoint/2010/main" val="17640589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altLang="ru-RU" dirty="0">
                <a:highlight>
                  <a:srgbClr val="F8F8F8"/>
                </a:highlight>
                <a:cs typeface="Segoe UI" panose="020B0502040204020203" pitchFamily="34" charset="0"/>
              </a:rPr>
              <a:t>Сложные вопросы в применении Постановления  №2571</a:t>
            </a:r>
            <a:endParaRPr lang="ru-RU" altLang="ru-RU" dirty="0">
              <a:highlight>
                <a:srgbClr val="F8F8F8"/>
              </a:highlight>
              <a:latin typeface="Segoe UI" panose="020B0502040204020203" pitchFamily="34" charset="0"/>
              <a:cs typeface="Segoe UI" panose="020B0502040204020203" pitchFamily="34" charset="0"/>
            </a:endParaRPr>
          </a:p>
        </p:txBody>
      </p:sp>
      <p:graphicFrame>
        <p:nvGraphicFramePr>
          <p:cNvPr id="3" name="Схема 2">
            <a:extLst>
              <a:ext uri="{FF2B5EF4-FFF2-40B4-BE49-F238E27FC236}">
                <a16:creationId xmlns:a16="http://schemas.microsoft.com/office/drawing/2014/main" id="{EF446DB1-3835-61E8-C7C0-A589CAD4D3EE}"/>
              </a:ext>
            </a:extLst>
          </p:cNvPr>
          <p:cNvGraphicFramePr/>
          <p:nvPr/>
        </p:nvGraphicFramePr>
        <p:xfrm>
          <a:off x="2030205" y="89997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1960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altLang="ru-RU" dirty="0">
                <a:highlight>
                  <a:srgbClr val="F8F8F8"/>
                </a:highlight>
                <a:cs typeface="Segoe UI" panose="020B0502040204020203" pitchFamily="34" charset="0"/>
              </a:rPr>
              <a:t>Типовые ошибки заказчиков в применении Постановления  №2571</a:t>
            </a:r>
            <a:endParaRPr lang="ru-RU" altLang="ru-RU" dirty="0">
              <a:highlight>
                <a:srgbClr val="F8F8F8"/>
              </a:highlight>
              <a:latin typeface="Segoe UI" panose="020B0502040204020203" pitchFamily="34" charset="0"/>
              <a:cs typeface="Segoe UI" panose="020B0502040204020203" pitchFamily="34" charset="0"/>
            </a:endParaRPr>
          </a:p>
        </p:txBody>
      </p:sp>
      <p:graphicFrame>
        <p:nvGraphicFramePr>
          <p:cNvPr id="3" name="Схема 2">
            <a:extLst>
              <a:ext uri="{FF2B5EF4-FFF2-40B4-BE49-F238E27FC236}">
                <a16:creationId xmlns:a16="http://schemas.microsoft.com/office/drawing/2014/main" id="{EF446DB1-3835-61E8-C7C0-A589CAD4D3EE}"/>
              </a:ext>
            </a:extLst>
          </p:cNvPr>
          <p:cNvGraphicFramePr/>
          <p:nvPr/>
        </p:nvGraphicFramePr>
        <p:xfrm>
          <a:off x="2030204" y="899971"/>
          <a:ext cx="868310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106359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БЛАГОУСТРОЙСТВО ТЕРРИТОРИИ</a:t>
            </a:r>
            <a:br>
              <a:rPr lang="ru-RU" dirty="0"/>
            </a:br>
            <a:endParaRPr lang="ru-RU" altLang="ru-RU" dirty="0">
              <a:cs typeface="Segoe UI" panose="020B0502040204020203" pitchFamily="34" charset="0"/>
            </a:endParaRPr>
          </a:p>
        </p:txBody>
      </p:sp>
      <p:sp>
        <p:nvSpPr>
          <p:cNvPr id="5" name="Текст 4">
            <a:extLst>
              <a:ext uri="{FF2B5EF4-FFF2-40B4-BE49-F238E27FC236}">
                <a16:creationId xmlns:a16="http://schemas.microsoft.com/office/drawing/2014/main" id="{76A2A306-63E1-4192-9E86-BBB4BB34CCD4}"/>
              </a:ext>
            </a:extLst>
          </p:cNvPr>
          <p:cNvSpPr>
            <a:spLocks noGrp="1"/>
          </p:cNvSpPr>
          <p:nvPr>
            <p:ph type="body" sz="quarter" idx="4294967295"/>
          </p:nvPr>
        </p:nvSpPr>
        <p:spPr>
          <a:xfrm>
            <a:off x="864972" y="988541"/>
            <a:ext cx="9879227" cy="5226522"/>
          </a:xfrm>
        </p:spPr>
        <p:txBody>
          <a:bodyPr>
            <a:normAutofit/>
          </a:bodyPr>
          <a:lstStyle/>
          <a:p>
            <a:pPr marL="0" indent="0">
              <a:buNone/>
            </a:pPr>
            <a:r>
              <a:rPr lang="ru-RU" sz="1600" dirty="0">
                <a:solidFill>
                  <a:srgbClr val="FF0000"/>
                </a:solidFill>
                <a:latin typeface="+mn-lt"/>
              </a:rPr>
              <a:t>Правила благоустройства </a:t>
            </a:r>
            <a:r>
              <a:rPr lang="ru-RU" sz="1600" dirty="0">
                <a:latin typeface="+mn-lt"/>
              </a:rPr>
              <a:t>территории муниципального образования (МО) могут регулировать вопросы (Федеральный закон от 06.10.2003 №</a:t>
            </a:r>
            <a:r>
              <a:rPr lang="en-US" sz="1600" dirty="0">
                <a:latin typeface="+mn-lt"/>
              </a:rPr>
              <a:t>131-</a:t>
            </a:r>
            <a:r>
              <a:rPr lang="ru-RU" sz="1600" dirty="0">
                <a:latin typeface="+mn-lt"/>
              </a:rPr>
              <a:t>ФЗ):</a:t>
            </a:r>
          </a:p>
          <a:p>
            <a:pPr marL="0" indent="0">
              <a:buNone/>
            </a:pPr>
            <a:r>
              <a:rPr lang="ru-RU" sz="1600" dirty="0">
                <a:latin typeface="+mn-lt"/>
              </a:rPr>
              <a:t>1) </a:t>
            </a:r>
            <a:r>
              <a:rPr lang="ru-RU" sz="1600" b="1" dirty="0">
                <a:latin typeface="+mn-lt"/>
              </a:rPr>
              <a:t>содержания территорий общего пользования </a:t>
            </a:r>
            <a:r>
              <a:rPr lang="ru-RU" sz="1600" dirty="0">
                <a:latin typeface="+mn-lt"/>
              </a:rPr>
              <a:t>и порядка пользования такими территориями;</a:t>
            </a:r>
          </a:p>
          <a:p>
            <a:pPr marL="0" indent="0">
              <a:buNone/>
            </a:pPr>
            <a:r>
              <a:rPr lang="ru-RU" sz="1600" dirty="0">
                <a:latin typeface="+mn-lt"/>
              </a:rPr>
              <a:t>2) внешнего вида фасадов и ограждающих конструкций зданий, строений, сооружений;</a:t>
            </a:r>
          </a:p>
          <a:p>
            <a:pPr marL="0" indent="0">
              <a:buNone/>
            </a:pPr>
            <a:r>
              <a:rPr lang="ru-RU" sz="1600" dirty="0">
                <a:latin typeface="+mn-lt"/>
              </a:rPr>
              <a:t>3) проектирования, размещения, содержания и восстановления элементов благоустройства, в том числе после проведения земляных работ;</a:t>
            </a:r>
          </a:p>
          <a:p>
            <a:pPr marL="0" indent="0">
              <a:buNone/>
            </a:pPr>
            <a:r>
              <a:rPr lang="ru-RU" sz="1600" dirty="0">
                <a:latin typeface="+mn-lt"/>
              </a:rPr>
              <a:t>4) </a:t>
            </a:r>
            <a:r>
              <a:rPr lang="ru-RU" sz="1600" b="1" dirty="0">
                <a:latin typeface="+mn-lt"/>
              </a:rPr>
              <a:t>организации освещения территории </a:t>
            </a:r>
            <a:r>
              <a:rPr lang="ru-RU" sz="1600" dirty="0">
                <a:latin typeface="+mn-lt"/>
              </a:rPr>
              <a:t>МО, включая архитектурную подсветку зданий, строений, сооружений;</a:t>
            </a:r>
          </a:p>
          <a:p>
            <a:pPr marL="0" indent="0">
              <a:buNone/>
            </a:pPr>
            <a:r>
              <a:rPr lang="ru-RU" sz="1600" dirty="0">
                <a:latin typeface="+mn-lt"/>
              </a:rPr>
              <a:t>5) </a:t>
            </a:r>
            <a:r>
              <a:rPr lang="ru-RU" sz="1600" b="1" dirty="0">
                <a:latin typeface="+mn-lt"/>
              </a:rPr>
              <a:t>организации озеленения </a:t>
            </a:r>
            <a:r>
              <a:rPr lang="ru-RU" sz="1600" dirty="0">
                <a:latin typeface="+mn-lt"/>
              </a:rPr>
              <a:t>территории МО, включая порядок создания, содержания, восстановления и охраны расположенных в границах населенных пунктов газонов, цветников и иных территорий, занятых травянистыми растениями;</a:t>
            </a:r>
          </a:p>
          <a:p>
            <a:pPr marL="0" indent="0">
              <a:buNone/>
            </a:pPr>
            <a:r>
              <a:rPr lang="ru-RU" sz="1600" dirty="0">
                <a:latin typeface="+mn-lt"/>
              </a:rPr>
              <a:t>6) </a:t>
            </a:r>
            <a:r>
              <a:rPr lang="ru-RU" sz="1600" b="1" dirty="0">
                <a:latin typeface="+mn-lt"/>
              </a:rPr>
              <a:t>размещения информации </a:t>
            </a:r>
            <a:r>
              <a:rPr lang="ru-RU" sz="1600" dirty="0">
                <a:latin typeface="+mn-lt"/>
              </a:rPr>
              <a:t>на территории МО, в том числе установки указателей </a:t>
            </a:r>
            <a:r>
              <a:rPr lang="ru-RU" sz="1600" b="1" dirty="0">
                <a:latin typeface="+mn-lt"/>
              </a:rPr>
              <a:t>с наименованиями улиц и номерами домов, вывесок</a:t>
            </a:r>
            <a:r>
              <a:rPr lang="ru-RU" sz="1600" dirty="0">
                <a:latin typeface="+mn-lt"/>
              </a:rPr>
              <a:t>;</a:t>
            </a:r>
          </a:p>
          <a:p>
            <a:pPr marL="0" indent="0">
              <a:buNone/>
            </a:pPr>
            <a:r>
              <a:rPr lang="ru-RU" sz="1600" dirty="0">
                <a:latin typeface="+mn-lt"/>
              </a:rPr>
              <a:t>7) </a:t>
            </a:r>
            <a:r>
              <a:rPr lang="ru-RU" sz="1600" b="1" dirty="0">
                <a:latin typeface="+mn-lt"/>
              </a:rPr>
              <a:t>размещения и содержания детских и спортивных площадок, площадок для выгула животных, парковок (парковочных мест), малых архитектурных форм</a:t>
            </a:r>
            <a:r>
              <a:rPr lang="ru-RU" sz="1600" dirty="0">
                <a:latin typeface="+mn-lt"/>
              </a:rPr>
              <a:t>;</a:t>
            </a:r>
          </a:p>
          <a:p>
            <a:pPr marL="0" indent="0">
              <a:buNone/>
            </a:pPr>
            <a:r>
              <a:rPr lang="ru-RU" sz="1600" dirty="0">
                <a:latin typeface="+mn-lt"/>
              </a:rPr>
              <a:t>8) </a:t>
            </a:r>
            <a:r>
              <a:rPr lang="ru-RU" sz="1600" b="1" dirty="0">
                <a:latin typeface="+mn-lt"/>
              </a:rPr>
              <a:t>организации пешеходных коммуникаций</a:t>
            </a:r>
            <a:r>
              <a:rPr lang="ru-RU" sz="1600" dirty="0">
                <a:latin typeface="+mn-lt"/>
              </a:rPr>
              <a:t>, в том числе тротуаров, аллей, дорожек, тропинок;</a:t>
            </a:r>
          </a:p>
          <a:p>
            <a:pPr marL="0" indent="0">
              <a:buNone/>
            </a:pPr>
            <a:r>
              <a:rPr lang="ru-RU" sz="1600" dirty="0">
                <a:latin typeface="+mn-lt"/>
              </a:rPr>
              <a:t>9) </a:t>
            </a:r>
            <a:r>
              <a:rPr lang="ru-RU" sz="1600" b="1" dirty="0">
                <a:latin typeface="+mn-lt"/>
              </a:rPr>
              <a:t>обустройства территории МО в целях обеспечения беспрепятственного передвижения по указанной территории инвалидов и других маломобильных групп населения</a:t>
            </a:r>
            <a:r>
              <a:rPr lang="ru-RU" sz="1600" dirty="0">
                <a:latin typeface="+mn-lt"/>
              </a:rPr>
              <a:t>;</a:t>
            </a:r>
          </a:p>
          <a:p>
            <a:pPr marL="0" indent="0">
              <a:lnSpc>
                <a:spcPct val="150000"/>
              </a:lnSpc>
              <a:buClr>
                <a:srgbClr val="FF0000"/>
              </a:buClr>
              <a:buNone/>
            </a:pPr>
            <a:endParaRPr lang="ru-RU" sz="1600" b="1" dirty="0">
              <a:latin typeface="+mn-lt"/>
            </a:endParaRPr>
          </a:p>
        </p:txBody>
      </p:sp>
    </p:spTree>
    <p:extLst>
      <p:ext uri="{BB962C8B-B14F-4D97-AF65-F5344CB8AC3E}">
        <p14:creationId xmlns:p14="http://schemas.microsoft.com/office/powerpoint/2010/main" val="9849915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37"/>
          <p:cNvSpPr>
            <a:spLocks noEditPoints="1"/>
          </p:cNvSpPr>
          <p:nvPr/>
        </p:nvSpPr>
        <p:spPr bwMode="auto">
          <a:xfrm>
            <a:off x="541177" y="1586204"/>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graphicFrame>
        <p:nvGraphicFramePr>
          <p:cNvPr id="7" name="Таблица 6">
            <a:extLst>
              <a:ext uri="{FF2B5EF4-FFF2-40B4-BE49-F238E27FC236}">
                <a16:creationId xmlns:a16="http://schemas.microsoft.com/office/drawing/2014/main" id="{67B5F4E4-A630-4C0E-AF22-9F3E8F63782F}"/>
              </a:ext>
            </a:extLst>
          </p:cNvPr>
          <p:cNvGraphicFramePr>
            <a:graphicFrameLocks noGrp="1"/>
          </p:cNvGraphicFramePr>
          <p:nvPr>
            <p:extLst>
              <p:ext uri="{D42A27DB-BD31-4B8C-83A1-F6EECF244321}">
                <p14:modId xmlns:p14="http://schemas.microsoft.com/office/powerpoint/2010/main" val="1559684822"/>
              </p:ext>
            </p:extLst>
          </p:nvPr>
        </p:nvGraphicFramePr>
        <p:xfrm>
          <a:off x="421401" y="678849"/>
          <a:ext cx="11229422" cy="5819720"/>
        </p:xfrm>
        <a:graphic>
          <a:graphicData uri="http://schemas.openxmlformats.org/drawingml/2006/table">
            <a:tbl>
              <a:tblPr/>
              <a:tblGrid>
                <a:gridCol w="615097">
                  <a:extLst>
                    <a:ext uri="{9D8B030D-6E8A-4147-A177-3AD203B41FA5}">
                      <a16:colId xmlns:a16="http://schemas.microsoft.com/office/drawing/2014/main" val="2476105975"/>
                    </a:ext>
                  </a:extLst>
                </a:gridCol>
                <a:gridCol w="1590792">
                  <a:extLst>
                    <a:ext uri="{9D8B030D-6E8A-4147-A177-3AD203B41FA5}">
                      <a16:colId xmlns:a16="http://schemas.microsoft.com/office/drawing/2014/main" val="1542464800"/>
                    </a:ext>
                  </a:extLst>
                </a:gridCol>
                <a:gridCol w="5190186">
                  <a:extLst>
                    <a:ext uri="{9D8B030D-6E8A-4147-A177-3AD203B41FA5}">
                      <a16:colId xmlns:a16="http://schemas.microsoft.com/office/drawing/2014/main" val="2516121965"/>
                    </a:ext>
                  </a:extLst>
                </a:gridCol>
                <a:gridCol w="3833347">
                  <a:extLst>
                    <a:ext uri="{9D8B030D-6E8A-4147-A177-3AD203B41FA5}">
                      <a16:colId xmlns:a16="http://schemas.microsoft.com/office/drawing/2014/main" val="813429278"/>
                    </a:ext>
                  </a:extLst>
                </a:gridCol>
              </a:tblGrid>
              <a:tr h="1025440">
                <a:tc>
                  <a:txBody>
                    <a:bodyPr/>
                    <a:lstStyle/>
                    <a:p>
                      <a:pPr algn="l" fontAlgn="t"/>
                      <a:r>
                        <a:rPr lang="ru-RU" sz="1400" b="1" dirty="0">
                          <a:effectLst/>
                        </a:rPr>
                        <a:t>№</a:t>
                      </a:r>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solidFill>
                      <a:schemeClr val="bg2"/>
                    </a:solidFill>
                  </a:tcPr>
                </a:tc>
                <a:tc>
                  <a:txBody>
                    <a:bodyPr/>
                    <a:lstStyle/>
                    <a:p>
                      <a:pPr algn="just" fontAlgn="t"/>
                      <a:r>
                        <a:rPr lang="ru-RU" sz="1400" b="1" dirty="0">
                          <a:effectLst/>
                        </a:rPr>
                        <a:t>Наименование отдельных видов ‎ТРУ являющихся объектом закупки</a:t>
                      </a:r>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solidFill>
                      <a:schemeClr val="bg2"/>
                    </a:solidFill>
                  </a:tcPr>
                </a:tc>
                <a:tc>
                  <a:txBody>
                    <a:bodyPr/>
                    <a:lstStyle/>
                    <a:p>
                      <a:pPr algn="just" fontAlgn="t"/>
                      <a:r>
                        <a:rPr lang="ru-RU" sz="1400" b="1" dirty="0">
                          <a:effectLst/>
                        </a:rPr>
                        <a:t>Дополнительные требования ‎к участникам закупки</a:t>
                      </a:r>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solidFill>
                      <a:schemeClr val="bg2"/>
                    </a:solidFill>
                  </a:tcPr>
                </a:tc>
                <a:tc>
                  <a:txBody>
                    <a:bodyPr/>
                    <a:lstStyle/>
                    <a:p>
                      <a:pPr algn="just" fontAlgn="t"/>
                      <a:r>
                        <a:rPr lang="ru-RU" sz="1400" b="1" dirty="0">
                          <a:effectLst/>
                        </a:rPr>
                        <a:t>Информация и документы, подтверждающие соответствие участников закупки  дополнительным требованиям</a:t>
                      </a:r>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solidFill>
                      <a:schemeClr val="bg2"/>
                    </a:solidFill>
                  </a:tcPr>
                </a:tc>
                <a:extLst>
                  <a:ext uri="{0D108BD9-81ED-4DB2-BD59-A6C34878D82A}">
                    <a16:rowId xmlns:a16="http://schemas.microsoft.com/office/drawing/2014/main" val="1231384523"/>
                  </a:ext>
                </a:extLst>
              </a:tr>
              <a:tr h="216276">
                <a:tc>
                  <a:txBody>
                    <a:bodyPr/>
                    <a:lstStyle/>
                    <a:p>
                      <a:pPr algn="ctr" fontAlgn="t"/>
                      <a:r>
                        <a:rPr lang="ru-RU" sz="1400" b="1" dirty="0">
                          <a:effectLst/>
                        </a:rPr>
                        <a:t>1</a:t>
                      </a:r>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tcPr>
                </a:tc>
                <a:tc>
                  <a:txBody>
                    <a:bodyPr/>
                    <a:lstStyle/>
                    <a:p>
                      <a:pPr algn="ctr" fontAlgn="t"/>
                      <a:r>
                        <a:rPr lang="ru-RU" sz="1400" b="1" dirty="0">
                          <a:effectLst/>
                        </a:rPr>
                        <a:t>2</a:t>
                      </a:r>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tcPr>
                </a:tc>
                <a:tc>
                  <a:txBody>
                    <a:bodyPr/>
                    <a:lstStyle/>
                    <a:p>
                      <a:pPr algn="ctr" fontAlgn="t"/>
                      <a:r>
                        <a:rPr lang="ru-RU" sz="1400" b="1" dirty="0">
                          <a:effectLst/>
                        </a:rPr>
                        <a:t>3</a:t>
                      </a:r>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tcPr>
                </a:tc>
                <a:tc>
                  <a:txBody>
                    <a:bodyPr/>
                    <a:lstStyle/>
                    <a:p>
                      <a:pPr algn="ctr" fontAlgn="t"/>
                      <a:r>
                        <a:rPr lang="ru-RU" sz="1400" b="1" dirty="0">
                          <a:effectLst/>
                        </a:rPr>
                        <a:t>4</a:t>
                      </a:r>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tcPr>
                </a:tc>
                <a:extLst>
                  <a:ext uri="{0D108BD9-81ED-4DB2-BD59-A6C34878D82A}">
                    <a16:rowId xmlns:a16="http://schemas.microsoft.com/office/drawing/2014/main" val="4155941703"/>
                  </a:ext>
                </a:extLst>
              </a:tr>
              <a:tr h="344797">
                <a:tc gridSpan="4">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400" b="1" dirty="0">
                          <a:effectLst/>
                        </a:rPr>
                        <a:t>Раздел II. Дополнительные требования к участникам закупки в сфере градостроительной деятельности, ‎информация и документы, подтверждающие соответствие участников закупок таким дополнительным требованиям. </a:t>
                      </a:r>
                      <a:r>
                        <a:rPr lang="ru-RU" sz="1400" b="1" dirty="0">
                          <a:solidFill>
                            <a:srgbClr val="FF0000"/>
                          </a:solidFill>
                          <a:effectLst/>
                        </a:rPr>
                        <a:t>Позиция 9 применяется в случае, если при осуществлении закупки НМЦК  для обеспечения федеральных ‎нужд превышает 10 млн. рублей, для обеспечения нужд субъектов РФ, муниципальных нужд - 5 млн. рублей</a:t>
                      </a:r>
                      <a:endParaRPr lang="ru-RU" sz="1400" b="1"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197621992"/>
                  </a:ext>
                </a:extLst>
              </a:tr>
              <a:tr h="3110614">
                <a:tc>
                  <a:txBody>
                    <a:bodyPr/>
                    <a:lstStyle/>
                    <a:p>
                      <a:pPr algn="just" fontAlgn="t"/>
                      <a:r>
                        <a:rPr lang="ru-RU" sz="1400" dirty="0">
                          <a:effectLst/>
                        </a:rPr>
                        <a:t>9.</a:t>
                      </a: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ru-RU" sz="1400" b="1" dirty="0">
                          <a:effectLst/>
                        </a:rPr>
                        <a:t>Работы по строительству </a:t>
                      </a:r>
                      <a:r>
                        <a:rPr lang="ru-RU" sz="1400" b="1" dirty="0">
                          <a:solidFill>
                            <a:schemeClr val="tx1"/>
                          </a:solidFill>
                          <a:effectLst/>
                        </a:rPr>
                        <a:t>некапитального строения, сооружения </a:t>
                      </a:r>
                      <a:r>
                        <a:rPr lang="ru-RU" sz="1400" b="1" dirty="0">
                          <a:effectLst/>
                        </a:rPr>
                        <a:t>(строений, сооружений), </a:t>
                      </a:r>
                      <a:r>
                        <a:rPr lang="ru-RU" sz="1400" b="1" dirty="0">
                          <a:solidFill>
                            <a:schemeClr val="tx2"/>
                          </a:solidFill>
                          <a:effectLst/>
                        </a:rPr>
                        <a:t>благоустройству территории</a:t>
                      </a:r>
                    </a:p>
                    <a:p>
                      <a:pPr marL="0" marR="0" lvl="0" indent="0" algn="just" defTabSz="914400" rtl="0" eaLnBrk="1" fontAlgn="t" latinLnBrk="0" hangingPunct="1">
                        <a:lnSpc>
                          <a:spcPct val="100000"/>
                        </a:lnSpc>
                        <a:spcBef>
                          <a:spcPts val="0"/>
                        </a:spcBef>
                        <a:spcAft>
                          <a:spcPts val="0"/>
                        </a:spcAft>
                        <a:buClrTx/>
                        <a:buSzTx/>
                        <a:buFontTx/>
                        <a:buNone/>
                        <a:tabLst/>
                        <a:defRPr/>
                      </a:pPr>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tcPr>
                </a:tc>
                <a:tc>
                  <a:txBody>
                    <a:bodyPr/>
                    <a:lstStyle/>
                    <a:p>
                      <a:pPr algn="just" fontAlgn="t"/>
                      <a:r>
                        <a:rPr lang="ru-RU" sz="1400" dirty="0">
                          <a:effectLst/>
                        </a:rPr>
                        <a:t>Наличие у участника закупки </a:t>
                      </a:r>
                      <a:r>
                        <a:rPr lang="ru-RU" sz="1400" b="1" dirty="0">
                          <a:effectLst/>
                        </a:rPr>
                        <a:t>одного ‎из следующих опытов выполнения работ:</a:t>
                      </a:r>
                    </a:p>
                    <a:p>
                      <a:pPr algn="just" fontAlgn="t"/>
                      <a:endParaRPr lang="ru-RU" sz="1400" dirty="0">
                        <a:effectLst/>
                      </a:endParaRPr>
                    </a:p>
                    <a:p>
                      <a:pPr algn="just" fontAlgn="t"/>
                      <a:r>
                        <a:rPr lang="ru-RU" sz="1400" dirty="0">
                          <a:effectLst/>
                        </a:rPr>
                        <a:t>1) опыт исполнения договора, предусматривающего выполнение работ ‎по строительству некапитального строения, сооружения (строений, сооружений), </a:t>
                      </a:r>
                      <a:r>
                        <a:rPr lang="ru-RU" sz="1400" u="sng" dirty="0">
                          <a:solidFill>
                            <a:schemeClr val="accent1"/>
                          </a:solidFill>
                          <a:effectLst/>
                        </a:rPr>
                        <a:t>благоустройству </a:t>
                      </a:r>
                      <a:r>
                        <a:rPr lang="ru-RU" sz="1400" dirty="0">
                          <a:solidFill>
                            <a:schemeClr val="accent1"/>
                          </a:solidFill>
                          <a:effectLst/>
                        </a:rPr>
                        <a:t>территории</a:t>
                      </a:r>
                      <a:r>
                        <a:rPr lang="ru-RU" sz="1400" dirty="0">
                          <a:effectLst/>
                        </a:rPr>
                        <a:t>;</a:t>
                      </a:r>
                    </a:p>
                    <a:p>
                      <a:pPr algn="just" fontAlgn="t"/>
                      <a:r>
                        <a:rPr lang="ru-RU" sz="1400" dirty="0">
                          <a:effectLst/>
                        </a:rPr>
                        <a:t>2) опыт исполнения договора строительного подряда, предусматривающего выполнение работ ‎по строительству, реконструкции ‎объекта кап. строительства ‎(в том числе линейного объекта);</a:t>
                      </a:r>
                    </a:p>
                    <a:p>
                      <a:pPr algn="just" fontAlgn="t"/>
                      <a:r>
                        <a:rPr lang="ru-RU" sz="1400" dirty="0">
                          <a:effectLst/>
                        </a:rPr>
                        <a:t>3) опыт выполнения участником ‎закупки, являющимся застройщиком, ‎работ по строительству, реконструкции ‎объекта кап. строительства ‎(в том числе линейного объекта).</a:t>
                      </a: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tcPr>
                </a:tc>
                <a:tc>
                  <a:txBody>
                    <a:bodyPr/>
                    <a:lstStyle/>
                    <a:p>
                      <a:pPr algn="just" fontAlgn="t"/>
                      <a:r>
                        <a:rPr lang="ru-RU" sz="1400" dirty="0">
                          <a:effectLst/>
                        </a:rPr>
                        <a:t>В случае наличия опыта, предусмотренного п</a:t>
                      </a:r>
                      <a:r>
                        <a:rPr lang="ru-RU" sz="1400" b="1" dirty="0">
                          <a:effectLst/>
                        </a:rPr>
                        <a:t>. 1 графы "Доп. требования к участникам закупки" настоящей позиции:</a:t>
                      </a:r>
                    </a:p>
                    <a:p>
                      <a:pPr algn="just" fontAlgn="t"/>
                      <a:r>
                        <a:rPr lang="ru-RU" sz="1400" dirty="0">
                          <a:effectLst/>
                        </a:rPr>
                        <a:t>1) исполненный договор </a:t>
                      </a:r>
                      <a:r>
                        <a:rPr lang="ru-RU" sz="1400" dirty="0">
                          <a:solidFill>
                            <a:schemeClr val="tx2"/>
                          </a:solidFill>
                          <a:effectLst/>
                        </a:rPr>
                        <a:t>(по 44-ФЗ/ 223-ФЗ);</a:t>
                      </a:r>
                    </a:p>
                    <a:p>
                      <a:pPr algn="just" fontAlgn="t"/>
                      <a:r>
                        <a:rPr lang="ru-RU" sz="1400" dirty="0">
                          <a:effectLst/>
                        </a:rPr>
                        <a:t>2) акт выполненных работ, подтверждающий цену выполненных работ.</a:t>
                      </a:r>
                    </a:p>
                    <a:p>
                      <a:pPr algn="just" fontAlgn="t"/>
                      <a:r>
                        <a:rPr lang="ru-RU" sz="1400" b="1" dirty="0">
                          <a:effectLst/>
                        </a:rPr>
                        <a:t>В случае наличия опыта, предусмотренного п. 2 </a:t>
                      </a:r>
                      <a:r>
                        <a:rPr lang="ru-RU" sz="1400" dirty="0">
                          <a:effectLst/>
                        </a:rPr>
                        <a:t>:</a:t>
                      </a:r>
                    </a:p>
                    <a:p>
                      <a:pPr algn="just" fontAlgn="t"/>
                      <a:r>
                        <a:rPr lang="ru-RU" sz="1400" dirty="0">
                          <a:effectLst/>
                        </a:rPr>
                        <a:t>1) исполненный договор;</a:t>
                      </a:r>
                    </a:p>
                    <a:p>
                      <a:pPr algn="just" fontAlgn="t"/>
                      <a:r>
                        <a:rPr lang="ru-RU" sz="1400" dirty="0">
                          <a:effectLst/>
                        </a:rPr>
                        <a:t>2) акт приемки объекта кап. строительства, а также акт выполненных работ, подтверждающий цену выполненных работ, если акт приемки объекта кап. строительства не содержит цену выполненных работ;</a:t>
                      </a:r>
                    </a:p>
                    <a:p>
                      <a:pPr algn="just" fontAlgn="t"/>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tcPr>
                </a:tc>
                <a:extLst>
                  <a:ext uri="{0D108BD9-81ED-4DB2-BD59-A6C34878D82A}">
                    <a16:rowId xmlns:a16="http://schemas.microsoft.com/office/drawing/2014/main" val="1862342153"/>
                  </a:ext>
                </a:extLst>
              </a:tr>
            </a:tbl>
          </a:graphicData>
        </a:graphic>
      </p:graphicFrame>
      <p:sp>
        <p:nvSpPr>
          <p:cNvPr id="3" name="Заголовок 2">
            <a:extLst>
              <a:ext uri="{FF2B5EF4-FFF2-40B4-BE49-F238E27FC236}">
                <a16:creationId xmlns:a16="http://schemas.microsoft.com/office/drawing/2014/main" id="{B1530EAC-7286-7FA4-9E42-2BDB8AB5B657}"/>
              </a:ext>
            </a:extLst>
          </p:cNvPr>
          <p:cNvSpPr>
            <a:spLocks noGrp="1"/>
          </p:cNvSpPr>
          <p:nvPr>
            <p:ph type="title"/>
          </p:nvPr>
        </p:nvSpPr>
        <p:spPr/>
        <p:txBody>
          <a:bodyPr/>
          <a:lstStyle/>
          <a:p>
            <a:r>
              <a:rPr lang="ru-RU" dirty="0"/>
              <a:t>ПОСТАНОВЛЕНИЕ №2571</a:t>
            </a:r>
          </a:p>
        </p:txBody>
      </p:sp>
    </p:spTree>
    <p:extLst>
      <p:ext uri="{BB962C8B-B14F-4D97-AF65-F5344CB8AC3E}">
        <p14:creationId xmlns:p14="http://schemas.microsoft.com/office/powerpoint/2010/main" val="32174754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37"/>
          <p:cNvSpPr>
            <a:spLocks noEditPoints="1"/>
          </p:cNvSpPr>
          <p:nvPr/>
        </p:nvSpPr>
        <p:spPr bwMode="auto">
          <a:xfrm>
            <a:off x="541177" y="1586204"/>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graphicFrame>
        <p:nvGraphicFramePr>
          <p:cNvPr id="7" name="Таблица 6">
            <a:extLst>
              <a:ext uri="{FF2B5EF4-FFF2-40B4-BE49-F238E27FC236}">
                <a16:creationId xmlns:a16="http://schemas.microsoft.com/office/drawing/2014/main" id="{67B5F4E4-A630-4C0E-AF22-9F3E8F63782F}"/>
              </a:ext>
            </a:extLst>
          </p:cNvPr>
          <p:cNvGraphicFramePr>
            <a:graphicFrameLocks noGrp="1"/>
          </p:cNvGraphicFramePr>
          <p:nvPr>
            <p:extLst>
              <p:ext uri="{D42A27DB-BD31-4B8C-83A1-F6EECF244321}">
                <p14:modId xmlns:p14="http://schemas.microsoft.com/office/powerpoint/2010/main" val="3605032270"/>
              </p:ext>
            </p:extLst>
          </p:nvPr>
        </p:nvGraphicFramePr>
        <p:xfrm>
          <a:off x="375924" y="856212"/>
          <a:ext cx="11229422" cy="5288464"/>
        </p:xfrm>
        <a:graphic>
          <a:graphicData uri="http://schemas.openxmlformats.org/drawingml/2006/table">
            <a:tbl>
              <a:tblPr/>
              <a:tblGrid>
                <a:gridCol w="615097">
                  <a:extLst>
                    <a:ext uri="{9D8B030D-6E8A-4147-A177-3AD203B41FA5}">
                      <a16:colId xmlns:a16="http://schemas.microsoft.com/office/drawing/2014/main" val="2476105975"/>
                    </a:ext>
                  </a:extLst>
                </a:gridCol>
                <a:gridCol w="1830270">
                  <a:extLst>
                    <a:ext uri="{9D8B030D-6E8A-4147-A177-3AD203B41FA5}">
                      <a16:colId xmlns:a16="http://schemas.microsoft.com/office/drawing/2014/main" val="1542464800"/>
                    </a:ext>
                  </a:extLst>
                </a:gridCol>
                <a:gridCol w="250784">
                  <a:extLst>
                    <a:ext uri="{9D8B030D-6E8A-4147-A177-3AD203B41FA5}">
                      <a16:colId xmlns:a16="http://schemas.microsoft.com/office/drawing/2014/main" val="2931142093"/>
                    </a:ext>
                  </a:extLst>
                </a:gridCol>
                <a:gridCol w="2714837">
                  <a:extLst>
                    <a:ext uri="{9D8B030D-6E8A-4147-A177-3AD203B41FA5}">
                      <a16:colId xmlns:a16="http://schemas.microsoft.com/office/drawing/2014/main" val="2010638749"/>
                    </a:ext>
                  </a:extLst>
                </a:gridCol>
                <a:gridCol w="471819">
                  <a:extLst>
                    <a:ext uri="{9D8B030D-6E8A-4147-A177-3AD203B41FA5}">
                      <a16:colId xmlns:a16="http://schemas.microsoft.com/office/drawing/2014/main" val="3965291640"/>
                    </a:ext>
                  </a:extLst>
                </a:gridCol>
                <a:gridCol w="5346615">
                  <a:extLst>
                    <a:ext uri="{9D8B030D-6E8A-4147-A177-3AD203B41FA5}">
                      <a16:colId xmlns:a16="http://schemas.microsoft.com/office/drawing/2014/main" val="2472412259"/>
                    </a:ext>
                  </a:extLst>
                </a:gridCol>
              </a:tblGrid>
              <a:tr h="1025440">
                <a:tc>
                  <a:txBody>
                    <a:bodyPr/>
                    <a:lstStyle/>
                    <a:p>
                      <a:pPr algn="l" fontAlgn="t"/>
                      <a:r>
                        <a:rPr lang="ru-RU" sz="1400" b="1" dirty="0">
                          <a:effectLst/>
                        </a:rPr>
                        <a:t>№</a:t>
                      </a:r>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solidFill>
                      <a:schemeClr val="bg2"/>
                    </a:solidFill>
                  </a:tcPr>
                </a:tc>
                <a:tc gridSpan="2">
                  <a:txBody>
                    <a:bodyPr/>
                    <a:lstStyle/>
                    <a:p>
                      <a:pPr algn="just" fontAlgn="t"/>
                      <a:r>
                        <a:rPr lang="ru-RU" sz="1400" b="1" dirty="0">
                          <a:effectLst/>
                        </a:rPr>
                        <a:t>Наименование отдельных видов ‎ТРУ, являющихся объектом закупки</a:t>
                      </a:r>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solidFill>
                      <a:schemeClr val="bg2"/>
                    </a:solidFill>
                  </a:tcPr>
                </a:tc>
                <a:tc hMerge="1">
                  <a:txBody>
                    <a:bodyPr/>
                    <a:lstStyle/>
                    <a:p>
                      <a:pPr algn="just" fontAlgn="t"/>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solidFill>
                      <a:schemeClr val="bg2"/>
                    </a:solidFill>
                  </a:tcPr>
                </a:tc>
                <a:tc gridSpan="2">
                  <a:txBody>
                    <a:bodyPr/>
                    <a:lstStyle/>
                    <a:p>
                      <a:pPr algn="just" fontAlgn="t"/>
                      <a:r>
                        <a:rPr lang="ru-RU" sz="1400" b="1" dirty="0">
                          <a:effectLst/>
                        </a:rPr>
                        <a:t>Дополнительные требования ‎к участникам закупки</a:t>
                      </a:r>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solidFill>
                      <a:schemeClr val="bg2"/>
                    </a:solidFill>
                  </a:tcPr>
                </a:tc>
                <a:tc hMerge="1">
                  <a:txBody>
                    <a:bodyPr/>
                    <a:lstStyle/>
                    <a:p>
                      <a:pPr algn="just" fontAlgn="t"/>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solidFill>
                      <a:schemeClr val="bg2"/>
                    </a:solidFill>
                  </a:tcPr>
                </a:tc>
                <a:tc>
                  <a:txBody>
                    <a:bodyPr/>
                    <a:lstStyle/>
                    <a:p>
                      <a:pPr algn="just" fontAlgn="t"/>
                      <a:r>
                        <a:rPr lang="ru-RU" sz="1400" b="1" dirty="0">
                          <a:effectLst/>
                        </a:rPr>
                        <a:t>Информация и документы, подтверждающие соответствие участников закупки  дополнительным требованиям</a:t>
                      </a:r>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solidFill>
                      <a:schemeClr val="bg2"/>
                    </a:solidFill>
                  </a:tcPr>
                </a:tc>
                <a:extLst>
                  <a:ext uri="{0D108BD9-81ED-4DB2-BD59-A6C34878D82A}">
                    <a16:rowId xmlns:a16="http://schemas.microsoft.com/office/drawing/2014/main" val="1231384523"/>
                  </a:ext>
                </a:extLst>
              </a:tr>
              <a:tr h="216276">
                <a:tc>
                  <a:txBody>
                    <a:bodyPr/>
                    <a:lstStyle/>
                    <a:p>
                      <a:pPr algn="ctr" fontAlgn="t"/>
                      <a:r>
                        <a:rPr lang="ru-RU" sz="1400" b="1" dirty="0">
                          <a:effectLst/>
                        </a:rPr>
                        <a:t>1</a:t>
                      </a:r>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tcPr>
                </a:tc>
                <a:tc gridSpan="2">
                  <a:txBody>
                    <a:bodyPr/>
                    <a:lstStyle/>
                    <a:p>
                      <a:pPr algn="ctr" fontAlgn="t"/>
                      <a:r>
                        <a:rPr lang="ru-RU" sz="1400" b="1" dirty="0">
                          <a:effectLst/>
                        </a:rPr>
                        <a:t>2</a:t>
                      </a:r>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tcPr>
                </a:tc>
                <a:tc hMerge="1">
                  <a:txBody>
                    <a:bodyPr/>
                    <a:lstStyle/>
                    <a:p>
                      <a:pPr algn="ctr" fontAlgn="t"/>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tcPr>
                </a:tc>
                <a:tc gridSpan="2">
                  <a:txBody>
                    <a:bodyPr/>
                    <a:lstStyle/>
                    <a:p>
                      <a:pPr algn="ctr" fontAlgn="t"/>
                      <a:r>
                        <a:rPr lang="ru-RU" sz="1400" b="1" dirty="0">
                          <a:effectLst/>
                        </a:rPr>
                        <a:t>3</a:t>
                      </a:r>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tcPr>
                </a:tc>
                <a:tc hMerge="1">
                  <a:txBody>
                    <a:bodyPr/>
                    <a:lstStyle/>
                    <a:p>
                      <a:pPr algn="ctr" fontAlgn="t"/>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tcPr>
                </a:tc>
                <a:tc>
                  <a:txBody>
                    <a:bodyPr/>
                    <a:lstStyle/>
                    <a:p>
                      <a:pPr algn="ctr" fontAlgn="t"/>
                      <a:r>
                        <a:rPr lang="ru-RU" sz="1400" b="1" dirty="0">
                          <a:effectLst/>
                        </a:rPr>
                        <a:t>4</a:t>
                      </a:r>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tcPr>
                </a:tc>
                <a:extLst>
                  <a:ext uri="{0D108BD9-81ED-4DB2-BD59-A6C34878D82A}">
                    <a16:rowId xmlns:a16="http://schemas.microsoft.com/office/drawing/2014/main" val="4155941703"/>
                  </a:ext>
                </a:extLst>
              </a:tr>
              <a:tr h="344797">
                <a:tc gridSpan="6">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400" b="1" dirty="0">
                          <a:effectLst/>
                        </a:rPr>
                        <a:t>Раздел II. Дополнительные требования к участникам закупки в сфере градостроительной деятельности, ‎информация и документы, подтверждающие соответствие участников закупок таким дополнительным требованиям.</a:t>
                      </a:r>
                      <a:r>
                        <a:rPr lang="ru-RU" sz="1400" b="1" dirty="0">
                          <a:solidFill>
                            <a:srgbClr val="FF0000"/>
                          </a:solidFill>
                          <a:effectLst/>
                        </a:rPr>
                        <a:t> Позиция 9 применяется в случае, если при осуществлении закупки НМЦК  для обеспечения федеральных ‎нужд превышает 10 млн. рублей, для обеспечения нужд субъектов РФ, муниципальных нужд - 5 млн. рублей</a:t>
                      </a:r>
                      <a:endParaRPr lang="ru-RU" sz="1400" b="1"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197621992"/>
                  </a:ext>
                </a:extLst>
              </a:tr>
              <a:tr h="3110614">
                <a:tc>
                  <a:txBody>
                    <a:bodyPr/>
                    <a:lstStyle/>
                    <a:p>
                      <a:pPr algn="just" fontAlgn="t"/>
                      <a:r>
                        <a:rPr lang="ru-RU" sz="1400" dirty="0">
                          <a:effectLst/>
                        </a:rPr>
                        <a:t>9.</a:t>
                      </a: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ru-RU" sz="1400" b="1" dirty="0">
                          <a:effectLst/>
                        </a:rPr>
                        <a:t>Работы по строительству некапитального строения, сооружения (строений, сооружений), </a:t>
                      </a:r>
                      <a:r>
                        <a:rPr lang="ru-RU" sz="1400" b="1" dirty="0">
                          <a:solidFill>
                            <a:schemeClr val="accent1"/>
                          </a:solidFill>
                          <a:effectLst/>
                        </a:rPr>
                        <a:t>благоустройству территории</a:t>
                      </a:r>
                    </a:p>
                    <a:p>
                      <a:pPr marL="0" marR="0" lvl="0" indent="0" algn="just" defTabSz="914400" rtl="0" eaLnBrk="1" fontAlgn="t" latinLnBrk="0" hangingPunct="1">
                        <a:lnSpc>
                          <a:spcPct val="100000"/>
                        </a:lnSpc>
                        <a:spcBef>
                          <a:spcPts val="0"/>
                        </a:spcBef>
                        <a:spcAft>
                          <a:spcPts val="0"/>
                        </a:spcAft>
                        <a:buClrTx/>
                        <a:buSzTx/>
                        <a:buFontTx/>
                        <a:buNone/>
                        <a:tabLst/>
                        <a:defRPr/>
                      </a:pPr>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tcPr>
                </a:tc>
                <a:tc gridSpan="2">
                  <a:txBody>
                    <a:bodyPr/>
                    <a:lstStyle/>
                    <a:p>
                      <a:pPr algn="just" fontAlgn="t"/>
                      <a:r>
                        <a:rPr lang="ru-RU" sz="1400" dirty="0">
                          <a:effectLst/>
                        </a:rPr>
                        <a:t>Цена выполненных работ по договорам, предусмотренным пунктом 1 и 2 настоящей графы настоящей позиции, цена выполненных работ, предусмотренных пунктом 3 настоящей графы настоящей позиции, должна составлять ‎не менее 20% от НМЦК, заключаемого по результатам определения поставщика (подрядчика, исполнителя)</a:t>
                      </a: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tcPr>
                </a:tc>
                <a:tc hMerge="1">
                  <a:txBody>
                    <a:bodyPr/>
                    <a:lstStyle/>
                    <a:p>
                      <a:pPr algn="just" fontAlgn="t"/>
                      <a:r>
                        <a:rPr lang="ru-RU" sz="1400" dirty="0">
                          <a:effectLst/>
                        </a:rPr>
                        <a:t>Цена выполненных работ по договорам, предусмотренным пунктом 1 и 2 настоящей графы настоящей позиции, цена выполненных работ, предусмотренных пунктом 3 настоящей графы настоящей позиции, должна составлять ‎не менее 20% от НМЦК, заключаемого по результатам определения поставщика (подрядчика, исполнителя)</a:t>
                      </a:r>
                    </a:p>
                    <a:p>
                      <a:pPr algn="just" fontAlgn="t"/>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tcPr>
                </a:tc>
                <a:tc gridSpan="2">
                  <a:txBody>
                    <a:bodyPr/>
                    <a:lstStyle/>
                    <a:p>
                      <a:pPr algn="just" fontAlgn="t"/>
                      <a:r>
                        <a:rPr lang="ru-RU" sz="1400" dirty="0">
                          <a:effectLst/>
                        </a:rPr>
                        <a:t>3) разрешение на ввод объекта кап. строительства в эксплуатацию (за исключением случаев, при которых такое разрешение не выдается в соответствии с законодательством о градостроительной деятельности) или решение о технической готовности линейного объекта инфраструктуры к временной эксплуатации.</a:t>
                      </a:r>
                    </a:p>
                    <a:p>
                      <a:pPr algn="just" fontAlgn="t"/>
                      <a:endParaRPr lang="ru-RU" sz="1400" dirty="0">
                        <a:effectLst/>
                      </a:endParaRPr>
                    </a:p>
                    <a:p>
                      <a:pPr algn="just" fontAlgn="t"/>
                      <a:r>
                        <a:rPr lang="ru-RU" sz="1400" dirty="0">
                          <a:effectLst/>
                        </a:rPr>
                        <a:t>В случае наличия опыта, предусмотренного </a:t>
                      </a:r>
                      <a:r>
                        <a:rPr lang="ru-RU" sz="1400" b="1" dirty="0">
                          <a:effectLst/>
                        </a:rPr>
                        <a:t>пунктом 3 графы </a:t>
                      </a:r>
                      <a:r>
                        <a:rPr lang="ru-RU" sz="1400" dirty="0">
                          <a:effectLst/>
                        </a:rPr>
                        <a:t>"Дополнительные требования к участникам закупки" настоящей позиции:</a:t>
                      </a:r>
                    </a:p>
                    <a:p>
                      <a:pPr algn="just" fontAlgn="t"/>
                      <a:r>
                        <a:rPr lang="ru-RU" sz="1400" dirty="0">
                          <a:effectLst/>
                        </a:rPr>
                        <a:t>1) раздел 11 "Смета на строительство объектов капитального строительства" проектной документации;</a:t>
                      </a:r>
                    </a:p>
                    <a:p>
                      <a:pPr algn="just" fontAlgn="t"/>
                      <a:r>
                        <a:rPr lang="ru-RU" sz="1400" dirty="0">
                          <a:effectLst/>
                        </a:rPr>
                        <a:t>2) разрешение на ввод объекта капитального строительства в эксплуатацию или решение о технической готовности линейного объекта инфраструктуры к временной эксплуатации</a:t>
                      </a: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tcPr>
                </a:tc>
                <a:tc hMerge="1">
                  <a:txBody>
                    <a:bodyPr/>
                    <a:lstStyle/>
                    <a:p>
                      <a:pPr algn="just" fontAlgn="t"/>
                      <a:endParaRPr lang="ru-RU" sz="1400" dirty="0">
                        <a:effectLst/>
                      </a:endParaRPr>
                    </a:p>
                    <a:p>
                      <a:pPr algn="just" fontAlgn="t"/>
                      <a:r>
                        <a:rPr lang="ru-RU" sz="1400" dirty="0">
                          <a:effectLst/>
                        </a:rPr>
                        <a:t>3) разрешение на ввод объекта кап. строительства в эксплуатацию (за исключением случаев, при которых такое разрешение не выдается в соответствии с законодательством о градостроительной деятельности) или решение о технической готовности линейного объекта инфраструктуры к временной эксплуатации.</a:t>
                      </a:r>
                    </a:p>
                    <a:p>
                      <a:pPr algn="just" fontAlgn="t"/>
                      <a:r>
                        <a:rPr lang="ru-RU" sz="1400" dirty="0">
                          <a:effectLst/>
                        </a:rPr>
                        <a:t>В случае наличия опыта, предусмотренного пунктом 3 графы "Дополнительные требования к участникам закупки" настоящей позиции:</a:t>
                      </a:r>
                    </a:p>
                    <a:p>
                      <a:pPr algn="just" fontAlgn="t"/>
                      <a:r>
                        <a:rPr lang="ru-RU" sz="1400" dirty="0">
                          <a:effectLst/>
                        </a:rPr>
                        <a:t>1) раздел 11 "Смета на строительство объектов капитального строительства" проектной документации;</a:t>
                      </a:r>
                    </a:p>
                    <a:p>
                      <a:pPr algn="just" fontAlgn="t"/>
                      <a:r>
                        <a:rPr lang="ru-RU" sz="1400" dirty="0">
                          <a:effectLst/>
                        </a:rPr>
                        <a:t>2) разрешение на ввод объекта капитального строительства в эксплуатацию или решение о технической готовности линейного объекта инфраструктуры к временной эксплуатации</a:t>
                      </a:r>
                    </a:p>
                    <a:p>
                      <a:pPr algn="just" fontAlgn="t"/>
                      <a:endParaRPr lang="ru-RU" sz="1400" dirty="0">
                        <a:effectLst/>
                      </a:endParaRPr>
                    </a:p>
                  </a:txBody>
                  <a:tcPr marL="14750" marR="14750" marT="7375" marB="7375">
                    <a:lnL w="4763" cap="flat" cmpd="sng" algn="ctr">
                      <a:solidFill>
                        <a:srgbClr val="222222"/>
                      </a:solidFill>
                      <a:prstDash val="solid"/>
                      <a:round/>
                      <a:headEnd type="none" w="med" len="med"/>
                      <a:tailEnd type="none" w="med" len="med"/>
                    </a:lnL>
                    <a:lnR w="4763" cap="flat" cmpd="sng" algn="ctr">
                      <a:solidFill>
                        <a:srgbClr val="222222"/>
                      </a:solidFill>
                      <a:prstDash val="solid"/>
                      <a:round/>
                      <a:headEnd type="none" w="med" len="med"/>
                      <a:tailEnd type="none" w="med" len="med"/>
                    </a:lnR>
                    <a:lnT w="4763" cap="flat" cmpd="sng" algn="ctr">
                      <a:solidFill>
                        <a:srgbClr val="222222"/>
                      </a:solidFill>
                      <a:prstDash val="solid"/>
                      <a:round/>
                      <a:headEnd type="none" w="med" len="med"/>
                      <a:tailEnd type="none" w="med" len="med"/>
                    </a:lnT>
                    <a:lnB w="4763" cap="flat" cmpd="sng" algn="ctr">
                      <a:solidFill>
                        <a:srgbClr val="222222"/>
                      </a:solidFill>
                      <a:prstDash val="solid"/>
                      <a:round/>
                      <a:headEnd type="none" w="med" len="med"/>
                      <a:tailEnd type="none" w="med" len="med"/>
                    </a:lnB>
                  </a:tcPr>
                </a:tc>
                <a:extLst>
                  <a:ext uri="{0D108BD9-81ED-4DB2-BD59-A6C34878D82A}">
                    <a16:rowId xmlns:a16="http://schemas.microsoft.com/office/drawing/2014/main" val="1862342153"/>
                  </a:ext>
                </a:extLst>
              </a:tr>
            </a:tbl>
          </a:graphicData>
        </a:graphic>
      </p:graphicFrame>
      <p:sp>
        <p:nvSpPr>
          <p:cNvPr id="10" name="Заголовок 2">
            <a:extLst>
              <a:ext uri="{FF2B5EF4-FFF2-40B4-BE49-F238E27FC236}">
                <a16:creationId xmlns:a16="http://schemas.microsoft.com/office/drawing/2014/main" id="{6FE9E2D8-0BDD-1DEE-3D82-8958B5D74CB4}"/>
              </a:ext>
            </a:extLst>
          </p:cNvPr>
          <p:cNvSpPr>
            <a:spLocks noGrp="1"/>
          </p:cNvSpPr>
          <p:nvPr>
            <p:ph type="title"/>
          </p:nvPr>
        </p:nvSpPr>
        <p:spPr>
          <a:xfrm>
            <a:off x="349939" y="198872"/>
            <a:ext cx="10466445" cy="657340"/>
          </a:xfrm>
        </p:spPr>
        <p:txBody>
          <a:bodyPr/>
          <a:lstStyle/>
          <a:p>
            <a:r>
              <a:rPr lang="ru-RU" dirty="0"/>
              <a:t>ПОСТАНОВЛЕНИЕ №2571</a:t>
            </a:r>
          </a:p>
        </p:txBody>
      </p:sp>
    </p:spTree>
    <p:extLst>
      <p:ext uri="{BB962C8B-B14F-4D97-AF65-F5344CB8AC3E}">
        <p14:creationId xmlns:p14="http://schemas.microsoft.com/office/powerpoint/2010/main" val="173828701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cs typeface="Segoe UI" panose="020B0502040204020203" pitchFamily="34" charset="0"/>
              </a:rPr>
              <a:t>А ЕСЛИ НУЖЕН ПРОЕКТ?</a:t>
            </a:r>
            <a:endParaRPr lang="ru-RU" altLang="ru-RU" dirty="0">
              <a:solidFill>
                <a:srgbClr val="FF0000"/>
              </a:solidFill>
              <a:cs typeface="Segoe UI" panose="020B0502040204020203" pitchFamily="34" charset="0"/>
            </a:endParaRPr>
          </a:p>
        </p:txBody>
      </p:sp>
      <p:sp>
        <p:nvSpPr>
          <p:cNvPr id="9" name="Freeform 37"/>
          <p:cNvSpPr>
            <a:spLocks noEditPoints="1"/>
          </p:cNvSpPr>
          <p:nvPr/>
        </p:nvSpPr>
        <p:spPr bwMode="auto">
          <a:xfrm>
            <a:off x="541177" y="1586204"/>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8" name="Freeform 37"/>
          <p:cNvSpPr>
            <a:spLocks noEditPoints="1"/>
          </p:cNvSpPr>
          <p:nvPr/>
        </p:nvSpPr>
        <p:spPr bwMode="auto">
          <a:xfrm>
            <a:off x="505759" y="1538940"/>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2" name="TextBox 1">
            <a:extLst>
              <a:ext uri="{FF2B5EF4-FFF2-40B4-BE49-F238E27FC236}">
                <a16:creationId xmlns:a16="http://schemas.microsoft.com/office/drawing/2014/main" id="{AB2C73F7-AE00-91B3-A814-8785F0C48887}"/>
              </a:ext>
            </a:extLst>
          </p:cNvPr>
          <p:cNvSpPr txBox="1"/>
          <p:nvPr/>
        </p:nvSpPr>
        <p:spPr>
          <a:xfrm>
            <a:off x="10243751" y="420130"/>
            <a:ext cx="184731" cy="369332"/>
          </a:xfrm>
          <a:prstGeom prst="rect">
            <a:avLst/>
          </a:prstGeom>
          <a:noFill/>
        </p:spPr>
        <p:txBody>
          <a:bodyPr wrap="none" rtlCol="0">
            <a:spAutoFit/>
          </a:bodyPr>
          <a:lstStyle/>
          <a:p>
            <a:endParaRPr lang="ru-RU" dirty="0"/>
          </a:p>
        </p:txBody>
      </p:sp>
      <p:sp>
        <p:nvSpPr>
          <p:cNvPr id="6" name="TextBox 5">
            <a:extLst>
              <a:ext uri="{FF2B5EF4-FFF2-40B4-BE49-F238E27FC236}">
                <a16:creationId xmlns:a16="http://schemas.microsoft.com/office/drawing/2014/main" id="{81803A25-B63F-091A-2015-CDC57E5202EE}"/>
              </a:ext>
            </a:extLst>
          </p:cNvPr>
          <p:cNvSpPr txBox="1"/>
          <p:nvPr/>
        </p:nvSpPr>
        <p:spPr>
          <a:xfrm>
            <a:off x="505758" y="867875"/>
            <a:ext cx="11047809" cy="5632311"/>
          </a:xfrm>
          <a:prstGeom prst="rect">
            <a:avLst/>
          </a:prstGeom>
          <a:noFill/>
        </p:spPr>
        <p:txBody>
          <a:bodyPr wrap="square">
            <a:spAutoFit/>
          </a:bodyPr>
          <a:lstStyle/>
          <a:p>
            <a:pPr algn="just"/>
            <a:r>
              <a:rPr lang="ru-RU" b="1" dirty="0"/>
              <a:t>При проведении </a:t>
            </a:r>
            <a:r>
              <a:rPr lang="ru-RU" b="1" dirty="0">
                <a:effectLst/>
              </a:rPr>
              <a:t> на разработку проектно-сметно</a:t>
            </a:r>
            <a:r>
              <a:rPr lang="ru-RU" b="1" dirty="0"/>
              <a:t>й</a:t>
            </a:r>
            <a:r>
              <a:rPr lang="ru-RU" b="1" dirty="0">
                <a:effectLst/>
              </a:rPr>
              <a:t> документации на благоустройство  дворовых территорий  (</a:t>
            </a:r>
            <a:r>
              <a:rPr lang="ru-RU" dirty="0">
                <a:effectLst/>
              </a:rPr>
              <a:t>закупка </a:t>
            </a:r>
            <a:r>
              <a:rPr lang="ru-RU" dirty="0"/>
              <a:t>№</a:t>
            </a:r>
            <a:r>
              <a:rPr lang="en-US" dirty="0">
                <a:effectLst/>
              </a:rPr>
              <a:t>0373200041123000099) </a:t>
            </a:r>
            <a:r>
              <a:rPr lang="ru-RU" dirty="0">
                <a:effectLst/>
              </a:rPr>
              <a:t>поступила жалоба на неправомерное установления требований о </a:t>
            </a:r>
            <a:r>
              <a:rPr lang="ru-RU" dirty="0"/>
              <a:t>ч</a:t>
            </a:r>
            <a:r>
              <a:rPr lang="ru-RU" dirty="0">
                <a:effectLst/>
              </a:rPr>
              <a:t>ленстве в СРО и  доп</a:t>
            </a:r>
            <a:r>
              <a:rPr lang="ru-RU" dirty="0"/>
              <a:t>.</a:t>
            </a:r>
            <a:r>
              <a:rPr lang="ru-RU" dirty="0">
                <a:effectLst/>
              </a:rPr>
              <a:t> требований по  п.6  Приложения №1 к Постановлению №2571</a:t>
            </a:r>
            <a:r>
              <a:rPr lang="ru-RU" dirty="0"/>
              <a:t> </a:t>
            </a:r>
            <a:r>
              <a:rPr lang="ru-RU" i="1" dirty="0">
                <a:solidFill>
                  <a:srgbClr val="00B0F0"/>
                </a:solidFill>
              </a:rPr>
              <a:t>(р</a:t>
            </a:r>
            <a:r>
              <a:rPr lang="ru-RU" sz="1800" i="1" dirty="0">
                <a:solidFill>
                  <a:srgbClr val="00B0F0"/>
                </a:solidFill>
                <a:effectLst/>
              </a:rPr>
              <a:t>аботы по подготовке проектной документации и (или) выполнению инженерных изысканий в соответствии ‎с законодательством о градостроительной деятельности).</a:t>
            </a:r>
          </a:p>
          <a:p>
            <a:pPr algn="just"/>
            <a:r>
              <a:rPr lang="ru-RU" dirty="0">
                <a:effectLst/>
              </a:rPr>
              <a:t>	Комиссия УФАС  пришла к выводу о том, что объект закуп</a:t>
            </a:r>
            <a:r>
              <a:rPr lang="ru-RU" dirty="0"/>
              <a:t>к</a:t>
            </a:r>
            <a:r>
              <a:rPr lang="ru-RU" dirty="0">
                <a:effectLst/>
              </a:rPr>
              <a:t>и не относится, в соответствии с положениями </a:t>
            </a:r>
            <a:r>
              <a:rPr lang="ru-RU" dirty="0" err="1">
                <a:effectLst/>
              </a:rPr>
              <a:t>ГрК</a:t>
            </a:r>
            <a:r>
              <a:rPr lang="ru-RU" dirty="0">
                <a:effectLst/>
              </a:rPr>
              <a:t> РФ, к архитектурно-строительному проектированию, ввиду чего являются неправомерными требования  к участникам закупки:</a:t>
            </a:r>
          </a:p>
          <a:p>
            <a:pPr algn="just"/>
            <a:r>
              <a:rPr lang="ru-RU" dirty="0"/>
              <a:t>- </a:t>
            </a:r>
            <a:r>
              <a:rPr lang="ru-RU" dirty="0">
                <a:effectLst/>
              </a:rPr>
              <a:t>  о членстве участников закупки в саморегулируемой организации в области архитектурно-строительного проектирования является неправомерным </a:t>
            </a:r>
          </a:p>
          <a:p>
            <a:pPr algn="just"/>
            <a:r>
              <a:rPr lang="ru-RU" dirty="0"/>
              <a:t>- </a:t>
            </a:r>
            <a:r>
              <a:rPr lang="ru-RU" dirty="0">
                <a:effectLst/>
              </a:rPr>
              <a:t>о наличии опыта исполнения работ в соответствии с п.6 Приложения 1 к Постановлению </a:t>
            </a:r>
            <a:r>
              <a:rPr lang="ru-RU" dirty="0"/>
              <a:t>№</a:t>
            </a:r>
            <a:r>
              <a:rPr lang="en-US" dirty="0">
                <a:effectLst/>
              </a:rPr>
              <a:t>2571 </a:t>
            </a:r>
            <a:r>
              <a:rPr lang="ru-RU" dirty="0">
                <a:effectLst/>
              </a:rPr>
              <a:t>является неправомерным </a:t>
            </a:r>
          </a:p>
          <a:p>
            <a:pPr algn="just"/>
            <a:r>
              <a:rPr lang="ru-RU" dirty="0"/>
              <a:t>	В действиях Заказчика </a:t>
            </a:r>
            <a:r>
              <a:rPr lang="ru-RU" dirty="0">
                <a:effectLst/>
              </a:rPr>
              <a:t> установлено в нарушение ч.6 ст.31 Закона о контрактной системе, что содержит признаки состава административного правонарушения, ответственность за которое предусмотрена ч.4 ст.7.30 КоАП РФ. </a:t>
            </a:r>
          </a:p>
          <a:p>
            <a:pPr algn="just"/>
            <a:endParaRPr lang="ru-RU" dirty="0">
              <a:effectLst/>
            </a:endParaRPr>
          </a:p>
          <a:p>
            <a:pPr algn="just"/>
            <a:r>
              <a:rPr lang="ru-RU" dirty="0">
                <a:solidFill>
                  <a:schemeClr val="accent1"/>
                </a:solidFill>
              </a:rPr>
              <a:t>Решение УФАС по </a:t>
            </a:r>
            <a:r>
              <a:rPr lang="ru-RU" dirty="0" err="1">
                <a:solidFill>
                  <a:schemeClr val="accent1"/>
                </a:solidFill>
              </a:rPr>
              <a:t>г.Москве</a:t>
            </a:r>
            <a:r>
              <a:rPr lang="ru-RU" dirty="0">
                <a:solidFill>
                  <a:schemeClr val="accent1"/>
                </a:solidFill>
              </a:rPr>
              <a:t> от 17.03.2023 по делу №</a:t>
            </a:r>
            <a:r>
              <a:rPr lang="ru-RU" sz="1800" dirty="0">
                <a:solidFill>
                  <a:schemeClr val="accent1"/>
                </a:solidFill>
                <a:effectLst/>
              </a:rPr>
              <a:t>077/06/106-3449/2023 </a:t>
            </a:r>
          </a:p>
          <a:p>
            <a:pPr algn="just"/>
            <a:r>
              <a:rPr lang="ru-RU" dirty="0">
                <a:solidFill>
                  <a:schemeClr val="accent1"/>
                </a:solidFill>
              </a:rPr>
              <a:t>Аналогичные выводы в Решении УФАС по Сахалинской области от 28.12.2023 по делу №</a:t>
            </a:r>
            <a:r>
              <a:rPr lang="ru-RU" sz="1800" dirty="0">
                <a:solidFill>
                  <a:schemeClr val="accent1"/>
                </a:solidFill>
                <a:effectLst/>
                <a:ea typeface="SimSun" panose="02010600030101010101" pitchFamily="2" charset="-122"/>
                <a:cs typeface="Mangal" panose="02040503050203030202" pitchFamily="18" charset="0"/>
              </a:rPr>
              <a:t>065/06/106-862/2023 </a:t>
            </a:r>
            <a:endParaRPr lang="ru-RU" dirty="0">
              <a:solidFill>
                <a:schemeClr val="accent1"/>
              </a:solidFill>
            </a:endParaRPr>
          </a:p>
          <a:p>
            <a:pPr algn="just"/>
            <a:endParaRPr lang="en-US" dirty="0">
              <a:solidFill>
                <a:schemeClr val="accent1"/>
              </a:solidFill>
              <a:effectLst/>
            </a:endParaRPr>
          </a:p>
        </p:txBody>
      </p:sp>
    </p:spTree>
    <p:extLst>
      <p:ext uri="{BB962C8B-B14F-4D97-AF65-F5344CB8AC3E}">
        <p14:creationId xmlns:p14="http://schemas.microsoft.com/office/powerpoint/2010/main" val="42516772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2A22FDA-C37F-75EF-9990-EFFF51177B87}"/>
              </a:ext>
            </a:extLst>
          </p:cNvPr>
          <p:cNvSpPr>
            <a:spLocks noGrp="1"/>
          </p:cNvSpPr>
          <p:nvPr>
            <p:ph type="title"/>
          </p:nvPr>
        </p:nvSpPr>
        <p:spPr/>
        <p:txBody>
          <a:bodyPr/>
          <a:lstStyle/>
          <a:p>
            <a:r>
              <a:rPr lang="ru-RU" dirty="0"/>
              <a:t>ФОРМИРОВАНИЕ ЛОТА. ДВЕ ПОЗИЦИИ? </a:t>
            </a:r>
          </a:p>
        </p:txBody>
      </p:sp>
      <p:sp>
        <p:nvSpPr>
          <p:cNvPr id="7" name="TextBox 6">
            <a:extLst>
              <a:ext uri="{FF2B5EF4-FFF2-40B4-BE49-F238E27FC236}">
                <a16:creationId xmlns:a16="http://schemas.microsoft.com/office/drawing/2014/main" id="{84B90DDE-DA09-7B40-59FB-71E4D0B73CF3}"/>
              </a:ext>
            </a:extLst>
          </p:cNvPr>
          <p:cNvSpPr txBox="1"/>
          <p:nvPr/>
        </p:nvSpPr>
        <p:spPr>
          <a:xfrm>
            <a:off x="634171" y="856212"/>
            <a:ext cx="10771115" cy="4883901"/>
          </a:xfrm>
          <a:prstGeom prst="rect">
            <a:avLst/>
          </a:prstGeom>
          <a:noFill/>
        </p:spPr>
        <p:txBody>
          <a:bodyPr wrap="square">
            <a:spAutoFit/>
          </a:bodyPr>
          <a:lstStyle/>
          <a:p>
            <a:pPr indent="539750" algn="just"/>
            <a:r>
              <a:rPr lang="ru-RU" sz="1800" dirty="0">
                <a:effectLst/>
                <a:ea typeface="Calibri" panose="020F0502020204030204" pitchFamily="34" charset="0"/>
                <a:cs typeface="Times New Roman" panose="02020603050405020304" pitchFamily="18" charset="0"/>
              </a:rPr>
              <a:t>В соответствии с Описанием объекта закупки предметом контракта является </a:t>
            </a:r>
            <a:r>
              <a:rPr lang="ru-RU" sz="1800" b="1" dirty="0">
                <a:solidFill>
                  <a:schemeClr val="accent1"/>
                </a:solidFill>
                <a:effectLst/>
                <a:ea typeface="Calibri" panose="020F0502020204030204" pitchFamily="34" charset="0"/>
                <a:cs typeface="Times New Roman" panose="02020603050405020304" pitchFamily="18" charset="0"/>
              </a:rPr>
              <a:t>выполнение</a:t>
            </a:r>
            <a:r>
              <a:rPr lang="ru-RU" sz="1800" b="1" dirty="0">
                <a:effectLst/>
                <a:ea typeface="Calibri" panose="020F0502020204030204" pitchFamily="34" charset="0"/>
                <a:cs typeface="Times New Roman" panose="02020603050405020304" pitchFamily="18" charset="0"/>
              </a:rPr>
              <a:t> </a:t>
            </a:r>
            <a:r>
              <a:rPr lang="ru-RU" sz="1800" b="1" dirty="0">
                <a:solidFill>
                  <a:schemeClr val="accent1"/>
                </a:solidFill>
                <a:effectLst/>
                <a:ea typeface="Calibri" panose="020F0502020204030204" pitchFamily="34" charset="0"/>
                <a:cs typeface="Times New Roman" panose="02020603050405020304" pitchFamily="18" charset="0"/>
              </a:rPr>
              <a:t>работ по ремонту</a:t>
            </a:r>
            <a:r>
              <a:rPr lang="ru-RU" sz="1800" dirty="0">
                <a:solidFill>
                  <a:schemeClr val="accent1"/>
                </a:solidFill>
                <a:effectLst/>
                <a:ea typeface="Calibri" panose="020F0502020204030204" pitchFamily="34" charset="0"/>
                <a:cs typeface="Times New Roman" panose="02020603050405020304" pitchFamily="18" charset="0"/>
              </a:rPr>
              <a:t> </a:t>
            </a:r>
            <a:r>
              <a:rPr lang="ru-RU" sz="1800" dirty="0">
                <a:effectLst/>
                <a:ea typeface="Calibri" panose="020F0502020204030204" pitchFamily="34" charset="0"/>
                <a:cs typeface="Times New Roman" panose="02020603050405020304" pitchFamily="18" charset="0"/>
              </a:rPr>
              <a:t>асфальтобетонного покрытия улично-дорожной сети (ремонт дорог, тротуаров ) </a:t>
            </a:r>
            <a:r>
              <a:rPr lang="ru-RU" sz="1800" b="1" dirty="0">
                <a:solidFill>
                  <a:schemeClr val="accent1"/>
                </a:solidFill>
                <a:effectLst/>
                <a:ea typeface="Calibri" panose="020F0502020204030204" pitchFamily="34" charset="0"/>
                <a:cs typeface="Times New Roman" panose="02020603050405020304" pitchFamily="18" charset="0"/>
              </a:rPr>
              <a:t>и проведению благоустройства на прилегающей территории</a:t>
            </a:r>
            <a:r>
              <a:rPr lang="ru-RU" sz="1800" dirty="0">
                <a:effectLst/>
                <a:ea typeface="Calibri" panose="020F0502020204030204" pitchFamily="34" charset="0"/>
                <a:cs typeface="Times New Roman" panose="02020603050405020304" pitchFamily="18" charset="0"/>
              </a:rPr>
              <a:t>.</a:t>
            </a:r>
          </a:p>
          <a:p>
            <a:pPr indent="539750" algn="just"/>
            <a:r>
              <a:rPr lang="ru-RU" sz="1800" dirty="0">
                <a:effectLst/>
                <a:ea typeface="Calibri" panose="020F0502020204030204" pitchFamily="34" charset="0"/>
              </a:rPr>
              <a:t>Согласно извещению об осуществлении закупки </a:t>
            </a:r>
            <a:r>
              <a:rPr lang="ru-RU" sz="1800" b="1" dirty="0">
                <a:effectLst/>
                <a:ea typeface="Calibri" panose="020F0502020204030204" pitchFamily="34" charset="0"/>
              </a:rPr>
              <a:t>Заказчиком выбран пункт 18 Приложения к Постановлению Правительства от 29.12.2021 №2571</a:t>
            </a:r>
            <a:r>
              <a:rPr lang="ru-RU" sz="1800" dirty="0">
                <a:effectLst/>
                <a:ea typeface="Calibri" panose="020F0502020204030204" pitchFamily="34" charset="0"/>
              </a:rPr>
              <a:t>, в соответствии с которым к участникам закупки определены дополнительные требования для подтверждения опыта выполнения работ по ремонту, содержанию автомобильной дороги.</a:t>
            </a:r>
            <a:r>
              <a:rPr lang="ru-RU" dirty="0">
                <a:effectLst/>
              </a:rPr>
              <a:t> </a:t>
            </a:r>
            <a:endParaRPr lang="ru-RU" sz="1800" dirty="0">
              <a:effectLst/>
              <a:ea typeface="Calibri" panose="020F0502020204030204" pitchFamily="34" charset="0"/>
              <a:cs typeface="Times New Roman" panose="02020603050405020304" pitchFamily="18" charset="0"/>
            </a:endParaRPr>
          </a:p>
          <a:p>
            <a:pPr indent="450215" algn="just">
              <a:lnSpc>
                <a:spcPct val="105000"/>
              </a:lnSpc>
              <a:spcAft>
                <a:spcPts val="800"/>
              </a:spcAft>
            </a:pPr>
            <a:r>
              <a:rPr lang="ru-RU" sz="1800" dirty="0">
                <a:effectLst/>
                <a:ea typeface="Calibri" panose="020F0502020204030204" pitchFamily="34" charset="0"/>
                <a:cs typeface="Times New Roman" panose="02020603050405020304" pitchFamily="18" charset="0"/>
              </a:rPr>
              <a:t>Для выполнения работ по благоустройству территории к участникам закупки определены иные дополнительные требования для подтверждения опыта выполнения работ, предусмотренные </a:t>
            </a:r>
            <a:r>
              <a:rPr lang="ru-RU" sz="1800" b="1" dirty="0">
                <a:effectLst/>
                <a:ea typeface="Calibri" panose="020F0502020204030204" pitchFamily="34" charset="0"/>
                <a:cs typeface="Times New Roman" panose="02020603050405020304" pitchFamily="18" charset="0"/>
              </a:rPr>
              <a:t>пунктом 9 Приложения к Постановлению № 2571</a:t>
            </a:r>
            <a:r>
              <a:rPr lang="ru-RU" sz="1800" dirty="0">
                <a:effectLst/>
                <a:ea typeface="Calibri" panose="020F0502020204030204" pitchFamily="34" charset="0"/>
                <a:cs typeface="Times New Roman" panose="02020603050405020304" pitchFamily="18" charset="0"/>
              </a:rPr>
              <a:t>. </a:t>
            </a:r>
          </a:p>
          <a:p>
            <a:pPr algn="just"/>
            <a:r>
              <a:rPr lang="ru-RU" dirty="0">
                <a:ea typeface="Calibri" panose="020F0502020204030204" pitchFamily="34" charset="0"/>
              </a:rPr>
              <a:t>	</a:t>
            </a:r>
            <a:r>
              <a:rPr lang="ru-RU" sz="1800" dirty="0">
                <a:effectLst/>
                <a:ea typeface="Calibri" panose="020F0502020204030204" pitchFamily="34" charset="0"/>
              </a:rPr>
              <a:t>Таким образом, дополнительные требования к участникам закупки на выполнение работ по благоустройству территории и на выполнение работ по ремонту, содержанию автомобильной дороги различаются. Исходя из вышеизложенного, </a:t>
            </a:r>
            <a:r>
              <a:rPr lang="ru-RU" sz="1800" dirty="0">
                <a:solidFill>
                  <a:srgbClr val="FF0000"/>
                </a:solidFill>
                <a:effectLst/>
                <a:ea typeface="Calibri" panose="020F0502020204030204" pitchFamily="34" charset="0"/>
              </a:rPr>
              <a:t>Заказчиком составлено описание объекта закупки в нарушение Закона о контрактной системе.</a:t>
            </a:r>
          </a:p>
          <a:p>
            <a:pPr algn="just"/>
            <a:endParaRPr lang="ru-RU" sz="1600" dirty="0">
              <a:solidFill>
                <a:srgbClr val="FF0000"/>
              </a:solidFill>
              <a:effectLst/>
              <a:ea typeface="Calibri" panose="020F0502020204030204" pitchFamily="34" charset="0"/>
              <a:cs typeface="Times New Roman" panose="02020603050405020304" pitchFamily="18" charset="0"/>
            </a:endParaRPr>
          </a:p>
          <a:p>
            <a:pPr algn="just"/>
            <a:r>
              <a:rPr lang="ru-RU" sz="1600" dirty="0">
                <a:solidFill>
                  <a:srgbClr val="FF0000"/>
                </a:solidFill>
                <a:effectLst/>
                <a:ea typeface="Calibri" panose="020F0502020204030204" pitchFamily="34" charset="0"/>
                <a:cs typeface="Times New Roman" panose="02020603050405020304" pitchFamily="18" charset="0"/>
              </a:rPr>
              <a:t>Решение</a:t>
            </a:r>
            <a:r>
              <a:rPr lang="ru-RU" sz="1600" dirty="0">
                <a:solidFill>
                  <a:srgbClr val="FF0000"/>
                </a:solidFill>
                <a:ea typeface="Calibri" panose="020F0502020204030204" pitchFamily="34" charset="0"/>
                <a:cs typeface="Times New Roman" panose="02020603050405020304" pitchFamily="18" charset="0"/>
              </a:rPr>
              <a:t> </a:t>
            </a:r>
            <a:r>
              <a:rPr lang="ru-RU" sz="1600" dirty="0">
                <a:solidFill>
                  <a:srgbClr val="FF0000"/>
                </a:solidFill>
                <a:effectLst/>
                <a:ea typeface="Calibri" panose="020F0502020204030204" pitchFamily="34" charset="0"/>
                <a:cs typeface="Times New Roman" panose="02020603050405020304" pitchFamily="18" charset="0"/>
              </a:rPr>
              <a:t>Ленинградского УФАС России от </a:t>
            </a:r>
            <a:r>
              <a:rPr lang="ru-RU" sz="1600" dirty="0">
                <a:solidFill>
                  <a:srgbClr val="FF0000"/>
                </a:solidFill>
                <a:ea typeface="Calibri" panose="020F0502020204030204" pitchFamily="34" charset="0"/>
              </a:rPr>
              <a:t>13 мая 2022 года 	</a:t>
            </a:r>
            <a:r>
              <a:rPr lang="ru-RU" sz="1600" dirty="0">
                <a:solidFill>
                  <a:srgbClr val="FF0000"/>
                </a:solidFill>
                <a:effectLst/>
                <a:ea typeface="Calibri" panose="020F0502020204030204" pitchFamily="34" charset="0"/>
                <a:cs typeface="Times New Roman" panose="02020603050405020304" pitchFamily="18" charset="0"/>
              </a:rPr>
              <a:t>по делу </a:t>
            </a:r>
            <a:r>
              <a:rPr lang="ru-RU" sz="1600" dirty="0">
                <a:solidFill>
                  <a:srgbClr val="FF0000"/>
                </a:solidFill>
                <a:ea typeface="Calibri" panose="020F0502020204030204" pitchFamily="34" charset="0"/>
                <a:cs typeface="Times New Roman" panose="02020603050405020304" pitchFamily="18" charset="0"/>
              </a:rPr>
              <a:t> </a:t>
            </a:r>
            <a:r>
              <a:rPr lang="ru-RU" sz="1600" dirty="0">
                <a:solidFill>
                  <a:srgbClr val="FF0000"/>
                </a:solidFill>
                <a:effectLst/>
                <a:ea typeface="Calibri" panose="020F0502020204030204" pitchFamily="34" charset="0"/>
                <a:cs typeface="Times New Roman" panose="02020603050405020304" pitchFamily="18" charset="0"/>
              </a:rPr>
              <a:t>№ 047/06/42-1187/2022 (</a:t>
            </a:r>
            <a:r>
              <a:rPr lang="ru-RU" sz="1600" dirty="0">
                <a:solidFill>
                  <a:srgbClr val="FF0000"/>
                </a:solidFill>
                <a:ea typeface="Calibri" panose="020F0502020204030204" pitchFamily="34" charset="0"/>
                <a:cs typeface="Times New Roman" panose="02020603050405020304" pitchFamily="18" charset="0"/>
              </a:rPr>
              <a:t>и</a:t>
            </a:r>
            <a:r>
              <a:rPr lang="ru-RU" sz="1600" dirty="0">
                <a:solidFill>
                  <a:srgbClr val="FF0000"/>
                </a:solidFill>
                <a:effectLst/>
                <a:ea typeface="Calibri" panose="020F0502020204030204" pitchFamily="34" charset="0"/>
                <a:cs typeface="Times New Roman" panose="02020603050405020304" pitchFamily="18" charset="0"/>
              </a:rPr>
              <a:t>звещение № 0145300000122000073)</a:t>
            </a:r>
            <a:r>
              <a:rPr lang="ru-RU" sz="1800" dirty="0">
                <a:effectLst/>
                <a:latin typeface="Times New Roman" panose="02020603050405020304" pitchFamily="18" charset="0"/>
                <a:ea typeface="Calibri" panose="020F0502020204030204" pitchFamily="34" charset="0"/>
              </a:rPr>
              <a:t>	 </a:t>
            </a:r>
            <a:r>
              <a:rPr lang="ru-RU" dirty="0">
                <a:effectLst/>
              </a:rPr>
              <a:t> </a:t>
            </a:r>
            <a:endParaRPr lang="ru-RU" sz="1800" kern="150" dirty="0">
              <a:solidFill>
                <a:srgbClr val="000000"/>
              </a:solidFill>
              <a:effectLst/>
              <a:ea typeface="SimSun" panose="02010600030101010101" pitchFamily="2" charset="-122"/>
              <a:cs typeface="Mangal" panose="02040503050203030202" pitchFamily="18" charset="0"/>
            </a:endParaRPr>
          </a:p>
        </p:txBody>
      </p:sp>
    </p:spTree>
    <p:extLst>
      <p:ext uri="{BB962C8B-B14F-4D97-AF65-F5344CB8AC3E}">
        <p14:creationId xmlns:p14="http://schemas.microsoft.com/office/powerpoint/2010/main" val="4224895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2A22FDA-C37F-75EF-9990-EFFF51177B87}"/>
              </a:ext>
            </a:extLst>
          </p:cNvPr>
          <p:cNvSpPr>
            <a:spLocks noGrp="1"/>
          </p:cNvSpPr>
          <p:nvPr>
            <p:ph type="title"/>
          </p:nvPr>
        </p:nvSpPr>
        <p:spPr/>
        <p:txBody>
          <a:bodyPr/>
          <a:lstStyle/>
          <a:p>
            <a:r>
              <a:rPr lang="ru-RU" dirty="0"/>
              <a:t>КАК ПРАВИЛЬНО?</a:t>
            </a:r>
          </a:p>
        </p:txBody>
      </p:sp>
      <p:sp>
        <p:nvSpPr>
          <p:cNvPr id="2" name="TextBox 1">
            <a:extLst>
              <a:ext uri="{FF2B5EF4-FFF2-40B4-BE49-F238E27FC236}">
                <a16:creationId xmlns:a16="http://schemas.microsoft.com/office/drawing/2014/main" id="{6D4B2979-3DC0-21A5-988B-6E3B05F2682D}"/>
              </a:ext>
            </a:extLst>
          </p:cNvPr>
          <p:cNvSpPr txBox="1"/>
          <p:nvPr/>
        </p:nvSpPr>
        <p:spPr>
          <a:xfrm>
            <a:off x="862777" y="1115703"/>
            <a:ext cx="10466445" cy="2113335"/>
          </a:xfrm>
          <a:prstGeom prst="rect">
            <a:avLst/>
          </a:prstGeom>
          <a:noFill/>
          <a:ln>
            <a:solidFill>
              <a:schemeClr val="accent1"/>
            </a:solidFill>
          </a:ln>
        </p:spPr>
        <p:txBody>
          <a:bodyPr wrap="square">
            <a:spAutoFit/>
          </a:bodyPr>
          <a:lstStyle/>
          <a:p>
            <a:pPr indent="539750" algn="just">
              <a:lnSpc>
                <a:spcPct val="150000"/>
              </a:lnSpc>
            </a:pPr>
            <a:r>
              <a:rPr lang="ru-RU" sz="1800" dirty="0">
                <a:effectLst/>
                <a:ea typeface="Calibri" panose="020F0502020204030204" pitchFamily="34" charset="0"/>
                <a:cs typeface="Times New Roman" panose="02020603050405020304" pitchFamily="18" charset="0"/>
              </a:rPr>
              <a:t>а) Разделить закупку на две: </a:t>
            </a:r>
            <a:r>
              <a:rPr lang="ru-RU" sz="1800" b="1" dirty="0">
                <a:effectLst/>
                <a:ea typeface="Calibri" panose="020F0502020204030204" pitchFamily="34" charset="0"/>
                <a:cs typeface="Times New Roman" panose="02020603050405020304" pitchFamily="18" charset="0"/>
              </a:rPr>
              <a:t>выполнение работ по ремонту</a:t>
            </a:r>
            <a:r>
              <a:rPr lang="ru-RU" sz="1800" dirty="0">
                <a:effectLst/>
                <a:ea typeface="Calibri" panose="020F0502020204030204" pitchFamily="34" charset="0"/>
                <a:cs typeface="Times New Roman" panose="02020603050405020304" pitchFamily="18" charset="0"/>
              </a:rPr>
              <a:t> дороги и выполнение работ по </a:t>
            </a:r>
            <a:r>
              <a:rPr lang="ru-RU" sz="1800" b="1" dirty="0">
                <a:effectLst/>
                <a:ea typeface="Calibri" panose="020F0502020204030204" pitchFamily="34" charset="0"/>
                <a:cs typeface="Times New Roman" panose="02020603050405020304" pitchFamily="18" charset="0"/>
              </a:rPr>
              <a:t>благоустройству на прилегающей территории</a:t>
            </a:r>
            <a:r>
              <a:rPr lang="ru-RU" b="1" dirty="0">
                <a:ea typeface="Calibri" panose="020F0502020204030204" pitchFamily="34" charset="0"/>
                <a:cs typeface="Times New Roman" panose="02020603050405020304" pitchFamily="18" charset="0"/>
              </a:rPr>
              <a:t>;</a:t>
            </a:r>
          </a:p>
          <a:p>
            <a:pPr indent="539750" algn="just">
              <a:lnSpc>
                <a:spcPct val="150000"/>
              </a:lnSpc>
            </a:pPr>
            <a:endParaRPr lang="ru-RU" sz="1800" dirty="0">
              <a:effectLst/>
              <a:ea typeface="Calibri" panose="020F0502020204030204" pitchFamily="34" charset="0"/>
              <a:cs typeface="Times New Roman" panose="02020603050405020304" pitchFamily="18" charset="0"/>
            </a:endParaRPr>
          </a:p>
          <a:p>
            <a:pPr indent="539750" algn="just">
              <a:lnSpc>
                <a:spcPct val="150000"/>
              </a:lnSpc>
            </a:pPr>
            <a:r>
              <a:rPr lang="ru-RU" dirty="0">
                <a:ea typeface="Calibri" panose="020F0502020204030204" pitchFamily="34" charset="0"/>
              </a:rPr>
              <a:t>б</a:t>
            </a:r>
            <a:r>
              <a:rPr lang="ru-RU" sz="1800" dirty="0">
                <a:effectLst/>
                <a:ea typeface="Calibri" panose="020F0502020204030204" pitchFamily="34" charset="0"/>
              </a:rPr>
              <a:t>) Закупку не разделять, а </a:t>
            </a:r>
            <a:r>
              <a:rPr lang="ru-RU" sz="1800" b="1" dirty="0">
                <a:effectLst/>
                <a:ea typeface="Calibri" panose="020F0502020204030204" pitchFamily="34" charset="0"/>
              </a:rPr>
              <a:t>установить дополнительные требования к участникам по двум позициям 18 и 9.  </a:t>
            </a:r>
            <a:endParaRPr lang="ru-RU" sz="1800" b="1" kern="150" dirty="0">
              <a:solidFill>
                <a:srgbClr val="000000"/>
              </a:solidFill>
              <a:effectLst/>
              <a:ea typeface="SimSun" panose="02010600030101010101" pitchFamily="2" charset="-122"/>
              <a:cs typeface="Mangal" panose="02040503050203030202" pitchFamily="18" charset="0"/>
            </a:endParaRPr>
          </a:p>
        </p:txBody>
      </p:sp>
    </p:spTree>
    <p:extLst>
      <p:ext uri="{BB962C8B-B14F-4D97-AF65-F5344CB8AC3E}">
        <p14:creationId xmlns:p14="http://schemas.microsoft.com/office/powerpoint/2010/main" val="1534325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2A22FDA-C37F-75EF-9990-EFFF51177B87}"/>
              </a:ext>
            </a:extLst>
          </p:cNvPr>
          <p:cNvSpPr>
            <a:spLocks noGrp="1"/>
          </p:cNvSpPr>
          <p:nvPr>
            <p:ph type="title"/>
          </p:nvPr>
        </p:nvSpPr>
        <p:spPr>
          <a:xfrm>
            <a:off x="535290" y="198872"/>
            <a:ext cx="10466445" cy="657340"/>
          </a:xfrm>
        </p:spPr>
        <p:txBody>
          <a:bodyPr/>
          <a:lstStyle/>
          <a:p>
            <a:r>
              <a:rPr lang="ru-RU" dirty="0"/>
              <a:t>ПРАКТИКА ПО ДВУМ ПОЗИЦИЯМ ДОП. ТРЕБОВАНИЙ</a:t>
            </a:r>
          </a:p>
        </p:txBody>
      </p:sp>
      <p:sp>
        <p:nvSpPr>
          <p:cNvPr id="4" name="TextBox 3">
            <a:extLst>
              <a:ext uri="{FF2B5EF4-FFF2-40B4-BE49-F238E27FC236}">
                <a16:creationId xmlns:a16="http://schemas.microsoft.com/office/drawing/2014/main" id="{9EA9BBFD-CCCE-6C50-F458-FC38E03E2605}"/>
              </a:ext>
            </a:extLst>
          </p:cNvPr>
          <p:cNvSpPr txBox="1"/>
          <p:nvPr/>
        </p:nvSpPr>
        <p:spPr>
          <a:xfrm>
            <a:off x="757878" y="1203888"/>
            <a:ext cx="10849233" cy="1354217"/>
          </a:xfrm>
          <a:prstGeom prst="rect">
            <a:avLst/>
          </a:prstGeom>
          <a:noFill/>
          <a:ln>
            <a:solidFill>
              <a:schemeClr val="accent1"/>
            </a:solidFill>
          </a:ln>
        </p:spPr>
        <p:txBody>
          <a:bodyPr wrap="square">
            <a:spAutoFit/>
          </a:bodyPr>
          <a:lstStyle/>
          <a:p>
            <a:pPr algn="just"/>
            <a:r>
              <a:rPr lang="ru-RU" b="0" i="0" u="none" strike="noStrike" dirty="0">
                <a:solidFill>
                  <a:srgbClr val="FF0000"/>
                </a:solidFill>
                <a:effectLst/>
              </a:rPr>
              <a:t>ПОЗИЦИЯ АНТИМОНОПОЛЬНЫХ ОРГАНОВ - НЕПРАВОМЕРНО!</a:t>
            </a:r>
          </a:p>
          <a:p>
            <a:pPr algn="just"/>
            <a:r>
              <a:rPr lang="ru-RU" sz="1600" b="0" i="1" u="none" strike="noStrike" dirty="0">
                <a:solidFill>
                  <a:srgbClr val="1C1C21"/>
                </a:solidFill>
                <a:effectLst/>
              </a:rPr>
              <a:t>решения ФАС России от 05.04.2023 по делу № 28/06/105-686/2023 (закупка № 2025500000123000003), Белгородского УФАС от 20.04.2023 по делу № 031/06/106-309/2023 (№ 0126100003223000003), Санкт-Петербургского УФАС от 24.08.2023 по делу 44-3517/23 (№ 0372200238823000024), Архангельского УФАС  по делу от 24.03.2023 № 109фз-23 029/06/31-314/2023 (№ 0124100003223000022).</a:t>
            </a:r>
            <a:endParaRPr lang="ru-RU" sz="1600" i="1" dirty="0"/>
          </a:p>
        </p:txBody>
      </p:sp>
      <p:sp>
        <p:nvSpPr>
          <p:cNvPr id="6" name="TextBox 5">
            <a:extLst>
              <a:ext uri="{FF2B5EF4-FFF2-40B4-BE49-F238E27FC236}">
                <a16:creationId xmlns:a16="http://schemas.microsoft.com/office/drawing/2014/main" id="{28C3DE26-AA54-CCA8-510B-CB573C15B07F}"/>
              </a:ext>
            </a:extLst>
          </p:cNvPr>
          <p:cNvSpPr txBox="1"/>
          <p:nvPr/>
        </p:nvSpPr>
        <p:spPr>
          <a:xfrm>
            <a:off x="749637" y="2719516"/>
            <a:ext cx="10849233" cy="3447098"/>
          </a:xfrm>
          <a:prstGeom prst="rect">
            <a:avLst/>
          </a:prstGeom>
          <a:noFill/>
          <a:ln>
            <a:solidFill>
              <a:schemeClr val="accent1"/>
            </a:solidFill>
          </a:ln>
        </p:spPr>
        <p:txBody>
          <a:bodyPr wrap="square">
            <a:spAutoFit/>
          </a:bodyPr>
          <a:lstStyle/>
          <a:p>
            <a:pPr algn="just"/>
            <a:r>
              <a:rPr lang="ru-RU" b="0" i="0" u="none" strike="noStrike" dirty="0">
                <a:solidFill>
                  <a:srgbClr val="FF0000"/>
                </a:solidFill>
                <a:effectLst/>
              </a:rPr>
              <a:t>ПОЗИЦИЯ </a:t>
            </a:r>
            <a:r>
              <a:rPr lang="ru-RU" dirty="0">
                <a:solidFill>
                  <a:srgbClr val="FF0000"/>
                </a:solidFill>
              </a:rPr>
              <a:t>СУДОВ - НЕ</a:t>
            </a:r>
            <a:r>
              <a:rPr lang="ru-RU" b="0" i="0" u="none" strike="noStrike" dirty="0">
                <a:solidFill>
                  <a:srgbClr val="FF0000"/>
                </a:solidFill>
                <a:effectLst/>
              </a:rPr>
              <a:t>ПРАВОМЕРНО! </a:t>
            </a:r>
            <a:r>
              <a:rPr lang="ru-RU" sz="1800" i="1" dirty="0"/>
              <a:t>Постановление 9-го ААС </a:t>
            </a:r>
            <a:r>
              <a:rPr lang="ru-RU" sz="1800" i="1" dirty="0">
                <a:effectLst/>
              </a:rPr>
              <a:t>№ 09АП-7855/2023 от 03.04.2023 г по делу о № А40-196378/22).</a:t>
            </a:r>
            <a:endParaRPr lang="ru-RU" b="0" i="1" u="none" strike="noStrike" dirty="0">
              <a:effectLst/>
            </a:endParaRPr>
          </a:p>
          <a:p>
            <a:pPr algn="just"/>
            <a:endParaRPr lang="ru-RU" dirty="0">
              <a:solidFill>
                <a:srgbClr val="FF0000"/>
              </a:solidFill>
            </a:endParaRPr>
          </a:p>
          <a:p>
            <a:pPr algn="just"/>
            <a:r>
              <a:rPr lang="ru-RU" b="0" i="0" u="none" strike="noStrike" dirty="0">
                <a:solidFill>
                  <a:srgbClr val="00B050"/>
                </a:solidFill>
                <a:effectLst/>
              </a:rPr>
              <a:t>ПОЗИЦИЯ </a:t>
            </a:r>
            <a:r>
              <a:rPr lang="ru-RU" dirty="0">
                <a:solidFill>
                  <a:srgbClr val="00B050"/>
                </a:solidFill>
              </a:rPr>
              <a:t>СУДОВ - </a:t>
            </a:r>
            <a:r>
              <a:rPr lang="ru-RU" b="0" i="0" u="none" strike="noStrike" dirty="0">
                <a:solidFill>
                  <a:srgbClr val="00B050"/>
                </a:solidFill>
                <a:effectLst/>
              </a:rPr>
              <a:t>ПРАВОМЕРНО!</a:t>
            </a:r>
          </a:p>
          <a:p>
            <a:pPr indent="457200" algn="just" hangingPunct="0"/>
            <a:r>
              <a:rPr lang="ru-RU" sz="1600" i="1" kern="150" dirty="0">
                <a:effectLst/>
                <a:cs typeface="Times New Roman" panose="02020603050405020304" pitchFamily="18" charset="0"/>
              </a:rPr>
              <a:t>Постановление Девятого арбитражного апелляционного суда от 29 августа 2023 г. №09АП-50160/23 по делу №А40-6952/2023</a:t>
            </a:r>
          </a:p>
          <a:p>
            <a:pPr algn="just"/>
            <a:r>
              <a:rPr lang="ru-RU" sz="1600" i="1" kern="150" dirty="0">
                <a:effectLst/>
                <a:cs typeface="Times New Roman" panose="02020603050405020304" pitchFamily="18" charset="0"/>
              </a:rPr>
              <a:t>Ана</a:t>
            </a:r>
            <a:r>
              <a:rPr lang="ru-RU" sz="1600" i="1" kern="150" dirty="0">
                <a:cs typeface="Times New Roman" panose="02020603050405020304" pitchFamily="18" charset="0"/>
              </a:rPr>
              <a:t>логичный вывод в Постановлении </a:t>
            </a:r>
            <a:r>
              <a:rPr lang="ru-RU" sz="1600" i="1" dirty="0">
                <a:solidFill>
                  <a:srgbClr val="000000"/>
                </a:solidFill>
                <a:effectLst/>
              </a:rPr>
              <a:t>АС</a:t>
            </a:r>
            <a:r>
              <a:rPr lang="ru-RU" sz="1600" dirty="0">
                <a:solidFill>
                  <a:srgbClr val="000000"/>
                </a:solidFill>
              </a:rPr>
              <a:t> </a:t>
            </a:r>
            <a:r>
              <a:rPr lang="ru-RU" sz="1600" i="1" dirty="0">
                <a:solidFill>
                  <a:srgbClr val="000000"/>
                </a:solidFill>
                <a:effectLst/>
              </a:rPr>
              <a:t>Московского округа</a:t>
            </a:r>
            <a:r>
              <a:rPr lang="ru-RU" sz="1600" dirty="0">
                <a:solidFill>
                  <a:srgbClr val="000000"/>
                </a:solidFill>
              </a:rPr>
              <a:t> </a:t>
            </a:r>
            <a:r>
              <a:rPr lang="ru-RU" sz="1600" i="1" dirty="0">
                <a:solidFill>
                  <a:srgbClr val="000000"/>
                </a:solidFill>
                <a:effectLst/>
              </a:rPr>
              <a:t>от 25.12.2023 по</a:t>
            </a:r>
            <a:r>
              <a:rPr lang="ru-RU" sz="1600" dirty="0">
                <a:solidFill>
                  <a:srgbClr val="000000"/>
                </a:solidFill>
              </a:rPr>
              <a:t> </a:t>
            </a:r>
            <a:r>
              <a:rPr lang="ru-RU" sz="1600" i="1" dirty="0">
                <a:solidFill>
                  <a:srgbClr val="000000"/>
                </a:solidFill>
                <a:effectLst/>
              </a:rPr>
              <a:t>делу № А40-</a:t>
            </a:r>
            <a:r>
              <a:rPr lang="ru-RU" sz="1600" dirty="0">
                <a:solidFill>
                  <a:srgbClr val="000000"/>
                </a:solidFill>
              </a:rPr>
              <a:t> </a:t>
            </a:r>
            <a:r>
              <a:rPr lang="ru-RU" sz="1600" i="1" dirty="0">
                <a:solidFill>
                  <a:srgbClr val="000000"/>
                </a:solidFill>
                <a:effectLst/>
              </a:rPr>
              <a:t>22121/2023. </a:t>
            </a:r>
            <a:r>
              <a:rPr lang="ru-RU" sz="1600" i="1" dirty="0">
                <a:solidFill>
                  <a:schemeClr val="tx2"/>
                </a:solidFill>
                <a:effectLst/>
              </a:rPr>
              <a:t>  Следует отметить, что </a:t>
            </a:r>
            <a:r>
              <a:rPr lang="ru-RU" sz="1600" i="1" dirty="0">
                <a:solidFill>
                  <a:schemeClr val="tx2"/>
                </a:solidFill>
              </a:rPr>
              <a:t>по мнению судов </a:t>
            </a:r>
            <a:r>
              <a:rPr lang="ru-RU" sz="1600" dirty="0">
                <a:solidFill>
                  <a:schemeClr val="tx2"/>
                </a:solidFill>
                <a:effectLst/>
              </a:rPr>
              <a:t>два доп. требования установили правомерно из-за специфики деятельности заказчика — музейного учреждения и объекта закупки. Услуги следовало оказывать в хранилищах музея. Участнику мало иметь только опыт исполнения договора на техобслуживание зданий;</a:t>
            </a:r>
          </a:p>
          <a:p>
            <a:pPr algn="just"/>
            <a:r>
              <a:rPr lang="ru-RU" sz="1600" dirty="0">
                <a:solidFill>
                  <a:schemeClr val="tx2"/>
                </a:solidFill>
                <a:effectLst/>
              </a:rPr>
              <a:t>- спорные требования к участникам закупки в данном случае не ограничивают права одних субъектов и не дают преимущества другим.</a:t>
            </a:r>
          </a:p>
          <a:p>
            <a:pPr algn="just"/>
            <a:endParaRPr lang="ru-RU" dirty="0">
              <a:solidFill>
                <a:srgbClr val="000000"/>
              </a:solidFill>
              <a:effectLst/>
            </a:endParaRPr>
          </a:p>
        </p:txBody>
      </p:sp>
    </p:spTree>
    <p:extLst>
      <p:ext uri="{BB962C8B-B14F-4D97-AF65-F5344CB8AC3E}">
        <p14:creationId xmlns:p14="http://schemas.microsoft.com/office/powerpoint/2010/main" val="2951662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2A22FDA-C37F-75EF-9990-EFFF51177B87}"/>
              </a:ext>
            </a:extLst>
          </p:cNvPr>
          <p:cNvSpPr>
            <a:spLocks noGrp="1"/>
          </p:cNvSpPr>
          <p:nvPr>
            <p:ph type="title"/>
          </p:nvPr>
        </p:nvSpPr>
        <p:spPr>
          <a:xfrm>
            <a:off x="535290" y="198872"/>
            <a:ext cx="10466445" cy="657340"/>
          </a:xfrm>
        </p:spPr>
        <p:txBody>
          <a:bodyPr/>
          <a:lstStyle/>
          <a:p>
            <a:r>
              <a:rPr lang="ru-RU" dirty="0"/>
              <a:t>ПОЗИЦИЯ ФАС РОССИИ (ВКС ОТ 31.01.2024)</a:t>
            </a:r>
          </a:p>
        </p:txBody>
      </p:sp>
      <p:pic>
        <p:nvPicPr>
          <p:cNvPr id="2" name="Рисунок 1">
            <a:extLst>
              <a:ext uri="{FF2B5EF4-FFF2-40B4-BE49-F238E27FC236}">
                <a16:creationId xmlns:a16="http://schemas.microsoft.com/office/drawing/2014/main" id="{9DDF03D5-51AA-67A2-BCAA-68A3FD3BA39C}"/>
              </a:ext>
            </a:extLst>
          </p:cNvPr>
          <p:cNvPicPr>
            <a:picLocks noChangeAspect="1"/>
          </p:cNvPicPr>
          <p:nvPr/>
        </p:nvPicPr>
        <p:blipFill>
          <a:blip r:embed="rId2"/>
          <a:stretch>
            <a:fillRect/>
          </a:stretch>
        </p:blipFill>
        <p:spPr>
          <a:xfrm>
            <a:off x="2209800" y="1318063"/>
            <a:ext cx="7772400" cy="4221873"/>
          </a:xfrm>
          <a:prstGeom prst="rect">
            <a:avLst/>
          </a:prstGeom>
        </p:spPr>
      </p:pic>
      <p:pic>
        <p:nvPicPr>
          <p:cNvPr id="3" name="Рисунок 2">
            <a:extLst>
              <a:ext uri="{FF2B5EF4-FFF2-40B4-BE49-F238E27FC236}">
                <a16:creationId xmlns:a16="http://schemas.microsoft.com/office/drawing/2014/main" id="{2FF6E4A6-C3CB-CFDC-80BE-2DE75F7A549A}"/>
              </a:ext>
            </a:extLst>
          </p:cNvPr>
          <p:cNvPicPr>
            <a:picLocks noChangeAspect="1"/>
          </p:cNvPicPr>
          <p:nvPr/>
        </p:nvPicPr>
        <p:blipFill>
          <a:blip r:embed="rId2"/>
          <a:stretch>
            <a:fillRect/>
          </a:stretch>
        </p:blipFill>
        <p:spPr>
          <a:xfrm>
            <a:off x="535290" y="856212"/>
            <a:ext cx="10466445" cy="5322165"/>
          </a:xfrm>
          <a:prstGeom prst="rect">
            <a:avLst/>
          </a:prstGeom>
          <a:ln>
            <a:solidFill>
              <a:schemeClr val="accent1"/>
            </a:solidFill>
          </a:ln>
        </p:spPr>
      </p:pic>
    </p:spTree>
    <p:extLst>
      <p:ext uri="{BB962C8B-B14F-4D97-AF65-F5344CB8AC3E}">
        <p14:creationId xmlns:p14="http://schemas.microsoft.com/office/powerpoint/2010/main" val="3645889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cs typeface="Segoe UI" panose="020B0502040204020203" pitchFamily="34" charset="0"/>
              </a:rPr>
              <a:t>АДМИНИСТРАТИВНАЯ ПРАКТИКА. БЛАГОУСТРОЙСТВО </a:t>
            </a:r>
            <a:endParaRPr lang="ru-RU" altLang="ru-RU" dirty="0">
              <a:solidFill>
                <a:srgbClr val="FF0000"/>
              </a:solidFill>
              <a:cs typeface="Segoe UI" panose="020B0502040204020203" pitchFamily="34" charset="0"/>
            </a:endParaRPr>
          </a:p>
        </p:txBody>
      </p:sp>
      <p:sp>
        <p:nvSpPr>
          <p:cNvPr id="9" name="Freeform 37"/>
          <p:cNvSpPr>
            <a:spLocks noEditPoints="1"/>
          </p:cNvSpPr>
          <p:nvPr/>
        </p:nvSpPr>
        <p:spPr bwMode="auto">
          <a:xfrm>
            <a:off x="541177" y="1586204"/>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8" name="Freeform 37"/>
          <p:cNvSpPr>
            <a:spLocks noEditPoints="1"/>
          </p:cNvSpPr>
          <p:nvPr/>
        </p:nvSpPr>
        <p:spPr bwMode="auto">
          <a:xfrm>
            <a:off x="505759" y="1538940"/>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2" name="Прямоугольник 1"/>
          <p:cNvSpPr/>
          <p:nvPr/>
        </p:nvSpPr>
        <p:spPr>
          <a:xfrm>
            <a:off x="716316" y="939873"/>
            <a:ext cx="10434021" cy="646331"/>
          </a:xfrm>
          <a:prstGeom prst="rect">
            <a:avLst/>
          </a:prstGeom>
        </p:spPr>
        <p:txBody>
          <a:bodyPr wrap="square">
            <a:spAutoFit/>
          </a:bodyPr>
          <a:lstStyle/>
          <a:p>
            <a:pPr algn="just"/>
            <a:endParaRPr lang="ru-RU" dirty="0"/>
          </a:p>
          <a:p>
            <a:pPr algn="just"/>
            <a:endParaRPr lang="ru-RU" dirty="0"/>
          </a:p>
        </p:txBody>
      </p:sp>
      <p:sp>
        <p:nvSpPr>
          <p:cNvPr id="5" name="TextBox 4">
            <a:extLst>
              <a:ext uri="{FF2B5EF4-FFF2-40B4-BE49-F238E27FC236}">
                <a16:creationId xmlns:a16="http://schemas.microsoft.com/office/drawing/2014/main" id="{2DD1ED32-E118-4072-828F-4F762FFE2E87}"/>
              </a:ext>
            </a:extLst>
          </p:cNvPr>
          <p:cNvSpPr txBox="1"/>
          <p:nvPr/>
        </p:nvSpPr>
        <p:spPr>
          <a:xfrm>
            <a:off x="708699" y="939873"/>
            <a:ext cx="10325886" cy="4412490"/>
          </a:xfrm>
          <a:prstGeom prst="rect">
            <a:avLst/>
          </a:prstGeom>
          <a:noFill/>
          <a:ln>
            <a:solidFill>
              <a:srgbClr val="C00000"/>
            </a:solidFill>
          </a:ln>
        </p:spPr>
        <p:txBody>
          <a:bodyPr wrap="square">
            <a:spAutoFit/>
          </a:bodyPr>
          <a:lstStyle/>
          <a:p>
            <a:pPr indent="450215" algn="just">
              <a:lnSpc>
                <a:spcPct val="150000"/>
              </a:lnSpc>
              <a:spcBef>
                <a:spcPts val="600"/>
              </a:spcBef>
              <a:tabLst>
                <a:tab pos="630555" algn="l"/>
              </a:tabLst>
            </a:pPr>
            <a:r>
              <a:rPr lang="ru-RU" sz="1600" b="1" dirty="0">
                <a:solidFill>
                  <a:srgbClr val="000000"/>
                </a:solidFill>
                <a:effectLst/>
                <a:ea typeface="TimesNewRomanPSMT"/>
                <a:cs typeface="TimesNewRomanPSMT"/>
              </a:rPr>
              <a:t> </a:t>
            </a:r>
            <a:r>
              <a:rPr lang="ru-RU" sz="1600" b="1" dirty="0">
                <a:solidFill>
                  <a:schemeClr val="accent1"/>
                </a:solidFill>
                <a:effectLst/>
                <a:ea typeface="TimesNewRomanPSMT"/>
                <a:cs typeface="TimesNewRomanPSMT"/>
              </a:rPr>
              <a:t>Суть жалобы: </a:t>
            </a:r>
            <a:r>
              <a:rPr lang="ru-RU" sz="1600" b="1" dirty="0">
                <a:solidFill>
                  <a:srgbClr val="000000"/>
                </a:solidFill>
                <a:effectLst/>
                <a:ea typeface="TimesNewRomanPSMT"/>
                <a:cs typeface="TimesNewRomanPSMT"/>
              </a:rPr>
              <a:t>неправомерное </a:t>
            </a:r>
            <a:r>
              <a:rPr lang="ru-RU" sz="1600" b="1" dirty="0">
                <a:solidFill>
                  <a:schemeClr val="accent1"/>
                </a:solidFill>
                <a:effectLst/>
                <a:ea typeface="TimesNewRomanPSMT"/>
                <a:cs typeface="TimesNewRomanPSMT"/>
              </a:rPr>
              <a:t>установление</a:t>
            </a:r>
            <a:r>
              <a:rPr lang="ru-RU" sz="1600" b="1" dirty="0">
                <a:solidFill>
                  <a:srgbClr val="000000"/>
                </a:solidFill>
                <a:effectLst/>
                <a:ea typeface="TimesNewRomanPSMT"/>
                <a:cs typeface="TimesNewRomanPSMT"/>
              </a:rPr>
              <a:t> заказчиком доп. требований по п.9 Постановления №2571.</a:t>
            </a:r>
          </a:p>
          <a:p>
            <a:pPr indent="450215" algn="just">
              <a:lnSpc>
                <a:spcPct val="150000"/>
              </a:lnSpc>
              <a:spcBef>
                <a:spcPts val="600"/>
              </a:spcBef>
              <a:tabLst>
                <a:tab pos="630555" algn="l"/>
              </a:tabLst>
            </a:pPr>
            <a:r>
              <a:rPr lang="ru-RU" sz="1600" dirty="0">
                <a:solidFill>
                  <a:srgbClr val="000000"/>
                </a:solidFill>
                <a:effectLst/>
                <a:ea typeface="Times New Roman" panose="02020603050405020304" pitchFamily="18" charset="0"/>
                <a:cs typeface="Times New Roman" panose="02020603050405020304" pitchFamily="18" charset="0"/>
              </a:rPr>
              <a:t>Объектом закупки </a:t>
            </a:r>
            <a:r>
              <a:rPr lang="ru-RU" sz="1600" dirty="0">
                <a:solidFill>
                  <a:srgbClr val="000000"/>
                </a:solidFill>
                <a:ea typeface="Times New Roman" panose="02020603050405020304" pitchFamily="18" charset="0"/>
                <a:cs typeface="Times New Roman" panose="02020603050405020304" pitchFamily="18" charset="0"/>
              </a:rPr>
              <a:t>№</a:t>
            </a:r>
            <a:r>
              <a:rPr lang="ru-RU" sz="1600" dirty="0">
                <a:solidFill>
                  <a:srgbClr val="000000"/>
                </a:solidFill>
                <a:effectLst/>
                <a:ea typeface="Times New Roman" panose="02020603050405020304" pitchFamily="18" charset="0"/>
              </a:rPr>
              <a:t> 0145300014523000012</a:t>
            </a:r>
            <a:r>
              <a:rPr lang="ru-RU" sz="1600" dirty="0">
                <a:effectLst/>
              </a:rPr>
              <a:t> </a:t>
            </a:r>
            <a:r>
              <a:rPr lang="ru-RU" sz="1600" dirty="0">
                <a:solidFill>
                  <a:srgbClr val="000000"/>
                </a:solidFill>
                <a:effectLst/>
                <a:ea typeface="Times New Roman" panose="02020603050405020304" pitchFamily="18" charset="0"/>
                <a:cs typeface="Times New Roman" panose="02020603050405020304" pitchFamily="18" charset="0"/>
              </a:rPr>
              <a:t> является </a:t>
            </a:r>
            <a:r>
              <a:rPr lang="ru-RU" sz="1600" dirty="0">
                <a:solidFill>
                  <a:schemeClr val="accent1"/>
                </a:solidFill>
                <a:effectLst/>
                <a:ea typeface="Times New Roman" panose="02020603050405020304" pitchFamily="18" charset="0"/>
                <a:cs typeface="Times New Roman" panose="02020603050405020304" pitchFamily="18" charset="0"/>
              </a:rPr>
              <a:t>оказание услуг по содержанию и комплексной уборке территории городского поселения</a:t>
            </a:r>
            <a:r>
              <a:rPr lang="ru-RU" sz="1600" dirty="0">
                <a:solidFill>
                  <a:srgbClr val="000000"/>
                </a:solidFill>
                <a:ea typeface="Times New Roman" panose="02020603050405020304" pitchFamily="18" charset="0"/>
                <a:cs typeface="Times New Roman" panose="02020603050405020304" pitchFamily="18" charset="0"/>
              </a:rPr>
              <a:t>. НМЦК- 6 465 503,93 руб.</a:t>
            </a:r>
            <a:endParaRPr lang="ru-RU" sz="1600" dirty="0">
              <a:effectLst/>
              <a:ea typeface="Times New Roman" panose="02020603050405020304" pitchFamily="18" charset="0"/>
              <a:cs typeface="Times New Roman" panose="02020603050405020304" pitchFamily="18" charset="0"/>
            </a:endParaRPr>
          </a:p>
          <a:p>
            <a:pPr indent="450215" algn="just">
              <a:lnSpc>
                <a:spcPct val="150000"/>
              </a:lnSpc>
              <a:spcBef>
                <a:spcPts val="600"/>
              </a:spcBef>
              <a:tabLst>
                <a:tab pos="630555" algn="l"/>
              </a:tabLst>
            </a:pPr>
            <a:r>
              <a:rPr lang="ru-RU" sz="1600" b="1" dirty="0">
                <a:solidFill>
                  <a:srgbClr val="000000"/>
                </a:solidFill>
                <a:effectLst/>
                <a:ea typeface="TimesNewRomanPSMT"/>
                <a:cs typeface="TimesNewRomanPSMT"/>
              </a:rPr>
              <a:t>Заказчик   в обоснование своих  действий  указал на  определение «Благоустройство»   данное в Градостроительном Кодексе РФ, а также на региональное распоряжение в которым установлены  требования к  содержанию и уборке территорий населения в осенне-зимний период включенные заказчиком в описание объекта закупки.</a:t>
            </a:r>
            <a:endParaRPr lang="ru-RU" sz="1600" b="1" dirty="0">
              <a:solidFill>
                <a:srgbClr val="000000"/>
              </a:solidFill>
              <a:ea typeface="TimesNewRomanPSMT"/>
              <a:cs typeface="TimesNewRomanPSMT"/>
            </a:endParaRPr>
          </a:p>
          <a:p>
            <a:pPr indent="450215" algn="just">
              <a:lnSpc>
                <a:spcPct val="150000"/>
              </a:lnSpc>
              <a:spcBef>
                <a:spcPts val="600"/>
              </a:spcBef>
              <a:tabLst>
                <a:tab pos="630555" algn="l"/>
              </a:tabLst>
            </a:pPr>
            <a:r>
              <a:rPr lang="ru-RU" sz="1600" dirty="0">
                <a:solidFill>
                  <a:schemeClr val="accent1"/>
                </a:solidFill>
                <a:ea typeface="TimesNewRomanPSMT"/>
                <a:cs typeface="TimesNewRomanPSMT"/>
              </a:rPr>
              <a:t>Жалоба признана необоснованной.</a:t>
            </a:r>
            <a:r>
              <a:rPr kumimoji="0" lang="ru-RU" altLang="ru-RU" sz="1600" i="0" u="none" strike="noStrike" cap="none" normalizeH="0" baseline="0" dirty="0">
                <a:ln>
                  <a:noFill/>
                </a:ln>
                <a:solidFill>
                  <a:schemeClr val="accent1"/>
                </a:solidFill>
                <a:effectLst/>
                <a:latin typeface="+mn-lt"/>
                <a:ea typeface="Times New Roman" panose="02020603050405020304" pitchFamily="18" charset="0"/>
                <a:cs typeface="Times New Roman" panose="02020603050405020304" pitchFamily="18" charset="0"/>
              </a:rPr>
              <a:t> </a:t>
            </a:r>
          </a:p>
          <a:p>
            <a:pPr indent="450215" algn="just">
              <a:lnSpc>
                <a:spcPct val="150000"/>
              </a:lnSpc>
              <a:spcBef>
                <a:spcPts val="600"/>
              </a:spcBef>
              <a:tabLst>
                <a:tab pos="630555" algn="l"/>
              </a:tabLst>
            </a:pPr>
            <a:r>
              <a:rPr kumimoji="0" lang="ru-RU" altLang="ru-RU" sz="1600" b="0" i="0" u="none" strike="noStrike" cap="none" normalizeH="0" baseline="0" dirty="0">
                <a:ln>
                  <a:noFill/>
                </a:ln>
                <a:solidFill>
                  <a:srgbClr val="FF0000"/>
                </a:solidFill>
                <a:effectLst/>
                <a:latin typeface="+mn-lt"/>
                <a:ea typeface="Times New Roman" panose="02020603050405020304" pitchFamily="18" charset="0"/>
                <a:cs typeface="Times New Roman" panose="02020603050405020304" pitchFamily="18" charset="0"/>
              </a:rPr>
              <a:t>РЕШЕНИЕ</a:t>
            </a:r>
            <a:r>
              <a:rPr lang="ru-RU" altLang="ru-RU" sz="1600" dirty="0">
                <a:solidFill>
                  <a:srgbClr val="FF0000"/>
                </a:solidFill>
                <a:latin typeface="+mn-lt"/>
              </a:rPr>
              <a:t> </a:t>
            </a:r>
            <a:r>
              <a:rPr kumimoji="0" lang="ru-RU" altLang="ru-RU" sz="1600" b="0" i="0" u="none" strike="noStrike" cap="none" normalizeH="0" baseline="0" dirty="0">
                <a:ln>
                  <a:noFill/>
                </a:ln>
                <a:solidFill>
                  <a:srgbClr val="FF0000"/>
                </a:solidFill>
                <a:effectLst/>
                <a:latin typeface="+mn-lt"/>
                <a:ea typeface="Times New Roman" panose="02020603050405020304" pitchFamily="18" charset="0"/>
                <a:cs typeface="Times New Roman" panose="02020603050405020304" pitchFamily="18" charset="0"/>
              </a:rPr>
              <a:t> Ленинградского УФАС России</a:t>
            </a:r>
            <a:r>
              <a:rPr lang="ru-RU" altLang="ru-RU" sz="1600" dirty="0">
                <a:solidFill>
                  <a:srgbClr val="FF0000"/>
                </a:solidFill>
                <a:latin typeface="+mn-lt"/>
              </a:rPr>
              <a:t> </a:t>
            </a:r>
            <a:r>
              <a:rPr kumimoji="0" lang="ru-RU" altLang="ru-RU" sz="1600" b="0" i="0" u="none" strike="noStrike" cap="none" normalizeH="0" baseline="0" dirty="0">
                <a:ln>
                  <a:noFill/>
                </a:ln>
                <a:solidFill>
                  <a:srgbClr val="FF0000"/>
                </a:solidFill>
                <a:effectLst/>
                <a:latin typeface="+mn-lt"/>
                <a:ea typeface="Times New Roman" panose="02020603050405020304" pitchFamily="18" charset="0"/>
                <a:cs typeface="Times New Roman" panose="02020603050405020304" pitchFamily="18" charset="0"/>
              </a:rPr>
              <a:t>по делу </a:t>
            </a:r>
            <a:r>
              <a:rPr lang="ru-RU" altLang="ru-RU" sz="1600" dirty="0">
                <a:solidFill>
                  <a:srgbClr val="FF0000"/>
                </a:solidFill>
                <a:latin typeface="+mn-lt"/>
              </a:rPr>
              <a:t> </a:t>
            </a:r>
            <a:r>
              <a:rPr kumimoji="0" lang="ru-RU" altLang="ru-RU" sz="1600" b="0" i="0" u="none" strike="noStrike" cap="none" normalizeH="0" baseline="0" dirty="0">
                <a:ln>
                  <a:noFill/>
                </a:ln>
                <a:solidFill>
                  <a:srgbClr val="FF0000"/>
                </a:solidFill>
                <a:effectLst/>
                <a:latin typeface="+mn-lt"/>
                <a:ea typeface="Times New Roman" panose="02020603050405020304" pitchFamily="18" charset="0"/>
                <a:cs typeface="Times New Roman" panose="02020603050405020304" pitchFamily="18" charset="0"/>
              </a:rPr>
              <a:t>№ 047/06/42-935/2023 от </a:t>
            </a:r>
            <a:r>
              <a:rPr kumimoji="0" lang="ru-RU" altLang="ru-RU" sz="1600" b="0" i="0" u="none" strike="noStrike" cap="none" normalizeH="0" baseline="0" dirty="0">
                <a:ln>
                  <a:noFill/>
                </a:ln>
                <a:solidFill>
                  <a:srgbClr val="FF0000"/>
                </a:solidFill>
                <a:effectLst/>
                <a:latin typeface="+mn-lt"/>
                <a:ea typeface="Times New Roman" panose="02020603050405020304" pitchFamily="18" charset="0"/>
              </a:rPr>
              <a:t>05 мая 2023 года 		                                                                  </a:t>
            </a:r>
            <a:r>
              <a:rPr kumimoji="0" lang="ru-RU" altLang="ru-RU" sz="1600" b="0" i="0" u="none" strike="noStrike" cap="none" normalizeH="0" baseline="0" dirty="0">
                <a:ln>
                  <a:noFill/>
                </a:ln>
                <a:solidFill>
                  <a:srgbClr val="FF0000"/>
                </a:solidFill>
                <a:effectLst/>
                <a:latin typeface="+mn-lt"/>
              </a:rPr>
              <a:t> </a:t>
            </a:r>
          </a:p>
        </p:txBody>
      </p:sp>
    </p:spTree>
    <p:extLst>
      <p:ext uri="{BB962C8B-B14F-4D97-AF65-F5344CB8AC3E}">
        <p14:creationId xmlns:p14="http://schemas.microsoft.com/office/powerpoint/2010/main" val="15511856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АДМИНИСТРАТИВНАЯ ПРАКТИКА. БЛАГОУСТРОЙСТВО</a:t>
            </a:r>
            <a:br>
              <a:rPr lang="ru-RU" dirty="0"/>
            </a:br>
            <a:endParaRPr lang="ru-RU" altLang="ru-RU" dirty="0">
              <a:cs typeface="Segoe UI" panose="020B0502040204020203" pitchFamily="34" charset="0"/>
            </a:endParaRPr>
          </a:p>
        </p:txBody>
      </p:sp>
      <p:sp>
        <p:nvSpPr>
          <p:cNvPr id="5" name="Текст 4">
            <a:extLst>
              <a:ext uri="{FF2B5EF4-FFF2-40B4-BE49-F238E27FC236}">
                <a16:creationId xmlns:a16="http://schemas.microsoft.com/office/drawing/2014/main" id="{76A2A306-63E1-4192-9E86-BBB4BB34CCD4}"/>
              </a:ext>
            </a:extLst>
          </p:cNvPr>
          <p:cNvSpPr>
            <a:spLocks noGrp="1"/>
          </p:cNvSpPr>
          <p:nvPr>
            <p:ph type="body" sz="quarter" idx="4294967295"/>
          </p:nvPr>
        </p:nvSpPr>
        <p:spPr>
          <a:xfrm>
            <a:off x="790832" y="768350"/>
            <a:ext cx="9953368" cy="4910138"/>
          </a:xfrm>
        </p:spPr>
        <p:txBody>
          <a:bodyPr>
            <a:normAutofit/>
          </a:bodyPr>
          <a:lstStyle/>
          <a:p>
            <a:pPr marL="0" indent="0" algn="just">
              <a:lnSpc>
                <a:spcPct val="150000"/>
              </a:lnSpc>
              <a:buClr>
                <a:srgbClr val="FF0000"/>
              </a:buClr>
              <a:buNone/>
            </a:pPr>
            <a:r>
              <a:rPr lang="ru-RU" sz="1800" dirty="0">
                <a:latin typeface="+mn-lt"/>
              </a:rPr>
              <a:t>Участник закупки пожаловался, что Заказчиком неправомерно установлены дополнительные требования в соответствии с позицией 9 постановления  Правительства № 2571 при закупке </a:t>
            </a:r>
            <a:r>
              <a:rPr lang="ru-RU" sz="1800" b="1" dirty="0">
                <a:latin typeface="+mn-lt"/>
              </a:rPr>
              <a:t>на «Выполнение работ по объекту "Ликвидация несанкционированной свалки в черте городского поселения». </a:t>
            </a:r>
          </a:p>
          <a:p>
            <a:pPr marL="0" indent="0" algn="just">
              <a:lnSpc>
                <a:spcPct val="150000"/>
              </a:lnSpc>
              <a:buClr>
                <a:srgbClr val="FF0000"/>
              </a:buClr>
              <a:buNone/>
            </a:pPr>
            <a:r>
              <a:rPr lang="ru-RU" sz="1800" b="1" dirty="0">
                <a:latin typeface="+mn-lt"/>
              </a:rPr>
              <a:t>     По результатам рассмотрения жалобы орган по контролю  со ссылкой на нормы Градостроительного Кодекса РФ признал довод жалобы необоснованным.</a:t>
            </a:r>
          </a:p>
          <a:p>
            <a:pPr marL="0" indent="0" algn="just">
              <a:lnSpc>
                <a:spcPct val="150000"/>
              </a:lnSpc>
              <a:buClr>
                <a:srgbClr val="FF0000"/>
              </a:buClr>
              <a:buNone/>
            </a:pPr>
            <a:r>
              <a:rPr lang="ru-RU" sz="1800" dirty="0">
                <a:solidFill>
                  <a:schemeClr val="tx2"/>
                </a:solidFill>
                <a:latin typeface="+mn-lt"/>
              </a:rPr>
              <a:t>РЕШЕНИЕ </a:t>
            </a:r>
            <a:r>
              <a:rPr lang="ru-RU" sz="1800" dirty="0">
                <a:solidFill>
                  <a:schemeClr val="tx2"/>
                </a:solidFill>
              </a:rPr>
              <a:t>Комиссии УФАС по Республике Башкортостан </a:t>
            </a:r>
            <a:r>
              <a:rPr lang="ru-RU" sz="1800" dirty="0">
                <a:solidFill>
                  <a:schemeClr val="tx2"/>
                </a:solidFill>
                <a:latin typeface="+mn-lt"/>
              </a:rPr>
              <a:t>25 февраля 2022 года № ТО002/06/105-249/2022</a:t>
            </a:r>
          </a:p>
          <a:p>
            <a:pPr marL="0" indent="0" algn="just">
              <a:lnSpc>
                <a:spcPct val="150000"/>
              </a:lnSpc>
              <a:buClr>
                <a:srgbClr val="FF0000"/>
              </a:buClr>
              <a:buNone/>
            </a:pPr>
            <a:endParaRPr lang="ru-RU" sz="1800" b="1" dirty="0">
              <a:latin typeface="+mn-lt"/>
            </a:endParaRPr>
          </a:p>
        </p:txBody>
      </p:sp>
    </p:spTree>
    <p:extLst>
      <p:ext uri="{BB962C8B-B14F-4D97-AF65-F5344CB8AC3E}">
        <p14:creationId xmlns:p14="http://schemas.microsoft.com/office/powerpoint/2010/main" val="163293587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altLang="ru-RU" dirty="0">
                <a:cs typeface="Segoe UI" panose="020B0502040204020203" pitchFamily="34" charset="0"/>
              </a:rPr>
              <a:t>УСТРОЙСТВО ДЕТСКОЙ ПЛОЩАДКИ. БЛАГОУСТРОЙСТВО</a:t>
            </a:r>
          </a:p>
        </p:txBody>
      </p:sp>
      <p:sp>
        <p:nvSpPr>
          <p:cNvPr id="5" name="TextBox 4">
            <a:extLst>
              <a:ext uri="{FF2B5EF4-FFF2-40B4-BE49-F238E27FC236}">
                <a16:creationId xmlns:a16="http://schemas.microsoft.com/office/drawing/2014/main" id="{3F690CC0-B9FA-3DD5-0738-CC618F692454}"/>
              </a:ext>
            </a:extLst>
          </p:cNvPr>
          <p:cNvSpPr txBox="1"/>
          <p:nvPr/>
        </p:nvSpPr>
        <p:spPr>
          <a:xfrm>
            <a:off x="469556" y="1010317"/>
            <a:ext cx="10911017" cy="5355312"/>
          </a:xfrm>
          <a:prstGeom prst="rect">
            <a:avLst/>
          </a:prstGeom>
          <a:noFill/>
        </p:spPr>
        <p:txBody>
          <a:bodyPr wrap="square">
            <a:spAutoFit/>
          </a:bodyPr>
          <a:lstStyle/>
          <a:p>
            <a:pPr algn="just"/>
            <a:r>
              <a:rPr lang="ru-RU" dirty="0"/>
              <a:t>	Подана жалоба на не установление доп. требований по постановлению №2571.</a:t>
            </a:r>
          </a:p>
          <a:p>
            <a:pPr algn="just"/>
            <a:r>
              <a:rPr lang="ru-RU" dirty="0">
                <a:solidFill>
                  <a:schemeClr val="tx2"/>
                </a:solidFill>
                <a:effectLst/>
              </a:rPr>
              <a:t>	Заказчиком проводилась закупка на выполнение работ по устройству детской игровой площадки </a:t>
            </a:r>
            <a:r>
              <a:rPr lang="ru-RU" dirty="0">
                <a:solidFill>
                  <a:schemeClr val="tx2"/>
                </a:solidFill>
              </a:rPr>
              <a:t> </a:t>
            </a:r>
            <a:r>
              <a:rPr lang="ru-RU" dirty="0">
                <a:solidFill>
                  <a:schemeClr val="tx2"/>
                </a:solidFill>
                <a:effectLst/>
              </a:rPr>
              <a:t>(закупка </a:t>
            </a:r>
            <a:r>
              <a:rPr lang="en-US" dirty="0">
                <a:solidFill>
                  <a:schemeClr val="tx2"/>
                </a:solidFill>
                <a:effectLst/>
              </a:rPr>
              <a:t> </a:t>
            </a:r>
            <a:r>
              <a:rPr lang="ru-RU" dirty="0">
                <a:solidFill>
                  <a:schemeClr val="tx2"/>
                </a:solidFill>
                <a:effectLst/>
              </a:rPr>
              <a:t>№</a:t>
            </a:r>
            <a:r>
              <a:rPr lang="en-US" dirty="0">
                <a:solidFill>
                  <a:schemeClr val="tx2"/>
                </a:solidFill>
                <a:effectLst/>
              </a:rPr>
              <a:t>0138300014622000076)</a:t>
            </a:r>
            <a:r>
              <a:rPr lang="ru-RU" dirty="0">
                <a:solidFill>
                  <a:schemeClr val="tx2"/>
                </a:solidFill>
                <a:effectLst/>
              </a:rPr>
              <a:t>, НМЦК - 5 213 568,00 рублей. </a:t>
            </a:r>
            <a:endParaRPr lang="ru-RU" dirty="0">
              <a:solidFill>
                <a:schemeClr val="tx2"/>
              </a:solidFill>
            </a:endParaRPr>
          </a:p>
          <a:p>
            <a:pPr algn="just"/>
            <a:r>
              <a:rPr lang="ru-RU" dirty="0"/>
              <a:t>		Антимонопольный орган в Решении о признании жалобы обоснованной указал, что Пунктом 3.2 СП 82.13330.2016 предусмотрено, что благоустройство территории - комплекс мероприятий по инженерной подготовке к озеленению, устройству покрытий, освещению, размещению малых архитектурных форм и объектов монументального искусства, направленных на улучшение функционального, санитарного, экологического и эстетического состояния участка.</a:t>
            </a:r>
          </a:p>
          <a:p>
            <a:pPr algn="just"/>
            <a:r>
              <a:rPr lang="ru-RU" dirty="0"/>
              <a:t>Согласно пункту 3.11 СП 82.13330.2016 малые архитектурные формы - искусственные элементы садово-парковой композиции: беседки, ротонды, перголы, трельяжи, скамейки, арки, скульптуры из растений, киоски, павильоны, </a:t>
            </a:r>
            <a:r>
              <a:rPr lang="ru-RU" b="1" dirty="0"/>
              <a:t>оборудование детских площадок</a:t>
            </a:r>
            <a:r>
              <a:rPr lang="ru-RU" dirty="0"/>
              <a:t>, навесы и другие.</a:t>
            </a:r>
          </a:p>
          <a:p>
            <a:pPr algn="just"/>
            <a:r>
              <a:rPr lang="ru-RU" dirty="0"/>
              <a:t>	Таким образом, Комиссией УФАС  установлено, </a:t>
            </a:r>
            <a:r>
              <a:rPr lang="ru-RU" b="1" dirty="0"/>
              <a:t>что Работы относятся к благоустройству территории. </a:t>
            </a:r>
            <a:r>
              <a:rPr lang="ru-RU" dirty="0"/>
              <a:t>При этом, в Извещении не установлены доп. требования к участникам закупки, предусмотренные Постановлением №2571, в нарушение части 4, 5 статьи 31 Закона о контрактной системе.</a:t>
            </a:r>
          </a:p>
          <a:p>
            <a:pPr algn="just"/>
            <a:endParaRPr lang="ru-RU" dirty="0"/>
          </a:p>
          <a:p>
            <a:pPr algn="just"/>
            <a:r>
              <a:rPr lang="ru-RU" sz="1600" dirty="0">
                <a:solidFill>
                  <a:schemeClr val="accent1"/>
                </a:solidFill>
                <a:effectLst/>
              </a:rPr>
              <a:t>Решение УФАС по Камчатскому краю от 10 августа 2022 г. №041/06/31-335/2022 </a:t>
            </a:r>
            <a:endParaRPr lang="ru-RU" sz="1600" dirty="0">
              <a:solidFill>
                <a:schemeClr val="accent1"/>
              </a:solidFill>
            </a:endParaRPr>
          </a:p>
          <a:p>
            <a:pPr algn="just"/>
            <a:endParaRPr lang="en-US" dirty="0"/>
          </a:p>
          <a:p>
            <a:pPr algn="just"/>
            <a:endParaRPr lang="ru-RU" dirty="0"/>
          </a:p>
        </p:txBody>
      </p:sp>
    </p:spTree>
    <p:extLst>
      <p:ext uri="{BB962C8B-B14F-4D97-AF65-F5344CB8AC3E}">
        <p14:creationId xmlns:p14="http://schemas.microsoft.com/office/powerpoint/2010/main" val="36101784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dirty="0"/>
              <a:t>БЛАГОУСТРОЙСТВО ТЕРРИТОРИИ</a:t>
            </a:r>
            <a:endParaRPr lang="ru-RU" altLang="ru-RU" dirty="0">
              <a:cs typeface="Segoe UI" panose="020B0502040204020203" pitchFamily="34" charset="0"/>
            </a:endParaRPr>
          </a:p>
        </p:txBody>
      </p:sp>
      <p:sp>
        <p:nvSpPr>
          <p:cNvPr id="5" name="Текст 4">
            <a:extLst>
              <a:ext uri="{FF2B5EF4-FFF2-40B4-BE49-F238E27FC236}">
                <a16:creationId xmlns:a16="http://schemas.microsoft.com/office/drawing/2014/main" id="{76A2A306-63E1-4192-9E86-BBB4BB34CCD4}"/>
              </a:ext>
            </a:extLst>
          </p:cNvPr>
          <p:cNvSpPr>
            <a:spLocks noGrp="1"/>
          </p:cNvSpPr>
          <p:nvPr>
            <p:ph type="body" sz="quarter" idx="4294967295"/>
          </p:nvPr>
        </p:nvSpPr>
        <p:spPr>
          <a:xfrm>
            <a:off x="727092" y="856212"/>
            <a:ext cx="10089292" cy="4495628"/>
          </a:xfrm>
        </p:spPr>
        <p:txBody>
          <a:bodyPr>
            <a:noAutofit/>
          </a:bodyPr>
          <a:lstStyle/>
          <a:p>
            <a:pPr marL="0" indent="0">
              <a:buNone/>
            </a:pPr>
            <a:r>
              <a:rPr lang="ru-RU" sz="1600" dirty="0">
                <a:latin typeface="+mn-lt"/>
              </a:rPr>
              <a:t>10) </a:t>
            </a:r>
            <a:r>
              <a:rPr lang="ru-RU" sz="1600" b="1" dirty="0">
                <a:latin typeface="+mn-lt"/>
              </a:rPr>
              <a:t>уборки территории муниципального образования, в том числе в зимний период</a:t>
            </a:r>
            <a:r>
              <a:rPr lang="ru-RU" sz="1600" dirty="0">
                <a:latin typeface="+mn-lt"/>
              </a:rPr>
              <a:t>;</a:t>
            </a:r>
          </a:p>
          <a:p>
            <a:pPr marL="0" indent="0">
              <a:buNone/>
            </a:pPr>
            <a:r>
              <a:rPr lang="ru-RU" sz="1600" dirty="0">
                <a:latin typeface="+mn-lt"/>
              </a:rPr>
              <a:t>11) </a:t>
            </a:r>
            <a:r>
              <a:rPr lang="ru-RU" sz="1600" b="1" dirty="0">
                <a:latin typeface="+mn-lt"/>
              </a:rPr>
              <a:t>организации стоков ливневых вод</a:t>
            </a:r>
            <a:r>
              <a:rPr lang="ru-RU" sz="1600" dirty="0">
                <a:latin typeface="+mn-lt"/>
              </a:rPr>
              <a:t>;</a:t>
            </a:r>
          </a:p>
          <a:p>
            <a:pPr marL="0" indent="0">
              <a:buNone/>
            </a:pPr>
            <a:r>
              <a:rPr lang="ru-RU" sz="1600" dirty="0">
                <a:latin typeface="+mn-lt"/>
              </a:rPr>
              <a:t>12) </a:t>
            </a:r>
            <a:r>
              <a:rPr lang="ru-RU" sz="1600" b="1" dirty="0">
                <a:latin typeface="+mn-lt"/>
              </a:rPr>
              <a:t>порядка проведения земляных работ</a:t>
            </a:r>
            <a:r>
              <a:rPr lang="ru-RU" sz="1600" dirty="0">
                <a:latin typeface="+mn-lt"/>
              </a:rPr>
              <a:t>;</a:t>
            </a:r>
          </a:p>
          <a:p>
            <a:pPr marL="0" indent="0">
              <a:buNone/>
            </a:pPr>
            <a:r>
              <a:rPr lang="ru-RU" sz="1600" dirty="0">
                <a:latin typeface="+mn-lt"/>
              </a:rPr>
              <a:t>13) участия, в том числе финансового, собственников и (или) иных законных владельцев зданий, строений, сооружений, земельных участков (за исключением собственников и (или) иных законных владельцев помещений в многоквартирных домах, земельные участки под которыми не образованы или образованы по границам таких домов) в содержании прилегающих территорий;</a:t>
            </a:r>
          </a:p>
          <a:p>
            <a:pPr marL="0" indent="0">
              <a:buNone/>
            </a:pPr>
            <a:r>
              <a:rPr lang="ru-RU" sz="1600" dirty="0">
                <a:latin typeface="+mn-lt"/>
              </a:rPr>
              <a:t>14) определения границ прилегающих территорий в соответствии с порядком, установленным законом субъекта Российской Федерации;</a:t>
            </a:r>
          </a:p>
          <a:p>
            <a:pPr marL="0" indent="0">
              <a:buNone/>
            </a:pPr>
            <a:r>
              <a:rPr lang="ru-RU" sz="1600" dirty="0">
                <a:latin typeface="+mn-lt"/>
              </a:rPr>
              <a:t>15) </a:t>
            </a:r>
            <a:r>
              <a:rPr lang="ru-RU" sz="1600" b="1" dirty="0">
                <a:latin typeface="+mn-lt"/>
              </a:rPr>
              <a:t>праздничного оформления </a:t>
            </a:r>
            <a:r>
              <a:rPr lang="ru-RU" sz="1600" dirty="0">
                <a:latin typeface="+mn-lt"/>
              </a:rPr>
              <a:t>территории муниципального образования;</a:t>
            </a:r>
          </a:p>
          <a:p>
            <a:pPr marL="0" indent="0">
              <a:buNone/>
            </a:pPr>
            <a:r>
              <a:rPr lang="ru-RU" sz="1600" dirty="0">
                <a:latin typeface="+mn-lt"/>
              </a:rPr>
              <a:t>16) порядка участия граждан и организаций в реализации мероприятий по благоустройству территории муниципального образования.</a:t>
            </a:r>
          </a:p>
          <a:p>
            <a:pPr marL="0" indent="0" algn="just">
              <a:buNone/>
            </a:pPr>
            <a:r>
              <a:rPr lang="ru-RU" sz="1600" b="1" dirty="0">
                <a:solidFill>
                  <a:schemeClr val="accent1"/>
                </a:solidFill>
                <a:latin typeface="+mn-lt"/>
              </a:rPr>
              <a:t>Законом субъекта РФ могут быть предусмотрены иные вопросы, регулируемые правилами благоустройства территории муниципального образования, исходя из природно-климатических, географических, социально-экономических и иных особенностей отдельных муниципальных образований.</a:t>
            </a:r>
          </a:p>
          <a:p>
            <a:pPr marL="0" indent="0">
              <a:buNone/>
            </a:pPr>
            <a:r>
              <a:rPr lang="ru-RU" sz="1600" b="1" dirty="0">
                <a:solidFill>
                  <a:schemeClr val="accent1"/>
                </a:solidFill>
                <a:latin typeface="+mn-lt"/>
              </a:rPr>
              <a:t> </a:t>
            </a:r>
          </a:p>
          <a:p>
            <a:pPr marL="0" indent="0">
              <a:lnSpc>
                <a:spcPct val="150000"/>
              </a:lnSpc>
              <a:buClr>
                <a:srgbClr val="FF0000"/>
              </a:buClr>
              <a:buNone/>
            </a:pPr>
            <a:endParaRPr lang="ru-RU" sz="1600" b="1" dirty="0">
              <a:latin typeface="+mn-lt"/>
            </a:endParaRPr>
          </a:p>
        </p:txBody>
      </p:sp>
    </p:spTree>
    <p:extLst>
      <p:ext uri="{BB962C8B-B14F-4D97-AF65-F5344CB8AC3E}">
        <p14:creationId xmlns:p14="http://schemas.microsoft.com/office/powerpoint/2010/main" val="10645146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latin typeface="Segoe UI" panose="020B0502040204020203" pitchFamily="34" charset="0"/>
                <a:cs typeface="Segoe UI" panose="020B0502040204020203" pitchFamily="34" charset="0"/>
              </a:rPr>
              <a:t>АДМИНИСТРАТИВНАЯ ПРАКТИКА</a:t>
            </a:r>
          </a:p>
        </p:txBody>
      </p:sp>
      <p:sp>
        <p:nvSpPr>
          <p:cNvPr id="2" name="Прямоугольник 1"/>
          <p:cNvSpPr/>
          <p:nvPr/>
        </p:nvSpPr>
        <p:spPr>
          <a:xfrm>
            <a:off x="716316" y="939873"/>
            <a:ext cx="10434021" cy="646331"/>
          </a:xfrm>
          <a:prstGeom prst="rect">
            <a:avLst/>
          </a:prstGeom>
        </p:spPr>
        <p:txBody>
          <a:bodyPr wrap="square">
            <a:spAutoFit/>
          </a:bodyPr>
          <a:lstStyle/>
          <a:p>
            <a:pPr algn="just"/>
            <a:endParaRPr lang="ru-RU" dirty="0"/>
          </a:p>
          <a:p>
            <a:pPr algn="just"/>
            <a:endParaRPr lang="ru-RU" dirty="0"/>
          </a:p>
        </p:txBody>
      </p:sp>
      <p:graphicFrame>
        <p:nvGraphicFramePr>
          <p:cNvPr id="3" name="Таблица 5">
            <a:extLst>
              <a:ext uri="{FF2B5EF4-FFF2-40B4-BE49-F238E27FC236}">
                <a16:creationId xmlns:a16="http://schemas.microsoft.com/office/drawing/2014/main" id="{2339CED3-5B1E-B073-5EF1-950F5924668C}"/>
              </a:ext>
            </a:extLst>
          </p:cNvPr>
          <p:cNvGraphicFramePr>
            <a:graphicFrameLocks noGrp="1"/>
          </p:cNvGraphicFramePr>
          <p:nvPr>
            <p:extLst>
              <p:ext uri="{D42A27DB-BD31-4B8C-83A1-F6EECF244321}">
                <p14:modId xmlns:p14="http://schemas.microsoft.com/office/powerpoint/2010/main" val="2175608381"/>
              </p:ext>
            </p:extLst>
          </p:nvPr>
        </p:nvGraphicFramePr>
        <p:xfrm>
          <a:off x="572724" y="856212"/>
          <a:ext cx="10721204" cy="5539387"/>
        </p:xfrm>
        <a:graphic>
          <a:graphicData uri="http://schemas.openxmlformats.org/drawingml/2006/table">
            <a:tbl>
              <a:tblPr firstRow="1" bandRow="1">
                <a:tableStyleId>{5C22544A-7EE6-4342-B048-85BDC9FD1C3A}</a:tableStyleId>
              </a:tblPr>
              <a:tblGrid>
                <a:gridCol w="4678898">
                  <a:extLst>
                    <a:ext uri="{9D8B030D-6E8A-4147-A177-3AD203B41FA5}">
                      <a16:colId xmlns:a16="http://schemas.microsoft.com/office/drawing/2014/main" val="1944613033"/>
                    </a:ext>
                  </a:extLst>
                </a:gridCol>
                <a:gridCol w="6042306">
                  <a:extLst>
                    <a:ext uri="{9D8B030D-6E8A-4147-A177-3AD203B41FA5}">
                      <a16:colId xmlns:a16="http://schemas.microsoft.com/office/drawing/2014/main" val="2894168494"/>
                    </a:ext>
                  </a:extLst>
                </a:gridCol>
              </a:tblGrid>
              <a:tr h="1037273">
                <a:tc>
                  <a:txBody>
                    <a:bodyPr/>
                    <a:lstStyle/>
                    <a:p>
                      <a:pPr algn="just"/>
                      <a:r>
                        <a:rPr lang="ru-RU" sz="1600" dirty="0">
                          <a:solidFill>
                            <a:schemeClr val="tx1"/>
                          </a:solidFill>
                        </a:rPr>
                        <a:t>  Контрольные органы  указали на  неправомерность  установления  доп. требований по  п.9 Постановления №2571 при закупке работ по</a:t>
                      </a:r>
                    </a:p>
                  </a:txBody>
                  <a:tcPr/>
                </a:tc>
                <a:tc>
                  <a:txBody>
                    <a:bodyPr/>
                    <a:lstStyle/>
                    <a:p>
                      <a:pPr algn="just"/>
                      <a:r>
                        <a:rPr lang="ru-RU" sz="1600" dirty="0">
                          <a:solidFill>
                            <a:schemeClr val="tx1"/>
                          </a:solidFill>
                        </a:rPr>
                        <a:t>Реквизиты решения</a:t>
                      </a:r>
                    </a:p>
                  </a:txBody>
                  <a:tcPr/>
                </a:tc>
                <a:extLst>
                  <a:ext uri="{0D108BD9-81ED-4DB2-BD59-A6C34878D82A}">
                    <a16:rowId xmlns:a16="http://schemas.microsoft.com/office/drawing/2014/main" val="1923590605"/>
                  </a:ext>
                </a:extLst>
              </a:tr>
              <a:tr h="749164">
                <a:tc>
                  <a:txBody>
                    <a:bodyPr/>
                    <a:lstStyle/>
                    <a:p>
                      <a:pPr algn="just"/>
                      <a:r>
                        <a:rPr lang="ru-RU" sz="1600" kern="1200" dirty="0">
                          <a:solidFill>
                            <a:schemeClr val="dk1"/>
                          </a:solidFill>
                          <a:effectLst/>
                          <a:latin typeface="+mn-lt"/>
                          <a:ea typeface="+mn-ea"/>
                          <a:cs typeface="+mn-cs"/>
                        </a:rPr>
                        <a:t>Устройству контейнерных площадок для сбора ТКО</a:t>
                      </a:r>
                      <a:r>
                        <a:rPr lang="ru-RU" sz="1600" dirty="0">
                          <a:effectLst/>
                        </a:rPr>
                        <a:t> </a:t>
                      </a:r>
                      <a:endParaRPr lang="ru-RU" sz="1600" kern="1200" dirty="0">
                        <a:solidFill>
                          <a:schemeClr val="tx1"/>
                        </a:solidFill>
                        <a:effectLst/>
                        <a:latin typeface="+mn-lt"/>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400" b="0" kern="1200" dirty="0">
                          <a:solidFill>
                            <a:schemeClr val="dk1"/>
                          </a:solidFill>
                          <a:effectLst/>
                          <a:latin typeface="+mn-lt"/>
                          <a:ea typeface="+mn-ea"/>
                          <a:cs typeface="+mn-cs"/>
                        </a:rPr>
                        <a:t>Решение Ямало-Ненецкого УФАС от 30.05.2023 по делу №089/06/31-376/2023</a:t>
                      </a:r>
                      <a:r>
                        <a:rPr lang="ru-RU" sz="1400" b="0" dirty="0">
                          <a:effectLst/>
                        </a:rPr>
                        <a:t> </a:t>
                      </a:r>
                      <a:r>
                        <a:rPr lang="ru-RU" sz="1400" kern="1200" dirty="0">
                          <a:solidFill>
                            <a:schemeClr val="dk1"/>
                          </a:solidFill>
                          <a:effectLst/>
                          <a:latin typeface="+mn-lt"/>
                          <a:ea typeface="+mn-ea"/>
                          <a:cs typeface="+mn-cs"/>
                        </a:rPr>
                        <a:t>(извещение № 0190300000223000215), </a:t>
                      </a:r>
                      <a:r>
                        <a:rPr lang="ru-RU" sz="1400" kern="150" spc="25" dirty="0">
                          <a:solidFill>
                            <a:schemeClr val="tx1"/>
                          </a:solidFill>
                          <a:ea typeface="SimSun" panose="02010600030101010101" pitchFamily="2" charset="-122"/>
                          <a:cs typeface="Mangal" panose="02040503050203030202" pitchFamily="18" charset="0"/>
                        </a:rPr>
                        <a:t>Решение Иркутского УФАС от 13.04.2023 </a:t>
                      </a:r>
                      <a:r>
                        <a:rPr lang="ru-RU" sz="1400" dirty="0">
                          <a:solidFill>
                            <a:schemeClr val="tx1"/>
                          </a:solidFill>
                          <a:effectLst/>
                          <a:ea typeface="SimSun" panose="02010600030101010101" pitchFamily="2" charset="-122"/>
                          <a:cs typeface="Mangal" panose="02040503050203030202" pitchFamily="18" charset="0"/>
                        </a:rPr>
                        <a:t>по </a:t>
                      </a:r>
                      <a:r>
                        <a:rPr lang="ru-RU" sz="1400" dirty="0">
                          <a:solidFill>
                            <a:schemeClr val="tx1"/>
                          </a:solidFill>
                          <a:ea typeface="SimSun" panose="02010600030101010101" pitchFamily="2" charset="-122"/>
                          <a:cs typeface="Mangal" panose="02040503050203030202" pitchFamily="18" charset="0"/>
                        </a:rPr>
                        <a:t> закупке </a:t>
                      </a:r>
                      <a:r>
                        <a:rPr lang="ru-RU" sz="1400" kern="150" dirty="0">
                          <a:solidFill>
                            <a:schemeClr val="tx1"/>
                          </a:solidFill>
                          <a:ea typeface="SimSun" panose="02010600030101010101" pitchFamily="2" charset="-122"/>
                          <a:cs typeface="Calibri" panose="020F0502020204030204" pitchFamily="34" charset="0"/>
                        </a:rPr>
                        <a:t>№ </a:t>
                      </a:r>
                      <a:r>
                        <a:rPr lang="en-US" sz="1400" kern="150" dirty="0">
                          <a:solidFill>
                            <a:schemeClr val="tx1"/>
                          </a:solidFill>
                          <a:ea typeface="SimSun" panose="02010600030101010101" pitchFamily="2" charset="-122"/>
                          <a:cs typeface="Calibri" panose="020F0502020204030204" pitchFamily="34" charset="0"/>
                        </a:rPr>
                        <a:t>0134300025823000070</a:t>
                      </a:r>
                      <a:r>
                        <a:rPr lang="ru-RU" sz="1400" kern="150" dirty="0">
                          <a:solidFill>
                            <a:schemeClr val="tx1"/>
                          </a:solidFill>
                          <a:ea typeface="SimSun" panose="02010600030101010101" pitchFamily="2" charset="-122"/>
                          <a:cs typeface="Calibri" panose="020F0502020204030204" pitchFamily="34" charset="0"/>
                        </a:rPr>
                        <a:t> </a:t>
                      </a:r>
                      <a:endParaRPr lang="ru-RU" sz="1400" b="1" dirty="0">
                        <a:solidFill>
                          <a:schemeClr val="tx1"/>
                        </a:solidFill>
                      </a:endParaRPr>
                    </a:p>
                  </a:txBody>
                  <a:tcPr/>
                </a:tc>
                <a:extLst>
                  <a:ext uri="{0D108BD9-81ED-4DB2-BD59-A6C34878D82A}">
                    <a16:rowId xmlns:a16="http://schemas.microsoft.com/office/drawing/2014/main" val="596762152"/>
                  </a:ext>
                </a:extLst>
              </a:tr>
              <a:tr h="800182">
                <a:tc>
                  <a:txBody>
                    <a:bodyPr/>
                    <a:lstStyle/>
                    <a:p>
                      <a:pPr algn="just"/>
                      <a:r>
                        <a:rPr lang="ru-RU" sz="1600" kern="1200" dirty="0">
                          <a:solidFill>
                            <a:schemeClr val="tx1"/>
                          </a:solidFill>
                          <a:effectLst/>
                          <a:latin typeface="+mn-lt"/>
                          <a:ea typeface="+mn-ea"/>
                          <a:cs typeface="+mn-cs"/>
                        </a:rPr>
                        <a:t>Содержанию и обслуживанию кладбищ, уходу за могилами и местами захоронения. Код ОКПД2 - 96.03.11.300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400" dirty="0">
                          <a:solidFill>
                            <a:schemeClr val="tx1"/>
                          </a:solidFill>
                        </a:rPr>
                        <a:t>Решение Мордовского  УФАС от 25.04.2023 по делу №</a:t>
                      </a:r>
                      <a:r>
                        <a:rPr lang="ru-RU" sz="1400" b="0" kern="1200" dirty="0">
                          <a:solidFill>
                            <a:schemeClr val="tx1"/>
                          </a:solidFill>
                          <a:effectLst/>
                          <a:latin typeface="+mn-lt"/>
                          <a:ea typeface="+mn-ea"/>
                          <a:cs typeface="+mn-cs"/>
                        </a:rPr>
                        <a:t>013/06/42-251/2023 (закупка № </a:t>
                      </a:r>
                      <a:r>
                        <a:rPr lang="ru-RU" sz="1400" kern="1200" dirty="0">
                          <a:solidFill>
                            <a:schemeClr val="tx1"/>
                          </a:solidFill>
                          <a:effectLst/>
                          <a:latin typeface="+mn-lt"/>
                          <a:ea typeface="+mn-ea"/>
                          <a:cs typeface="+mn-cs"/>
                        </a:rPr>
                        <a:t>0809500000323001356</a:t>
                      </a:r>
                      <a:r>
                        <a:rPr lang="ru-RU" sz="1400" dirty="0">
                          <a:solidFill>
                            <a:schemeClr val="tx1"/>
                          </a:solidFill>
                          <a:effectLst/>
                        </a:rPr>
                        <a:t> )</a:t>
                      </a:r>
                      <a:endParaRPr lang="ru-RU" sz="1400" b="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400" dirty="0">
                        <a:solidFill>
                          <a:schemeClr val="tx1"/>
                        </a:solidFill>
                      </a:endParaRPr>
                    </a:p>
                  </a:txBody>
                  <a:tcPr/>
                </a:tc>
                <a:extLst>
                  <a:ext uri="{0D108BD9-81ED-4DB2-BD59-A6C34878D82A}">
                    <a16:rowId xmlns:a16="http://schemas.microsoft.com/office/drawing/2014/main" val="3272620792"/>
                  </a:ext>
                </a:extLst>
              </a:tr>
              <a:tr h="576281">
                <a:tc>
                  <a:txBody>
                    <a:bodyPr/>
                    <a:lstStyle/>
                    <a:p>
                      <a:pPr algn="just"/>
                      <a:r>
                        <a:rPr lang="ru-RU" sz="1600" kern="1200" dirty="0">
                          <a:solidFill>
                            <a:schemeClr val="tx1"/>
                          </a:solidFill>
                          <a:effectLst/>
                          <a:latin typeface="+mn-lt"/>
                          <a:ea typeface="+mn-ea"/>
                          <a:cs typeface="+mn-cs"/>
                        </a:rPr>
                        <a:t>Разработке новых кварталов под будущие захоронения</a:t>
                      </a:r>
                      <a:r>
                        <a:rPr lang="ru-RU" sz="1600" dirty="0">
                          <a:solidFill>
                            <a:schemeClr val="tx1"/>
                          </a:solidFill>
                          <a:effectLst/>
                        </a:rPr>
                        <a:t> </a:t>
                      </a:r>
                      <a:endParaRPr lang="ru-RU" sz="1600" dirty="0">
                        <a:solidFill>
                          <a:schemeClr val="tx1"/>
                        </a:solidFill>
                      </a:endParaRPr>
                    </a:p>
                  </a:txBody>
                  <a:tcPr/>
                </a:tc>
                <a:tc>
                  <a:txBody>
                    <a:bodyPr/>
                    <a:lstStyle/>
                    <a:p>
                      <a:pPr algn="just"/>
                      <a:r>
                        <a:rPr lang="ru-RU" sz="1400" dirty="0">
                          <a:solidFill>
                            <a:schemeClr val="tx1"/>
                          </a:solidFill>
                        </a:rPr>
                        <a:t>Решение УФАС по Хабаровскому краю от 03.07.2023 по делу №7-1/202 ( закупка </a:t>
                      </a:r>
                      <a:r>
                        <a:rPr lang="ru-RU" sz="1400" kern="1200" dirty="0">
                          <a:solidFill>
                            <a:schemeClr val="tx1"/>
                          </a:solidFill>
                          <a:effectLst/>
                          <a:latin typeface="+mn-lt"/>
                          <a:ea typeface="+mn-ea"/>
                          <a:cs typeface="+mn-cs"/>
                        </a:rPr>
                        <a:t>№0122300012623000179</a:t>
                      </a:r>
                      <a:r>
                        <a:rPr lang="ru-RU" sz="1400" dirty="0">
                          <a:solidFill>
                            <a:schemeClr val="tx1"/>
                          </a:solidFill>
                          <a:effectLst/>
                        </a:rPr>
                        <a:t> )</a:t>
                      </a:r>
                      <a:endParaRPr lang="ru-RU" sz="1400" dirty="0">
                        <a:solidFill>
                          <a:schemeClr val="tx1"/>
                        </a:solidFill>
                      </a:endParaRPr>
                    </a:p>
                  </a:txBody>
                  <a:tcPr/>
                </a:tc>
                <a:extLst>
                  <a:ext uri="{0D108BD9-81ED-4DB2-BD59-A6C34878D82A}">
                    <a16:rowId xmlns:a16="http://schemas.microsoft.com/office/drawing/2014/main" val="713507971"/>
                  </a:ext>
                </a:extLst>
              </a:tr>
              <a:tr h="91872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dk1"/>
                          </a:solidFill>
                          <a:effectLst/>
                          <a:latin typeface="+mn-lt"/>
                          <a:ea typeface="+mn-ea"/>
                          <a:cs typeface="+mn-cs"/>
                        </a:rPr>
                        <a:t> Приведению в нормативное состояние и восстановлению технико-эксплуатационных характеристик объектов благоустройства.</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400" dirty="0">
                          <a:solidFill>
                            <a:schemeClr val="tx1"/>
                          </a:solidFill>
                        </a:rPr>
                        <a:t>Решение Московского областного УФАС от 18.12.2023 по делу №</a:t>
                      </a:r>
                      <a:r>
                        <a:rPr lang="ru-RU" sz="1400" kern="1200" dirty="0">
                          <a:solidFill>
                            <a:schemeClr val="tx1"/>
                          </a:solidFill>
                          <a:effectLst/>
                          <a:latin typeface="+mn-lt"/>
                          <a:ea typeface="+mn-ea"/>
                          <a:cs typeface="+mn-cs"/>
                        </a:rPr>
                        <a:t>050/06/105-47928/2023 (закупка  № </a:t>
                      </a:r>
                      <a:r>
                        <a:rPr lang="ru-RU" sz="1400" kern="1200" dirty="0">
                          <a:solidFill>
                            <a:schemeClr val="dk1"/>
                          </a:solidFill>
                          <a:effectLst/>
                          <a:latin typeface="+mn-lt"/>
                          <a:ea typeface="+mn-ea"/>
                          <a:cs typeface="+mn-cs"/>
                        </a:rPr>
                        <a:t>0848300048223003772</a:t>
                      </a:r>
                      <a:r>
                        <a:rPr lang="ru-RU" sz="1400" dirty="0">
                          <a:effectLst/>
                        </a:rPr>
                        <a:t> </a:t>
                      </a:r>
                      <a:r>
                        <a:rPr lang="ru-RU" sz="1400" kern="1200" dirty="0">
                          <a:solidFill>
                            <a:schemeClr val="tx1"/>
                          </a:solidFill>
                          <a:effectLst/>
                          <a:latin typeface="+mn-lt"/>
                          <a:ea typeface="+mn-ea"/>
                          <a:cs typeface="+mn-cs"/>
                        </a:rPr>
                        <a:t>) , от 26.12.2023 (закупка </a:t>
                      </a:r>
                      <a:r>
                        <a:rPr lang="ru-RU" sz="1400" kern="1200" dirty="0">
                          <a:solidFill>
                            <a:schemeClr val="dk1"/>
                          </a:solidFill>
                          <a:effectLst/>
                          <a:latin typeface="+mn-lt"/>
                          <a:ea typeface="+mn-ea"/>
                          <a:cs typeface="+mn-cs"/>
                        </a:rPr>
                        <a:t>№ 0848300048223003821) </a:t>
                      </a:r>
                      <a:endParaRPr lang="ru-RU" sz="1400" dirty="0">
                        <a:solidFill>
                          <a:schemeClr val="tx1"/>
                        </a:solidFill>
                      </a:endParaRPr>
                    </a:p>
                    <a:p>
                      <a:pPr algn="just"/>
                      <a:endParaRPr lang="ru-RU" sz="1400" dirty="0">
                        <a:solidFill>
                          <a:schemeClr val="tx1"/>
                        </a:solidFill>
                      </a:endParaRPr>
                    </a:p>
                  </a:txBody>
                  <a:tcPr/>
                </a:tc>
                <a:extLst>
                  <a:ext uri="{0D108BD9-81ED-4DB2-BD59-A6C34878D82A}">
                    <a16:rowId xmlns:a16="http://schemas.microsoft.com/office/drawing/2014/main" val="591685217"/>
                  </a:ext>
                </a:extLst>
              </a:tr>
              <a:tr h="576281">
                <a:tc>
                  <a:txBody>
                    <a:bodyPr/>
                    <a:lstStyle/>
                    <a:p>
                      <a:pPr algn="just"/>
                      <a:r>
                        <a:rPr lang="ru-RU" sz="1600" dirty="0">
                          <a:solidFill>
                            <a:schemeClr val="tx1"/>
                          </a:solidFill>
                        </a:rPr>
                        <a:t> Ремонту дорог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400" kern="1200" dirty="0">
                          <a:solidFill>
                            <a:schemeClr val="dk1"/>
                          </a:solidFill>
                          <a:effectLst/>
                          <a:latin typeface="+mn-lt"/>
                          <a:ea typeface="+mn-ea"/>
                          <a:cs typeface="+mn-cs"/>
                        </a:rPr>
                        <a:t>Решение УФАС по Республике Татарстан от 28.06.2023 по </a:t>
                      </a:r>
                      <a:r>
                        <a:rPr lang="ru-RU" sz="1400" b="0" kern="1200" dirty="0">
                          <a:solidFill>
                            <a:schemeClr val="dk1"/>
                          </a:solidFill>
                          <a:effectLst/>
                          <a:latin typeface="+mn-lt"/>
                          <a:ea typeface="+mn-ea"/>
                          <a:cs typeface="+mn-cs"/>
                        </a:rPr>
                        <a:t>делу №016/06/31-919/2023 (</a:t>
                      </a:r>
                      <a:r>
                        <a:rPr lang="ru-RU" sz="1400" kern="1200" dirty="0">
                          <a:solidFill>
                            <a:schemeClr val="dk1"/>
                          </a:solidFill>
                          <a:effectLst/>
                          <a:latin typeface="+mn-lt"/>
                          <a:ea typeface="+mn-ea"/>
                          <a:cs typeface="+mn-cs"/>
                        </a:rPr>
                        <a:t>закупка № 0111300095523000035) </a:t>
                      </a:r>
                      <a:endParaRPr lang="ru-RU" sz="1400" b="0" kern="1200" dirty="0">
                        <a:solidFill>
                          <a:schemeClr val="dk1"/>
                        </a:solidFill>
                        <a:effectLst/>
                        <a:latin typeface="+mn-lt"/>
                        <a:ea typeface="+mn-ea"/>
                        <a:cs typeface="+mn-cs"/>
                      </a:endParaRPr>
                    </a:p>
                  </a:txBody>
                  <a:tcPr/>
                </a:tc>
                <a:extLst>
                  <a:ext uri="{0D108BD9-81ED-4DB2-BD59-A6C34878D82A}">
                    <a16:rowId xmlns:a16="http://schemas.microsoft.com/office/drawing/2014/main" val="4125883603"/>
                  </a:ext>
                </a:extLst>
              </a:tr>
              <a:tr h="80018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600" dirty="0">
                          <a:solidFill>
                            <a:schemeClr val="tx1"/>
                          </a:solidFill>
                        </a:rPr>
                        <a:t>Подметанию и  уборке дворовых территорий, включая уборку от снега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400" kern="150" spc="25" dirty="0">
                          <a:solidFill>
                            <a:schemeClr val="tx1"/>
                          </a:solidFill>
                          <a:ea typeface="SimSun" panose="02010600030101010101" pitchFamily="2" charset="-122"/>
                          <a:cs typeface="Mangal" panose="02040503050203030202" pitchFamily="18" charset="0"/>
                        </a:rPr>
                        <a:t>Решение</a:t>
                      </a:r>
                      <a:r>
                        <a:rPr lang="ru-RU" sz="1400" dirty="0">
                          <a:solidFill>
                            <a:schemeClr val="tx1"/>
                          </a:solidFill>
                          <a:effectLst/>
                          <a:ea typeface="Calibri" panose="020F0502020204030204" pitchFamily="34" charset="0"/>
                        </a:rPr>
                        <a:t> Московского областного </a:t>
                      </a:r>
                      <a:r>
                        <a:rPr lang="ru-RU" sz="1400" dirty="0">
                          <a:solidFill>
                            <a:schemeClr val="tx1"/>
                          </a:solidFill>
                          <a:effectLst/>
                          <a:ea typeface="Times New Roman" panose="02020603050405020304" pitchFamily="18" charset="0"/>
                        </a:rPr>
                        <a:t>УФАС</a:t>
                      </a:r>
                      <a:r>
                        <a:rPr lang="ru-RU" sz="1400" kern="150" spc="25" dirty="0">
                          <a:solidFill>
                            <a:schemeClr val="tx1"/>
                          </a:solidFill>
                          <a:ea typeface="SimSun" panose="02010600030101010101" pitchFamily="2" charset="-122"/>
                          <a:cs typeface="Mangal" panose="02040503050203030202" pitchFamily="18" charset="0"/>
                        </a:rPr>
                        <a:t> от 16.05.2023 </a:t>
                      </a:r>
                      <a:r>
                        <a:rPr lang="ru-RU" sz="1400" dirty="0">
                          <a:solidFill>
                            <a:schemeClr val="tx1"/>
                          </a:solidFill>
                          <a:effectLst/>
                          <a:ea typeface="Times New Roman" panose="02020603050405020304" pitchFamily="18" charset="0"/>
                        </a:rPr>
                        <a:t>по делу № 050/06/105-16217/2023 ( закупка </a:t>
                      </a:r>
                      <a:r>
                        <a:rPr lang="ru-RU" sz="1400" dirty="0">
                          <a:solidFill>
                            <a:schemeClr val="tx1"/>
                          </a:solidFill>
                          <a:ea typeface="Times New Roman" panose="02020603050405020304" pitchFamily="18" charset="0"/>
                        </a:rPr>
                        <a:t>№ 0848300051623000297) </a:t>
                      </a:r>
                      <a:endParaRPr lang="ru-RU" sz="1400" dirty="0">
                        <a:solidFill>
                          <a:schemeClr val="tx1"/>
                        </a:solidFill>
                      </a:endParaRPr>
                    </a:p>
                  </a:txBody>
                  <a:tcPr/>
                </a:tc>
                <a:extLst>
                  <a:ext uri="{0D108BD9-81ED-4DB2-BD59-A6C34878D82A}">
                    <a16:rowId xmlns:a16="http://schemas.microsoft.com/office/drawing/2014/main" val="3522553554"/>
                  </a:ext>
                </a:extLst>
              </a:tr>
            </a:tbl>
          </a:graphicData>
        </a:graphic>
      </p:graphicFrame>
    </p:spTree>
    <p:extLst>
      <p:ext uri="{BB962C8B-B14F-4D97-AF65-F5344CB8AC3E}">
        <p14:creationId xmlns:p14="http://schemas.microsoft.com/office/powerpoint/2010/main" val="7166810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6316" y="939873"/>
            <a:ext cx="10434021" cy="646331"/>
          </a:xfrm>
          <a:prstGeom prst="rect">
            <a:avLst/>
          </a:prstGeom>
        </p:spPr>
        <p:txBody>
          <a:bodyPr wrap="square">
            <a:spAutoFit/>
          </a:bodyPr>
          <a:lstStyle/>
          <a:p>
            <a:pPr algn="just"/>
            <a:endParaRPr lang="ru-RU" dirty="0"/>
          </a:p>
          <a:p>
            <a:pPr algn="just"/>
            <a:endParaRPr lang="ru-RU" dirty="0"/>
          </a:p>
        </p:txBody>
      </p:sp>
      <p:graphicFrame>
        <p:nvGraphicFramePr>
          <p:cNvPr id="3" name="Таблица 5">
            <a:extLst>
              <a:ext uri="{FF2B5EF4-FFF2-40B4-BE49-F238E27FC236}">
                <a16:creationId xmlns:a16="http://schemas.microsoft.com/office/drawing/2014/main" id="{2339CED3-5B1E-B073-5EF1-950F5924668C}"/>
              </a:ext>
            </a:extLst>
          </p:cNvPr>
          <p:cNvGraphicFramePr>
            <a:graphicFrameLocks noGrp="1"/>
          </p:cNvGraphicFramePr>
          <p:nvPr>
            <p:extLst>
              <p:ext uri="{D42A27DB-BD31-4B8C-83A1-F6EECF244321}">
                <p14:modId xmlns:p14="http://schemas.microsoft.com/office/powerpoint/2010/main" val="1213098871"/>
              </p:ext>
            </p:extLst>
          </p:nvPr>
        </p:nvGraphicFramePr>
        <p:xfrm>
          <a:off x="792268" y="413071"/>
          <a:ext cx="10721204" cy="4846320"/>
        </p:xfrm>
        <a:graphic>
          <a:graphicData uri="http://schemas.openxmlformats.org/drawingml/2006/table">
            <a:tbl>
              <a:tblPr firstRow="1" bandRow="1">
                <a:tableStyleId>{5C22544A-7EE6-4342-B048-85BDC9FD1C3A}</a:tableStyleId>
              </a:tblPr>
              <a:tblGrid>
                <a:gridCol w="5225473">
                  <a:extLst>
                    <a:ext uri="{9D8B030D-6E8A-4147-A177-3AD203B41FA5}">
                      <a16:colId xmlns:a16="http://schemas.microsoft.com/office/drawing/2014/main" val="1944613033"/>
                    </a:ext>
                  </a:extLst>
                </a:gridCol>
                <a:gridCol w="5495731">
                  <a:extLst>
                    <a:ext uri="{9D8B030D-6E8A-4147-A177-3AD203B41FA5}">
                      <a16:colId xmlns:a16="http://schemas.microsoft.com/office/drawing/2014/main" val="2894168494"/>
                    </a:ext>
                  </a:extLst>
                </a:gridCol>
              </a:tblGrid>
              <a:tr h="925824">
                <a:tc>
                  <a:txBody>
                    <a:bodyPr/>
                    <a:lstStyle/>
                    <a:p>
                      <a:pPr algn="just"/>
                      <a:r>
                        <a:rPr lang="ru-RU" sz="1600" dirty="0">
                          <a:solidFill>
                            <a:schemeClr val="tx1"/>
                          </a:solidFill>
                        </a:rPr>
                        <a:t>  Контрольные органы  указали на  неправомерность  установления  доп. требований по  п.9 Постановления №2571 при закупке работ по</a:t>
                      </a:r>
                    </a:p>
                  </a:txBody>
                  <a:tcPr/>
                </a:tc>
                <a:tc>
                  <a:txBody>
                    <a:bodyPr/>
                    <a:lstStyle/>
                    <a:p>
                      <a:pPr algn="just"/>
                      <a:r>
                        <a:rPr lang="ru-RU" sz="1600" dirty="0">
                          <a:solidFill>
                            <a:schemeClr val="tx1"/>
                          </a:solidFill>
                        </a:rPr>
                        <a:t>Реквизиты решения</a:t>
                      </a:r>
                    </a:p>
                  </a:txBody>
                  <a:tcPr/>
                </a:tc>
                <a:extLst>
                  <a:ext uri="{0D108BD9-81ED-4DB2-BD59-A6C34878D82A}">
                    <a16:rowId xmlns:a16="http://schemas.microsoft.com/office/drawing/2014/main" val="1923590605"/>
                  </a:ext>
                </a:extLst>
              </a:tr>
              <a:tr h="54688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tx1"/>
                          </a:solidFill>
                          <a:effectLst/>
                          <a:latin typeface="+mn-lt"/>
                          <a:ea typeface="+mn-ea"/>
                          <a:cs typeface="+mn-cs"/>
                        </a:rPr>
                        <a:t>Очистке территорий от снега вручную (включая тротуары, парковки, детские и спортивные площадки</a:t>
                      </a:r>
                    </a:p>
                  </a:txBody>
                  <a:tcPr/>
                </a:tc>
                <a:tc>
                  <a:txBody>
                    <a:bodyPr/>
                    <a:lstStyle/>
                    <a:p>
                      <a:pPr algn="just"/>
                      <a:r>
                        <a:rPr lang="ru-RU" sz="1400" dirty="0">
                          <a:solidFill>
                            <a:schemeClr val="tx1"/>
                          </a:solidFill>
                        </a:rPr>
                        <a:t>Решение Московского областного УФАС от 27.12.2023 по делу №</a:t>
                      </a:r>
                      <a:r>
                        <a:rPr lang="ru-RU" sz="1400" kern="1200" dirty="0">
                          <a:solidFill>
                            <a:schemeClr val="tx1"/>
                          </a:solidFill>
                          <a:effectLst/>
                          <a:latin typeface="+mn-lt"/>
                          <a:ea typeface="+mn-ea"/>
                          <a:cs typeface="+mn-cs"/>
                        </a:rPr>
                        <a:t>050/06/105-49626/2023 (закупка  № 0848300037423001344) </a:t>
                      </a:r>
                      <a:endParaRPr lang="ru-RU" sz="1400" dirty="0">
                        <a:solidFill>
                          <a:schemeClr val="tx1"/>
                        </a:solidFill>
                      </a:endParaRPr>
                    </a:p>
                  </a:txBody>
                  <a:tcPr/>
                </a:tc>
                <a:extLst>
                  <a:ext uri="{0D108BD9-81ED-4DB2-BD59-A6C34878D82A}">
                    <a16:rowId xmlns:a16="http://schemas.microsoft.com/office/drawing/2014/main" val="3506242022"/>
                  </a:ext>
                </a:extLst>
              </a:tr>
              <a:tr h="549931">
                <a:tc>
                  <a:txBody>
                    <a:bodyPr/>
                    <a:lstStyle/>
                    <a:p>
                      <a:pPr algn="just"/>
                      <a:r>
                        <a:rPr lang="ru-RU" sz="1600" kern="1200" dirty="0">
                          <a:solidFill>
                            <a:schemeClr val="dk1"/>
                          </a:solidFill>
                          <a:effectLst/>
                          <a:latin typeface="+mn-lt"/>
                          <a:ea typeface="+mn-ea"/>
                          <a:cs typeface="+mn-cs"/>
                        </a:rPr>
                        <a:t>Очистке крыш от снега, наледи и сосулек </a:t>
                      </a:r>
                      <a:endParaRPr lang="ru-RU" sz="1600" dirty="0">
                        <a:solidFill>
                          <a:schemeClr val="tx1"/>
                        </a:solidFill>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dk1"/>
                          </a:solidFill>
                          <a:effectLst/>
                          <a:latin typeface="+mn-lt"/>
                          <a:ea typeface="+mn-ea"/>
                          <a:cs typeface="+mn-cs"/>
                        </a:rPr>
                        <a:t> </a:t>
                      </a:r>
                      <a:r>
                        <a:rPr lang="ru-RU" sz="1400" kern="1200" dirty="0">
                          <a:solidFill>
                            <a:schemeClr val="dk1"/>
                          </a:solidFill>
                          <a:effectLst/>
                          <a:latin typeface="+mn-lt"/>
                          <a:ea typeface="+mn-ea"/>
                          <a:cs typeface="+mn-cs"/>
                        </a:rPr>
                        <a:t>является отдельным видом услуг и не попадает под применение ПП РФ № 2571</a:t>
                      </a:r>
                      <a:r>
                        <a:rPr lang="ru-RU" sz="1400" dirty="0">
                          <a:effectLst/>
                        </a:rPr>
                        <a:t> , решение УФАС по Пермскому краю от 08.06.2023 (закупка №</a:t>
                      </a:r>
                      <a:r>
                        <a:rPr lang="ru-RU" sz="1400" u="none" strike="noStrike" kern="1200" dirty="0">
                          <a:solidFill>
                            <a:schemeClr val="dk1"/>
                          </a:solidFill>
                          <a:effectLst/>
                          <a:latin typeface="+mn-lt"/>
                          <a:ea typeface="+mn-ea"/>
                          <a:cs typeface="+mn-cs"/>
                        </a:rPr>
                        <a:t>0156100006923000027)</a:t>
                      </a:r>
                      <a:r>
                        <a:rPr lang="ru-RU" sz="1400" dirty="0">
                          <a:effectLst/>
                        </a:rPr>
                        <a:t> </a:t>
                      </a:r>
                      <a:endParaRPr lang="ru-RU" sz="1400" b="0" dirty="0">
                        <a:solidFill>
                          <a:schemeClr val="tx1"/>
                        </a:solidFill>
                      </a:endParaRPr>
                    </a:p>
                  </a:txBody>
                  <a:tcPr/>
                </a:tc>
                <a:extLst>
                  <a:ext uri="{0D108BD9-81ED-4DB2-BD59-A6C34878D82A}">
                    <a16:rowId xmlns:a16="http://schemas.microsoft.com/office/drawing/2014/main" val="2959424223"/>
                  </a:ext>
                </a:extLst>
              </a:tr>
              <a:tr h="770490">
                <a:tc>
                  <a:txBody>
                    <a:bodyPr/>
                    <a:lstStyle/>
                    <a:p>
                      <a:pPr algn="just"/>
                      <a:r>
                        <a:rPr lang="ru-RU" sz="1600" dirty="0">
                          <a:solidFill>
                            <a:schemeClr val="tx1"/>
                          </a:solidFill>
                        </a:rPr>
                        <a:t>Строительству ледовых городков</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400" b="0" i="0" u="none" strike="noStrike" kern="1200" dirty="0">
                          <a:solidFill>
                            <a:schemeClr val="dk1"/>
                          </a:solidFill>
                          <a:effectLst/>
                          <a:latin typeface="+mn-lt"/>
                          <a:ea typeface="+mn-ea"/>
                          <a:cs typeface="+mn-cs"/>
                        </a:rPr>
                        <a:t>решения Ханты-Мансийского УФАС РФ от 20.09.2022 года № 086/06/31-1280/2022 (№ 0187300015622000177), Челябинского УФАС РФ от 17.10.2022 № 074/06/105-2859/2022 </a:t>
                      </a:r>
                      <a:r>
                        <a:rPr lang="ru-RU" sz="1800" b="0" i="0" u="none" strike="noStrike" kern="1200" dirty="0">
                          <a:solidFill>
                            <a:schemeClr val="dk1"/>
                          </a:solidFill>
                          <a:effectLst/>
                          <a:latin typeface="+mn-lt"/>
                          <a:ea typeface="+mn-ea"/>
                          <a:cs typeface="+mn-cs"/>
                        </a:rPr>
                        <a:t>(</a:t>
                      </a:r>
                      <a:r>
                        <a:rPr lang="ru-RU" sz="1400" b="0" i="0" u="none" strike="noStrike" kern="1200" dirty="0">
                          <a:solidFill>
                            <a:schemeClr val="dk1"/>
                          </a:solidFill>
                          <a:effectLst/>
                          <a:latin typeface="+mn-lt"/>
                          <a:ea typeface="+mn-ea"/>
                          <a:cs typeface="+mn-cs"/>
                        </a:rPr>
                        <a:t>№ 570-ж/2022) (№ 0169300000322002348)).</a:t>
                      </a:r>
                      <a:endParaRPr lang="ru-RU" sz="1400" b="0" dirty="0">
                        <a:solidFill>
                          <a:schemeClr val="tx1"/>
                        </a:solidFill>
                      </a:endParaRPr>
                    </a:p>
                  </a:txBody>
                  <a:tcPr/>
                </a:tc>
                <a:extLst>
                  <a:ext uri="{0D108BD9-81ED-4DB2-BD59-A6C34878D82A}">
                    <a16:rowId xmlns:a16="http://schemas.microsoft.com/office/drawing/2014/main" val="208338257"/>
                  </a:ext>
                </a:extLst>
              </a:tr>
              <a:tr h="770490">
                <a:tc>
                  <a:txBody>
                    <a:bodyPr/>
                    <a:lstStyle/>
                    <a:p>
                      <a:pPr algn="just"/>
                      <a:r>
                        <a:rPr lang="ru-RU" sz="1600" dirty="0">
                          <a:solidFill>
                            <a:schemeClr val="tx1"/>
                          </a:solidFill>
                        </a:rPr>
                        <a:t>Покосу травы на территории города</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400" dirty="0">
                          <a:solidFill>
                            <a:schemeClr val="tx1"/>
                          </a:solidFill>
                        </a:rPr>
                        <a:t>Решение Омского  УФАС от 05.07.2023 по делу №</a:t>
                      </a:r>
                      <a:r>
                        <a:rPr lang="ru-RU" sz="1400" kern="1200" dirty="0">
                          <a:solidFill>
                            <a:schemeClr val="tx1"/>
                          </a:solidFill>
                          <a:effectLst/>
                          <a:latin typeface="+mn-lt"/>
                          <a:ea typeface="+mn-ea"/>
                          <a:cs typeface="+mn-cs"/>
                        </a:rPr>
                        <a:t> </a:t>
                      </a:r>
                      <a:r>
                        <a:rPr lang="ru-RU" sz="1400" b="0" kern="1200" dirty="0">
                          <a:solidFill>
                            <a:schemeClr val="tx1"/>
                          </a:solidFill>
                          <a:effectLst/>
                          <a:latin typeface="+mn-lt"/>
                          <a:ea typeface="+mn-ea"/>
                          <a:cs typeface="+mn-cs"/>
                        </a:rPr>
                        <a:t>055/06/106774/2023</a:t>
                      </a:r>
                      <a:r>
                        <a:rPr lang="ru-RU" sz="1400" b="0" dirty="0">
                          <a:solidFill>
                            <a:schemeClr val="tx1"/>
                          </a:solidFill>
                          <a:effectLst/>
                        </a:rPr>
                        <a:t> </a:t>
                      </a:r>
                      <a:r>
                        <a:rPr lang="ru-RU" sz="1400" b="0" kern="1200" dirty="0">
                          <a:solidFill>
                            <a:schemeClr val="tx1"/>
                          </a:solidFill>
                          <a:effectLst/>
                          <a:latin typeface="+mn-lt"/>
                          <a:ea typeface="+mn-ea"/>
                          <a:cs typeface="+mn-cs"/>
                        </a:rPr>
                        <a:t> (извещение № 0152300011923000728), решение Калининградского УФАС от 27.12.2023 закупка №</a:t>
                      </a:r>
                      <a:r>
                        <a:rPr lang="ru-RU" sz="1400" kern="1200" dirty="0">
                          <a:solidFill>
                            <a:schemeClr val="dk1"/>
                          </a:solidFill>
                          <a:effectLst/>
                          <a:latin typeface="+mn-lt"/>
                          <a:ea typeface="+mn-ea"/>
                          <a:cs typeface="+mn-cs"/>
                        </a:rPr>
                        <a:t>0335300024823000057 </a:t>
                      </a:r>
                      <a:endParaRPr lang="ru-RU" sz="14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400" b="0" dirty="0">
                          <a:solidFill>
                            <a:schemeClr val="tx1"/>
                          </a:solidFill>
                          <a:effectLst/>
                        </a:rPr>
                        <a:t> </a:t>
                      </a:r>
                      <a:endParaRPr lang="ru-RU" sz="1400" b="0" dirty="0">
                        <a:solidFill>
                          <a:schemeClr val="tx1"/>
                        </a:solidFill>
                      </a:endParaRPr>
                    </a:p>
                  </a:txBody>
                  <a:tcPr/>
                </a:tc>
                <a:extLst>
                  <a:ext uri="{0D108BD9-81ED-4DB2-BD59-A6C34878D82A}">
                    <a16:rowId xmlns:a16="http://schemas.microsoft.com/office/drawing/2014/main" val="3110864721"/>
                  </a:ext>
                </a:extLst>
              </a:tr>
            </a:tbl>
          </a:graphicData>
        </a:graphic>
      </p:graphicFrame>
      <p:sp>
        <p:nvSpPr>
          <p:cNvPr id="5" name="Прямоугольник 4">
            <a:extLst>
              <a:ext uri="{FF2B5EF4-FFF2-40B4-BE49-F238E27FC236}">
                <a16:creationId xmlns:a16="http://schemas.microsoft.com/office/drawing/2014/main" id="{CB44453F-CDBC-218A-C892-51AC5E42CD43}"/>
              </a:ext>
            </a:extLst>
          </p:cNvPr>
          <p:cNvSpPr/>
          <p:nvPr/>
        </p:nvSpPr>
        <p:spPr>
          <a:xfrm>
            <a:off x="830432" y="5259391"/>
            <a:ext cx="10683040" cy="5601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t>Приведенные в таблице работы могут быть отнесены к благоустройству региональным НПА (Правилами благоустройства территории) и  тогда применение требований по позиции 9- правомерно.</a:t>
            </a:r>
          </a:p>
        </p:txBody>
      </p:sp>
    </p:spTree>
    <p:extLst>
      <p:ext uri="{BB962C8B-B14F-4D97-AF65-F5344CB8AC3E}">
        <p14:creationId xmlns:p14="http://schemas.microsoft.com/office/powerpoint/2010/main" val="22037638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cs typeface="Segoe UI" panose="020B0502040204020203" pitchFamily="34" charset="0"/>
              </a:rPr>
              <a:t>ЧТО В ТЗ?</a:t>
            </a:r>
            <a:endParaRPr lang="ru-RU" altLang="ru-RU" dirty="0">
              <a:solidFill>
                <a:srgbClr val="FF0000"/>
              </a:solidFill>
              <a:cs typeface="Segoe UI" panose="020B0502040204020203" pitchFamily="34" charset="0"/>
            </a:endParaRPr>
          </a:p>
        </p:txBody>
      </p:sp>
      <p:sp>
        <p:nvSpPr>
          <p:cNvPr id="9" name="Freeform 37"/>
          <p:cNvSpPr>
            <a:spLocks noEditPoints="1"/>
          </p:cNvSpPr>
          <p:nvPr/>
        </p:nvSpPr>
        <p:spPr bwMode="auto">
          <a:xfrm>
            <a:off x="541177" y="1586204"/>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8" name="Freeform 37"/>
          <p:cNvSpPr>
            <a:spLocks noEditPoints="1"/>
          </p:cNvSpPr>
          <p:nvPr/>
        </p:nvSpPr>
        <p:spPr bwMode="auto">
          <a:xfrm>
            <a:off x="505759" y="1538940"/>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5" name="TextBox 4">
            <a:extLst>
              <a:ext uri="{FF2B5EF4-FFF2-40B4-BE49-F238E27FC236}">
                <a16:creationId xmlns:a16="http://schemas.microsoft.com/office/drawing/2014/main" id="{2DD1ED32-E118-4072-828F-4F762FFE2E87}"/>
              </a:ext>
            </a:extLst>
          </p:cNvPr>
          <p:cNvSpPr txBox="1"/>
          <p:nvPr/>
        </p:nvSpPr>
        <p:spPr>
          <a:xfrm>
            <a:off x="721895" y="1036729"/>
            <a:ext cx="10744619" cy="4483279"/>
          </a:xfrm>
          <a:prstGeom prst="rect">
            <a:avLst/>
          </a:prstGeom>
          <a:noFill/>
          <a:ln>
            <a:solidFill>
              <a:srgbClr val="C00000"/>
            </a:solidFill>
          </a:ln>
        </p:spPr>
        <p:txBody>
          <a:bodyPr wrap="square">
            <a:spAutoFit/>
          </a:bodyPr>
          <a:lstStyle/>
          <a:p>
            <a:pPr algn="just">
              <a:lnSpc>
                <a:spcPct val="150000"/>
              </a:lnSpc>
            </a:pPr>
            <a:r>
              <a:rPr lang="ru-RU" sz="1600" b="1" dirty="0">
                <a:solidFill>
                  <a:srgbClr val="000000"/>
                </a:solidFill>
                <a:effectLst/>
                <a:ea typeface="TimesNewRomanPSMT"/>
                <a:cs typeface="TimesNewRomanPSMT"/>
              </a:rPr>
              <a:t> Суть жалобы: Заказчик при проведении электронного аукциона на право заключения государственного контракта на оказание услуг по санитарному содержанию объектов, уборке </a:t>
            </a:r>
            <a:r>
              <a:rPr lang="ru-RU" sz="1600" b="1" dirty="0">
                <a:solidFill>
                  <a:srgbClr val="FF0000"/>
                </a:solidFill>
                <a:effectLst/>
                <a:ea typeface="TimesNewRomanPSMT"/>
                <a:cs typeface="TimesNewRomanPSMT"/>
              </a:rPr>
              <a:t>и благоустройству </a:t>
            </a:r>
            <a:r>
              <a:rPr lang="ru-RU" sz="1600" b="1" dirty="0">
                <a:solidFill>
                  <a:srgbClr val="000000"/>
                </a:solidFill>
                <a:effectLst/>
                <a:ea typeface="TimesNewRomanPSMT"/>
                <a:cs typeface="TimesNewRomanPSMT"/>
              </a:rPr>
              <a:t>территории  </a:t>
            </a:r>
            <a:r>
              <a:rPr lang="ru-RU" sz="1600" dirty="0">
                <a:solidFill>
                  <a:srgbClr val="000000"/>
                </a:solidFill>
                <a:effectLst/>
                <a:ea typeface="TimesNewRomanPSMT"/>
                <a:cs typeface="TimesNewRomanPSMT"/>
              </a:rPr>
              <a:t>(закупка № 0373100072423000009)</a:t>
            </a:r>
            <a:r>
              <a:rPr lang="ru-RU" sz="1600" b="1" dirty="0">
                <a:effectLst/>
              </a:rPr>
              <a:t> не установил доп</a:t>
            </a:r>
            <a:r>
              <a:rPr lang="ru-RU" sz="1600" b="1" dirty="0"/>
              <a:t>.</a:t>
            </a:r>
            <a:r>
              <a:rPr lang="ru-RU" sz="1600" b="1" dirty="0">
                <a:effectLst/>
              </a:rPr>
              <a:t> требования по Постановлению №2571.  НМЦК </a:t>
            </a:r>
            <a:r>
              <a:rPr lang="ru-RU" sz="1600" b="1" spc="25" dirty="0">
                <a:solidFill>
                  <a:srgbClr val="000000"/>
                </a:solidFill>
                <a:effectLst/>
                <a:ea typeface="SimSun" panose="02010600030101010101" pitchFamily="2" charset="-122"/>
                <a:cs typeface="Mangal" panose="02040503050203030202" pitchFamily="18" charset="0"/>
              </a:rPr>
              <a:t>13 994 739,52 рублей.</a:t>
            </a:r>
            <a:r>
              <a:rPr lang="ru-RU" sz="1600" b="1" dirty="0">
                <a:effectLst/>
              </a:rPr>
              <a:t> </a:t>
            </a:r>
          </a:p>
          <a:p>
            <a:pPr lvl="0" algn="just">
              <a:lnSpc>
                <a:spcPct val="150000"/>
              </a:lnSpc>
              <a:tabLst>
                <a:tab pos="438150" algn="l"/>
              </a:tabLst>
            </a:pPr>
            <a:r>
              <a:rPr lang="ru-RU" sz="1600" kern="150" spc="25" dirty="0">
                <a:solidFill>
                  <a:srgbClr val="000000"/>
                </a:solidFill>
                <a:effectLst/>
                <a:ea typeface="SimSun" panose="02010600030101010101" pitchFamily="2" charset="-122"/>
                <a:cs typeface="Mangal" panose="02040503050203030202" pitchFamily="18" charset="0"/>
              </a:rPr>
              <a:t>Комиссией УФАС  установлено, что </a:t>
            </a:r>
            <a:r>
              <a:rPr lang="ru-RU" sz="1600" b="1" u="sng" kern="150" spc="25" dirty="0">
                <a:solidFill>
                  <a:srgbClr val="000000"/>
                </a:solidFill>
                <a:effectLst/>
                <a:ea typeface="SimSun" panose="02010600030101010101" pitchFamily="2" charset="-122"/>
                <a:cs typeface="Mangal" panose="02040503050203030202" pitchFamily="18" charset="0"/>
              </a:rPr>
              <a:t>объектом закупки является оказание услуг по уборке помещений и прилегающих территорий,</a:t>
            </a:r>
            <a:r>
              <a:rPr lang="ru-RU" sz="1600" u="sng" kern="150" spc="25" dirty="0">
                <a:solidFill>
                  <a:srgbClr val="000000"/>
                </a:solidFill>
                <a:effectLst/>
                <a:ea typeface="SimSun" panose="02010600030101010101" pitchFamily="2" charset="-122"/>
                <a:cs typeface="Mangal" panose="02040503050203030202" pitchFamily="18" charset="0"/>
              </a:rPr>
              <a:t> </a:t>
            </a:r>
            <a:r>
              <a:rPr lang="ru-RU" sz="1600" kern="150" spc="25" dirty="0">
                <a:solidFill>
                  <a:srgbClr val="000000"/>
                </a:solidFill>
                <a:effectLst/>
                <a:ea typeface="SimSun" panose="02010600030101010101" pitchFamily="2" charset="-122"/>
                <a:cs typeface="Mangal" panose="02040503050203030202" pitchFamily="18" charset="0"/>
              </a:rPr>
              <a:t>в связи с чем </a:t>
            </a:r>
            <a:r>
              <a:rPr lang="ru-RU" sz="1600" kern="150" spc="25" dirty="0">
                <a:solidFill>
                  <a:schemeClr val="tx2"/>
                </a:solidFill>
                <a:effectLst/>
                <a:ea typeface="SimSun" panose="02010600030101010101" pitchFamily="2" charset="-122"/>
                <a:cs typeface="Mangal" panose="02040503050203030202" pitchFamily="18" charset="0"/>
              </a:rPr>
              <a:t>Заказчику надлежало установить дополнительные требования к участникам закупки в соответствии с позицией 36 </a:t>
            </a:r>
            <a:r>
              <a:rPr lang="ru-RU" sz="1600" kern="150" spc="25" dirty="0">
                <a:solidFill>
                  <a:srgbClr val="000000"/>
                </a:solidFill>
                <a:effectLst/>
                <a:ea typeface="SimSun" panose="02010600030101010101" pitchFamily="2" charset="-122"/>
                <a:cs typeface="Mangal" panose="02040503050203030202" pitchFamily="18" charset="0"/>
              </a:rPr>
              <a:t>Приложения к Постановлению № 2571.</a:t>
            </a:r>
            <a:endParaRPr lang="ru-RU" sz="1600" kern="150" dirty="0">
              <a:effectLst/>
              <a:ea typeface="SimSun" panose="02010600030101010101" pitchFamily="2" charset="-122"/>
              <a:cs typeface="Mangal" panose="02040503050203030202" pitchFamily="18" charset="0"/>
            </a:endParaRPr>
          </a:p>
          <a:p>
            <a:pPr lvl="0" algn="just">
              <a:lnSpc>
                <a:spcPct val="150000"/>
              </a:lnSpc>
              <a:tabLst>
                <a:tab pos="438150" algn="l"/>
              </a:tabLst>
            </a:pPr>
            <a:r>
              <a:rPr lang="ru-RU" sz="1600" kern="150" spc="25" dirty="0">
                <a:solidFill>
                  <a:srgbClr val="000000"/>
                </a:solidFill>
                <a:effectLst/>
                <a:ea typeface="SimSun" panose="02010600030101010101" pitchFamily="2" charset="-122"/>
                <a:cs typeface="Mangal" panose="02040503050203030202" pitchFamily="18" charset="0"/>
              </a:rPr>
              <a:t>На основании вышеизложенного Комиссия Управления приходит к выводу </a:t>
            </a:r>
            <a:r>
              <a:rPr lang="ru-RU" sz="1600" kern="150" spc="25" dirty="0">
                <a:solidFill>
                  <a:schemeClr val="accent1"/>
                </a:solidFill>
                <a:effectLst/>
                <a:ea typeface="SimSun" panose="02010600030101010101" pitchFamily="2" charset="-122"/>
                <a:cs typeface="Mangal" panose="02040503050203030202" pitchFamily="18" charset="0"/>
              </a:rPr>
              <a:t>о нарушении Заказчиком </a:t>
            </a:r>
            <a:r>
              <a:rPr lang="ru-RU" sz="1600" kern="150" spc="25" dirty="0">
                <a:solidFill>
                  <a:srgbClr val="000000"/>
                </a:solidFill>
                <a:effectLst/>
                <a:ea typeface="SimSun" panose="02010600030101010101" pitchFamily="2" charset="-122"/>
                <a:cs typeface="Mangal" panose="02040503050203030202" pitchFamily="18" charset="0"/>
              </a:rPr>
              <a:t>ч.4 ст.31, п.12 ч.1 ст.42 Закона о контрактной системе, что содержит признаки состава административного правонарушения, ответственность за которое предусмотрена ч.4 ст.7.30 КоАП РФ.</a:t>
            </a:r>
          </a:p>
          <a:p>
            <a:pPr lvl="0" algn="just">
              <a:lnSpc>
                <a:spcPct val="150000"/>
              </a:lnSpc>
              <a:tabLst>
                <a:tab pos="438150" algn="l"/>
              </a:tabLst>
            </a:pPr>
            <a:r>
              <a:rPr lang="ru-RU" sz="1600" kern="150" spc="25" dirty="0">
                <a:solidFill>
                  <a:srgbClr val="FF0000"/>
                </a:solidFill>
                <a:ea typeface="SimSun" panose="02010600030101010101" pitchFamily="2" charset="-122"/>
                <a:cs typeface="Mangal" panose="02040503050203030202" pitchFamily="18" charset="0"/>
              </a:rPr>
              <a:t>Решение УФАС по г.Москве от 24.04.2023 </a:t>
            </a:r>
            <a:r>
              <a:rPr lang="ru-RU" sz="1600" dirty="0">
                <a:solidFill>
                  <a:srgbClr val="FF0000"/>
                </a:solidFill>
                <a:effectLst/>
                <a:ea typeface="SimSun" panose="02010600030101010101" pitchFamily="2" charset="-122"/>
                <a:cs typeface="Mangal" panose="02040503050203030202" pitchFamily="18" charset="0"/>
              </a:rPr>
              <a:t>по делу №077/06/106-25061-ЭП/23/2022 </a:t>
            </a:r>
            <a:endParaRPr lang="ru-RU" sz="1600" kern="150" dirty="0">
              <a:solidFill>
                <a:srgbClr val="FF0000"/>
              </a:solidFill>
              <a:effectLst/>
              <a:ea typeface="SimSun" panose="02010600030101010101" pitchFamily="2" charset="-122"/>
              <a:cs typeface="Mangal" panose="02040503050203030202" pitchFamily="18" charset="0"/>
            </a:endParaRPr>
          </a:p>
        </p:txBody>
      </p:sp>
    </p:spTree>
    <p:extLst>
      <p:ext uri="{BB962C8B-B14F-4D97-AF65-F5344CB8AC3E}">
        <p14:creationId xmlns:p14="http://schemas.microsoft.com/office/powerpoint/2010/main" val="348244163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solidFill>
                  <a:srgbClr val="FF0000"/>
                </a:solidFill>
                <a:cs typeface="Segoe UI" panose="020B0502040204020203" pitchFamily="34" charset="0"/>
              </a:rPr>
              <a:t>ПОРОГОВОЕ ЗНАЧЕНИЕ НМЦК</a:t>
            </a:r>
          </a:p>
        </p:txBody>
      </p:sp>
      <p:sp>
        <p:nvSpPr>
          <p:cNvPr id="9" name="Freeform 37"/>
          <p:cNvSpPr>
            <a:spLocks noEditPoints="1"/>
          </p:cNvSpPr>
          <p:nvPr/>
        </p:nvSpPr>
        <p:spPr bwMode="auto">
          <a:xfrm>
            <a:off x="541177" y="1586204"/>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8" name="Freeform 37"/>
          <p:cNvSpPr>
            <a:spLocks noEditPoints="1"/>
          </p:cNvSpPr>
          <p:nvPr/>
        </p:nvSpPr>
        <p:spPr bwMode="auto">
          <a:xfrm>
            <a:off x="505759" y="1538940"/>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2" name="Прямоугольник 1"/>
          <p:cNvSpPr/>
          <p:nvPr/>
        </p:nvSpPr>
        <p:spPr>
          <a:xfrm>
            <a:off x="716316" y="939873"/>
            <a:ext cx="10434021" cy="646331"/>
          </a:xfrm>
          <a:prstGeom prst="rect">
            <a:avLst/>
          </a:prstGeom>
        </p:spPr>
        <p:txBody>
          <a:bodyPr wrap="square">
            <a:spAutoFit/>
          </a:bodyPr>
          <a:lstStyle/>
          <a:p>
            <a:pPr algn="just"/>
            <a:endParaRPr lang="ru-RU" dirty="0"/>
          </a:p>
          <a:p>
            <a:pPr algn="just"/>
            <a:endParaRPr lang="ru-RU" dirty="0"/>
          </a:p>
        </p:txBody>
      </p:sp>
      <p:sp>
        <p:nvSpPr>
          <p:cNvPr id="5" name="TextBox 4">
            <a:extLst>
              <a:ext uri="{FF2B5EF4-FFF2-40B4-BE49-F238E27FC236}">
                <a16:creationId xmlns:a16="http://schemas.microsoft.com/office/drawing/2014/main" id="{2DD1ED32-E118-4072-828F-4F762FFE2E87}"/>
              </a:ext>
            </a:extLst>
          </p:cNvPr>
          <p:cNvSpPr txBox="1"/>
          <p:nvPr/>
        </p:nvSpPr>
        <p:spPr>
          <a:xfrm>
            <a:off x="405718" y="707755"/>
            <a:ext cx="11245105" cy="5582041"/>
          </a:xfrm>
          <a:prstGeom prst="rect">
            <a:avLst/>
          </a:prstGeom>
          <a:noFill/>
          <a:ln>
            <a:solidFill>
              <a:srgbClr val="C00000"/>
            </a:solidFill>
          </a:ln>
        </p:spPr>
        <p:txBody>
          <a:bodyPr wrap="square">
            <a:spAutoFit/>
          </a:bodyPr>
          <a:lstStyle/>
          <a:p>
            <a:pPr algn="just">
              <a:lnSpc>
                <a:spcPct val="150000"/>
              </a:lnSpc>
            </a:pPr>
            <a:r>
              <a:rPr lang="ru-RU" sz="1600" b="1" dirty="0">
                <a:solidFill>
                  <a:srgbClr val="000000"/>
                </a:solidFill>
                <a:effectLst/>
                <a:ea typeface="TimesNewRomanPSMT"/>
                <a:cs typeface="TimesNewRomanPSMT"/>
              </a:rPr>
              <a:t> 	</a:t>
            </a:r>
            <a:r>
              <a:rPr lang="ru-RU" sz="1600" dirty="0">
                <a:solidFill>
                  <a:srgbClr val="000000"/>
                </a:solidFill>
                <a:effectLst/>
                <a:ea typeface="TimesNewRomanPSMT"/>
                <a:cs typeface="TimesNewRomanPSMT"/>
              </a:rPr>
              <a:t>Поступила жалоба </a:t>
            </a:r>
            <a:r>
              <a:rPr lang="ru-RU" sz="1600" b="1" dirty="0">
                <a:solidFill>
                  <a:srgbClr val="000000"/>
                </a:solidFill>
                <a:ea typeface="TimesNewRomanPSMT"/>
                <a:cs typeface="TimesNewRomanPSMT"/>
              </a:rPr>
              <a:t>н</a:t>
            </a:r>
            <a:r>
              <a:rPr lang="ru-RU" sz="1600" b="1" dirty="0">
                <a:solidFill>
                  <a:srgbClr val="000000"/>
                </a:solidFill>
                <a:effectLst/>
                <a:ea typeface="TimesNewRomanPSMT"/>
                <a:cs typeface="TimesNewRomanPSMT"/>
              </a:rPr>
              <a:t>а неправомерное установление Заказчиком дополнительного требования по п.9 </a:t>
            </a:r>
            <a:r>
              <a:rPr lang="ru-RU" sz="1600" b="1" dirty="0">
                <a:solidFill>
                  <a:srgbClr val="000000"/>
                </a:solidFill>
                <a:effectLst/>
                <a:ea typeface="Times New Roman" panose="02020603050405020304" pitchFamily="18" charset="0"/>
              </a:rPr>
              <a:t>раздела II приложения к </a:t>
            </a:r>
            <a:r>
              <a:rPr lang="ru-RU" sz="1600" b="1" dirty="0">
                <a:solidFill>
                  <a:srgbClr val="000000"/>
                </a:solidFill>
                <a:effectLst/>
                <a:ea typeface="TimesNewRomanPSMT"/>
                <a:cs typeface="TimesNewRomanPSMT"/>
              </a:rPr>
              <a:t>Постановлению №2571 при осуществлении  закупки работ по благоустройству детской площадки. Заказчик- сельское поселение</a:t>
            </a:r>
            <a:r>
              <a:rPr lang="ru-RU" sz="1600" b="1" dirty="0">
                <a:solidFill>
                  <a:srgbClr val="000000"/>
                </a:solidFill>
                <a:effectLst/>
                <a:ea typeface="Times New Roman" panose="02020603050405020304" pitchFamily="18" charset="0"/>
              </a:rPr>
              <a:t>.</a:t>
            </a:r>
            <a:r>
              <a:rPr lang="ru-RU" sz="1600" b="1" dirty="0">
                <a:effectLst/>
              </a:rPr>
              <a:t> </a:t>
            </a:r>
          </a:p>
          <a:p>
            <a:pPr indent="450215" algn="just">
              <a:lnSpc>
                <a:spcPct val="150000"/>
              </a:lnSpc>
            </a:pPr>
            <a:r>
              <a:rPr lang="ru-RU" sz="1600" dirty="0">
                <a:solidFill>
                  <a:srgbClr val="000000"/>
                </a:solidFill>
                <a:effectLst/>
                <a:ea typeface="Times New Roman" panose="02020603050405020304" pitchFamily="18" charset="0"/>
              </a:rPr>
              <a:t>Пунктом 3 Постановление №2571 установлено, что:</a:t>
            </a:r>
            <a:endParaRPr lang="ru-RU" sz="1600" dirty="0">
              <a:effectLst/>
              <a:ea typeface="Times New Roman" panose="02020603050405020304" pitchFamily="18" charset="0"/>
            </a:endParaRPr>
          </a:p>
          <a:p>
            <a:pPr indent="450215" algn="just">
              <a:lnSpc>
                <a:spcPct val="150000"/>
              </a:lnSpc>
            </a:pPr>
            <a:r>
              <a:rPr lang="ru-RU" sz="1600" dirty="0">
                <a:solidFill>
                  <a:srgbClr val="000000"/>
                </a:solidFill>
                <a:effectLst/>
                <a:ea typeface="Times New Roman" panose="02020603050405020304" pitchFamily="18" charset="0"/>
              </a:rPr>
              <a:t>а) положения настоящего постановления применяются при проведении конкурентных способов определения поставщиков (подрядчиков, исполнителей), при этом: </a:t>
            </a:r>
            <a:endParaRPr lang="ru-RU" sz="1600" dirty="0">
              <a:effectLst/>
              <a:ea typeface="Times New Roman" panose="02020603050405020304" pitchFamily="18" charset="0"/>
            </a:endParaRPr>
          </a:p>
          <a:p>
            <a:pPr indent="450215" algn="just">
              <a:lnSpc>
                <a:spcPct val="150000"/>
              </a:lnSpc>
            </a:pPr>
            <a:r>
              <a:rPr lang="ru-RU" sz="1600" dirty="0">
                <a:effectLst/>
                <a:ea typeface="Times New Roman" panose="02020603050405020304" pitchFamily="18" charset="0"/>
              </a:rPr>
              <a:t>- позиции 6 - 13, 17 и 18 приложения применяются в случае, если при осуществлении закупки начальная (максимальная) цена контракта для обеспечения федеральных нужд превышает 10 млн. рублей, для обеспечения нужд субъектов Российской Федерации, муниципальных нужд - 5 млн. рублей</a:t>
            </a:r>
            <a:r>
              <a:rPr lang="ru-RU" sz="1600" dirty="0">
                <a:solidFill>
                  <a:srgbClr val="000000"/>
                </a:solidFill>
                <a:effectLst/>
                <a:ea typeface="Calibri" panose="020F0502020204030204" pitchFamily="34" charset="0"/>
              </a:rPr>
              <a:t>.</a:t>
            </a:r>
            <a:endParaRPr lang="ru-RU" sz="1600" dirty="0">
              <a:effectLst/>
              <a:ea typeface="Times New Roman" panose="02020603050405020304" pitchFamily="18" charset="0"/>
            </a:endParaRPr>
          </a:p>
          <a:p>
            <a:pPr indent="450215" algn="just">
              <a:lnSpc>
                <a:spcPct val="150000"/>
              </a:lnSpc>
            </a:pPr>
            <a:r>
              <a:rPr lang="ru-RU" sz="1600" b="1" dirty="0">
                <a:solidFill>
                  <a:srgbClr val="000000"/>
                </a:solidFill>
                <a:effectLst/>
                <a:ea typeface="Calibri" panose="020F0502020204030204" pitchFamily="34" charset="0"/>
              </a:rPr>
              <a:t>Начальная (максимальная) цена контракта составляет 1 914 481,00 рублей.</a:t>
            </a:r>
            <a:endParaRPr lang="ru-RU" sz="1600" b="1" dirty="0">
              <a:effectLst/>
              <a:ea typeface="Times New Roman" panose="02020603050405020304" pitchFamily="18" charset="0"/>
            </a:endParaRPr>
          </a:p>
          <a:p>
            <a:pPr indent="450215" algn="just">
              <a:lnSpc>
                <a:spcPct val="150000"/>
              </a:lnSpc>
            </a:pPr>
            <a:r>
              <a:rPr lang="ru-RU" sz="1600" dirty="0">
                <a:solidFill>
                  <a:srgbClr val="000000"/>
                </a:solidFill>
                <a:effectLst/>
                <a:ea typeface="Calibri" panose="020F0502020204030204" pitchFamily="34" charset="0"/>
              </a:rPr>
              <a:t>Следовательно, Заказчиком нарушены требования ч. 6 ст. 31 Закона о контрактной системе, что образует состав административного правонарушения, предусмотренного ч. 1.4 ст. 7.30 КоАП РФ.</a:t>
            </a:r>
            <a:endParaRPr lang="ru-RU" sz="1600" kern="150" spc="25" dirty="0">
              <a:solidFill>
                <a:srgbClr val="FF0000"/>
              </a:solidFill>
              <a:ea typeface="SimSun" panose="02010600030101010101" pitchFamily="2" charset="-122"/>
              <a:cs typeface="Mangal" panose="02040503050203030202" pitchFamily="18" charset="0"/>
            </a:endParaRPr>
          </a:p>
          <a:p>
            <a:pPr algn="just">
              <a:lnSpc>
                <a:spcPct val="150000"/>
              </a:lnSpc>
              <a:tabLst>
                <a:tab pos="438150" algn="l"/>
              </a:tabLst>
            </a:pPr>
            <a:r>
              <a:rPr lang="ru-RU" sz="1600" kern="150" spc="25" dirty="0">
                <a:solidFill>
                  <a:schemeClr val="accent1"/>
                </a:solidFill>
                <a:ea typeface="SimSun" panose="02010600030101010101" pitchFamily="2" charset="-122"/>
                <a:cs typeface="Mangal" panose="02040503050203030202" pitchFamily="18" charset="0"/>
              </a:rPr>
              <a:t>Решение УФАС по Хабаровскому краю  от 20.12.2023 </a:t>
            </a:r>
            <a:r>
              <a:rPr lang="ru-RU" sz="1600" dirty="0">
                <a:solidFill>
                  <a:schemeClr val="accent1"/>
                </a:solidFill>
                <a:effectLst/>
                <a:ea typeface="SimSun" panose="02010600030101010101" pitchFamily="2" charset="-122"/>
                <a:cs typeface="Mangal" panose="02040503050203030202" pitchFamily="18" charset="0"/>
              </a:rPr>
              <a:t>по делу </a:t>
            </a:r>
            <a:r>
              <a:rPr lang="ru-RU" sz="1600" dirty="0">
                <a:solidFill>
                  <a:schemeClr val="accent1"/>
                </a:solidFill>
                <a:effectLst/>
                <a:ea typeface="Times New Roman" panose="02020603050405020304" pitchFamily="18" charset="0"/>
              </a:rPr>
              <a:t>№ 027/06/106-1823/2023 (извещение № 0122300009423000003).</a:t>
            </a:r>
            <a:r>
              <a:rPr lang="ru-RU" sz="1600" dirty="0">
                <a:solidFill>
                  <a:schemeClr val="accent1"/>
                </a:solidFill>
                <a:effectLst/>
              </a:rPr>
              <a:t>   Аналогичные выводы в Решении УФАС по Республике Саха (Якутия) от 20.04.2023 по делу №</a:t>
            </a:r>
            <a:r>
              <a:rPr lang="ru-RU" sz="1600" dirty="0">
                <a:solidFill>
                  <a:schemeClr val="accent1"/>
                </a:solidFill>
                <a:effectLst/>
                <a:ea typeface="Times New Roman" panose="02020603050405020304" pitchFamily="18" charset="0"/>
              </a:rPr>
              <a:t>014/06/49-594/2023</a:t>
            </a:r>
            <a:r>
              <a:rPr lang="ru-RU" sz="1600" dirty="0">
                <a:solidFill>
                  <a:schemeClr val="accent1"/>
                </a:solidFill>
                <a:effectLst/>
              </a:rPr>
              <a:t> </a:t>
            </a:r>
            <a:endParaRPr lang="ru-RU" sz="1600" dirty="0">
              <a:solidFill>
                <a:schemeClr val="accent1"/>
              </a:solidFill>
              <a:effectLst/>
              <a:ea typeface="Times New Roman" panose="02020603050405020304" pitchFamily="18" charset="0"/>
            </a:endParaRPr>
          </a:p>
        </p:txBody>
      </p:sp>
    </p:spTree>
    <p:extLst>
      <p:ext uri="{BB962C8B-B14F-4D97-AF65-F5344CB8AC3E}">
        <p14:creationId xmlns:p14="http://schemas.microsoft.com/office/powerpoint/2010/main" val="34039036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dirty="0">
                <a:solidFill>
                  <a:schemeClr val="accent1"/>
                </a:solidFill>
              </a:rPr>
              <a:t>ОБЩИЕ ПРАВИЛА ПОДТВЕРЖДЕНИЯ ОПЫТА</a:t>
            </a:r>
            <a:br>
              <a:rPr lang="ru-RU" dirty="0">
                <a:solidFill>
                  <a:schemeClr val="accent1"/>
                </a:solidFill>
              </a:rPr>
            </a:br>
            <a:br>
              <a:rPr lang="ru-RU" dirty="0">
                <a:solidFill>
                  <a:schemeClr val="accent1"/>
                </a:solidFill>
              </a:rPr>
            </a:br>
            <a:endParaRPr lang="ru-RU" altLang="ru-RU" dirty="0">
              <a:solidFill>
                <a:schemeClr val="accent1"/>
              </a:solidFill>
              <a:cs typeface="Segoe UI" panose="020B0502040204020203" pitchFamily="34" charset="0"/>
            </a:endParaRPr>
          </a:p>
        </p:txBody>
      </p:sp>
      <p:sp>
        <p:nvSpPr>
          <p:cNvPr id="7" name="TextBox 6">
            <a:extLst>
              <a:ext uri="{FF2B5EF4-FFF2-40B4-BE49-F238E27FC236}">
                <a16:creationId xmlns:a16="http://schemas.microsoft.com/office/drawing/2014/main" id="{5773DE89-4ED1-5685-460D-12A60418D9B9}"/>
              </a:ext>
            </a:extLst>
          </p:cNvPr>
          <p:cNvSpPr txBox="1"/>
          <p:nvPr/>
        </p:nvSpPr>
        <p:spPr>
          <a:xfrm>
            <a:off x="675815" y="856212"/>
            <a:ext cx="10840369" cy="5146089"/>
          </a:xfrm>
          <a:prstGeom prst="rect">
            <a:avLst/>
          </a:prstGeom>
          <a:noFill/>
        </p:spPr>
        <p:txBody>
          <a:bodyPr wrap="square">
            <a:spAutoFit/>
          </a:bodyPr>
          <a:lstStyle/>
          <a:p>
            <a:pPr marL="285750" indent="-285750" algn="just">
              <a:lnSpc>
                <a:spcPct val="115000"/>
              </a:lnSpc>
              <a:spcBef>
                <a:spcPts val="600"/>
              </a:spcBef>
              <a:buClr>
                <a:schemeClr val="accent1"/>
              </a:buClr>
              <a:buFont typeface="Wingdings" pitchFamily="2" charset="2"/>
              <a:buChar char="Ø"/>
              <a:tabLst>
                <a:tab pos="540385" algn="l"/>
                <a:tab pos="572770" algn="l"/>
                <a:tab pos="630555" algn="l"/>
              </a:tabLst>
            </a:pPr>
            <a:r>
              <a:rPr lang="ru-RU" dirty="0">
                <a:solidFill>
                  <a:srgbClr val="000000"/>
                </a:solidFill>
                <a:ea typeface="Roboto" panose="02000000000000000000" pitchFamily="2" charset="0"/>
              </a:rPr>
              <a:t>П</a:t>
            </a:r>
            <a:r>
              <a:rPr lang="ru-RU" dirty="0">
                <a:solidFill>
                  <a:srgbClr val="000000"/>
                </a:solidFill>
                <a:effectLst/>
                <a:ea typeface="Roboto" panose="02000000000000000000" pitchFamily="2" charset="0"/>
              </a:rPr>
              <a:t>редставление участником закупки в составе заявки на участие в закупке контракты (договора) и актов выполненных работ без приложений (образцов актов приемки выполненных работ, технического задания, смет, проектной документации и иных документов) к нему не свидетельствует об отсутствии у участника закупки, подавшего такую заявку, требуемого в соответствии с Постановлением № 2571 опыта выполнения работ.</a:t>
            </a:r>
          </a:p>
          <a:p>
            <a:pPr indent="450215" algn="just">
              <a:lnSpc>
                <a:spcPct val="115000"/>
              </a:lnSpc>
              <a:spcBef>
                <a:spcPts val="600"/>
              </a:spcBef>
              <a:buClr>
                <a:schemeClr val="accent1"/>
              </a:buClr>
              <a:tabLst>
                <a:tab pos="540385" algn="l"/>
                <a:tab pos="572770" algn="l"/>
                <a:tab pos="630555" algn="l"/>
              </a:tabLst>
            </a:pPr>
            <a:r>
              <a:rPr lang="ru-RU" b="1" dirty="0">
                <a:solidFill>
                  <a:srgbClr val="E4465A"/>
                </a:solidFill>
                <a:effectLst/>
                <a:ea typeface="Roboto" panose="02000000000000000000" pitchFamily="2" charset="0"/>
              </a:rPr>
              <a:t>Таким образом, отсутствие в составе заявки на участие в закупке приложений, а также приложений к приложениям копии исполненного контракта (договора) не может являться формальным основанием для отказа в допуске такого участника к участию в закупке</a:t>
            </a:r>
            <a:r>
              <a:rPr lang="ru-RU" dirty="0">
                <a:solidFill>
                  <a:srgbClr val="000000"/>
                </a:solidFill>
                <a:effectLst/>
                <a:ea typeface="Roboto" panose="02000000000000000000" pitchFamily="2" charset="0"/>
              </a:rPr>
              <a:t>.</a:t>
            </a:r>
          </a:p>
          <a:p>
            <a:pPr indent="450215" algn="just">
              <a:lnSpc>
                <a:spcPct val="115000"/>
              </a:lnSpc>
              <a:spcBef>
                <a:spcPts val="600"/>
              </a:spcBef>
              <a:buClr>
                <a:schemeClr val="accent1"/>
              </a:buClr>
              <a:tabLst>
                <a:tab pos="540385" algn="l"/>
                <a:tab pos="572770" algn="l"/>
                <a:tab pos="630555" algn="l"/>
              </a:tabLst>
            </a:pPr>
            <a:r>
              <a:rPr lang="ru-RU" dirty="0">
                <a:solidFill>
                  <a:schemeClr val="accent3"/>
                </a:solidFill>
                <a:effectLst/>
                <a:ea typeface="Times New Roman" panose="02020603050405020304" pitchFamily="18" charset="0"/>
              </a:rPr>
              <a:t>Решение </a:t>
            </a:r>
            <a:r>
              <a:rPr lang="ru-RU" dirty="0">
                <a:solidFill>
                  <a:schemeClr val="accent3"/>
                </a:solidFill>
                <a:ea typeface="Roboto" panose="02000000000000000000" pitchFamily="2" charset="0"/>
              </a:rPr>
              <a:t>Московского УФАС </a:t>
            </a:r>
            <a:r>
              <a:rPr lang="ru-RU" dirty="0">
                <a:solidFill>
                  <a:schemeClr val="accent3"/>
                </a:solidFill>
                <a:effectLst/>
                <a:ea typeface="Times New Roman" panose="02020603050405020304" pitchFamily="18" charset="0"/>
              </a:rPr>
              <a:t>от  27.0</a:t>
            </a:r>
            <a:r>
              <a:rPr lang="en-US" dirty="0">
                <a:solidFill>
                  <a:schemeClr val="accent3"/>
                </a:solidFill>
                <a:effectLst/>
                <a:ea typeface="Times New Roman" panose="02020603050405020304" pitchFamily="18" charset="0"/>
              </a:rPr>
              <a:t>9</a:t>
            </a:r>
            <a:r>
              <a:rPr lang="ru-RU" dirty="0">
                <a:solidFill>
                  <a:schemeClr val="accent3"/>
                </a:solidFill>
                <a:effectLst/>
                <a:ea typeface="Times New Roman" panose="02020603050405020304" pitchFamily="18" charset="0"/>
              </a:rPr>
              <a:t>.2022 по делу № 050/06/105-35239/2022</a:t>
            </a:r>
            <a:r>
              <a:rPr lang="ru-RU" dirty="0">
                <a:solidFill>
                  <a:schemeClr val="accent3"/>
                </a:solidFill>
                <a:effectLst/>
              </a:rPr>
              <a:t> </a:t>
            </a:r>
          </a:p>
          <a:p>
            <a:pPr marL="285750" indent="-285750" algn="just">
              <a:lnSpc>
                <a:spcPct val="115000"/>
              </a:lnSpc>
              <a:spcBef>
                <a:spcPts val="600"/>
              </a:spcBef>
              <a:buClr>
                <a:schemeClr val="accent1"/>
              </a:buClr>
              <a:buFont typeface="Wingdings" pitchFamily="2" charset="2"/>
              <a:buChar char="Ø"/>
              <a:tabLst>
                <a:tab pos="540385" algn="l"/>
                <a:tab pos="572770" algn="l"/>
                <a:tab pos="630555" algn="l"/>
              </a:tabLst>
            </a:pPr>
            <a:r>
              <a:rPr lang="ru-RU" b="1" dirty="0">
                <a:solidFill>
                  <a:srgbClr val="FF0000"/>
                </a:solidFill>
              </a:rPr>
              <a:t>Нельзя оценить опыт по сумме цен договоров </a:t>
            </a:r>
            <a:r>
              <a:rPr lang="ru-RU" b="1" dirty="0">
                <a:solidFill>
                  <a:schemeClr val="tx2"/>
                </a:solidFill>
              </a:rPr>
              <a:t>Договор  - только один </a:t>
            </a:r>
            <a:r>
              <a:rPr lang="ru-RU" b="1" dirty="0">
                <a:solidFill>
                  <a:srgbClr val="0070C0"/>
                </a:solidFill>
              </a:rPr>
              <a:t>Исключение – договоры по совместной закупке. </a:t>
            </a:r>
            <a:r>
              <a:rPr lang="ru-RU" i="1" dirty="0">
                <a:solidFill>
                  <a:schemeClr val="accent3"/>
                </a:solidFill>
              </a:rPr>
              <a:t>(Решение Якутского УФАС России от 12.04.2022 по делу </a:t>
            </a:r>
            <a:r>
              <a:rPr lang="en-US" i="1" dirty="0">
                <a:solidFill>
                  <a:schemeClr val="accent3"/>
                </a:solidFill>
              </a:rPr>
              <a:t>N 014/06/59-412/2022</a:t>
            </a:r>
            <a:r>
              <a:rPr lang="ru-RU" i="1" dirty="0">
                <a:solidFill>
                  <a:schemeClr val="accent3"/>
                </a:solidFill>
              </a:rPr>
              <a:t>, Решение Ставропольского УФАС России от 18.07.2022 по делу </a:t>
            </a:r>
            <a:r>
              <a:rPr lang="en-US" i="1" dirty="0">
                <a:solidFill>
                  <a:schemeClr val="accent3"/>
                </a:solidFill>
              </a:rPr>
              <a:t>N 026/06/105-1245/2022)</a:t>
            </a:r>
            <a:r>
              <a:rPr lang="ru-RU" i="1" dirty="0">
                <a:solidFill>
                  <a:schemeClr val="accent3"/>
                </a:solidFill>
              </a:rPr>
              <a:t>.</a:t>
            </a:r>
            <a:endParaRPr lang="ru-RU" b="1" dirty="0">
              <a:solidFill>
                <a:schemeClr val="accent3"/>
              </a:solidFill>
            </a:endParaRPr>
          </a:p>
          <a:p>
            <a:pPr indent="450215" algn="just">
              <a:lnSpc>
                <a:spcPct val="115000"/>
              </a:lnSpc>
              <a:spcBef>
                <a:spcPts val="600"/>
              </a:spcBef>
              <a:buClr>
                <a:schemeClr val="accent1"/>
              </a:buClr>
              <a:tabLst>
                <a:tab pos="540385" algn="l"/>
                <a:tab pos="572770" algn="l"/>
                <a:tab pos="630555" algn="l"/>
              </a:tabLst>
            </a:pPr>
            <a:endParaRPr lang="ru-RU" dirty="0">
              <a:solidFill>
                <a:schemeClr val="accent3"/>
              </a:solidFill>
              <a:effectLst/>
              <a:ea typeface="Roboto" panose="02000000000000000000" pitchFamily="2" charset="0"/>
            </a:endParaRPr>
          </a:p>
        </p:txBody>
      </p:sp>
    </p:spTree>
    <p:extLst>
      <p:ext uri="{BB962C8B-B14F-4D97-AF65-F5344CB8AC3E}">
        <p14:creationId xmlns:p14="http://schemas.microsoft.com/office/powerpoint/2010/main" val="304629114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77755" y="211229"/>
            <a:ext cx="10466445" cy="657340"/>
          </a:xfrm>
        </p:spPr>
        <p:txBody>
          <a:bodyPr>
            <a:normAutofit/>
          </a:bodyPr>
          <a:lstStyle/>
          <a:p>
            <a:r>
              <a:rPr lang="ru-RU" altLang="ru-RU" dirty="0">
                <a:cs typeface="Segoe UI" panose="020B0502040204020203" pitchFamily="34" charset="0"/>
              </a:rPr>
              <a:t>ГЕНПОДРЯД И СУБПОДРЯД</a:t>
            </a:r>
            <a:endParaRPr lang="ru-RU" altLang="ru-RU" dirty="0">
              <a:latin typeface="Segoe UI" panose="020B0502040204020203" pitchFamily="34" charset="0"/>
              <a:cs typeface="Segoe UI" panose="020B0502040204020203" pitchFamily="34" charset="0"/>
            </a:endParaRPr>
          </a:p>
        </p:txBody>
      </p:sp>
      <p:sp>
        <p:nvSpPr>
          <p:cNvPr id="2" name="Текст 1">
            <a:extLst>
              <a:ext uri="{FF2B5EF4-FFF2-40B4-BE49-F238E27FC236}">
                <a16:creationId xmlns:a16="http://schemas.microsoft.com/office/drawing/2014/main" id="{744A66E3-F4C8-021E-893F-03ADAB09B895}"/>
              </a:ext>
            </a:extLst>
          </p:cNvPr>
          <p:cNvSpPr>
            <a:spLocks noGrp="1"/>
          </p:cNvSpPr>
          <p:nvPr>
            <p:ph type="body" sz="quarter" idx="4294967295"/>
          </p:nvPr>
        </p:nvSpPr>
        <p:spPr>
          <a:xfrm>
            <a:off x="578709" y="1236662"/>
            <a:ext cx="11034582" cy="4911725"/>
          </a:xfrm>
        </p:spPr>
        <p:txBody>
          <a:bodyPr>
            <a:normAutofit/>
          </a:bodyPr>
          <a:lstStyle/>
          <a:p>
            <a:pPr marL="0" indent="0" algn="just">
              <a:spcBef>
                <a:spcPts val="0"/>
              </a:spcBef>
              <a:buNone/>
            </a:pPr>
            <a:r>
              <a:rPr lang="ru-RU" sz="1600" b="1" dirty="0">
                <a:effectLst/>
                <a:latin typeface="+mn-lt"/>
              </a:rPr>
              <a:t>О порядке подтверждения наличия опыта строительства (реконструкции) объектов капитального строительства в целях соответствия участника закупки дополнительным требованиям согласно Постановлению </a:t>
            </a:r>
            <a:r>
              <a:rPr lang="ru-RU" sz="1600" b="1" dirty="0">
                <a:latin typeface="+mn-lt"/>
              </a:rPr>
              <a:t>№</a:t>
            </a:r>
            <a:r>
              <a:rPr lang="en-US" sz="1600" b="1" dirty="0">
                <a:effectLst/>
                <a:latin typeface="+mn-lt"/>
              </a:rPr>
              <a:t>2571 </a:t>
            </a:r>
            <a:endParaRPr lang="en-US" sz="1600" dirty="0">
              <a:latin typeface="+mn-lt"/>
            </a:endParaRPr>
          </a:p>
          <a:p>
            <a:pPr marL="0" indent="0" algn="just">
              <a:spcBef>
                <a:spcPts val="0"/>
              </a:spcBef>
              <a:buNone/>
            </a:pPr>
            <a:r>
              <a:rPr lang="ru-RU" sz="1600" dirty="0">
                <a:effectLst/>
                <a:latin typeface="+mn-lt"/>
              </a:rPr>
              <a:t>	ФАС России отмечает, что лицо, выполнявшее в качестве субподрядчика строительно-монтажные работы на объекте капитального строительства, не может быть признано лицом, имеющим опыт строительства (реконструкции) объекта капитального строительства в совокупном объеме возникающих обязательств, поскольку в силу пункта 3 статьи 706 Гражданского кодекса РФ </a:t>
            </a:r>
            <a:r>
              <a:rPr lang="ru-RU" sz="1600" dirty="0" err="1">
                <a:effectLst/>
                <a:latin typeface="+mn-lt"/>
              </a:rPr>
              <a:t>генеральныЙ</a:t>
            </a:r>
            <a:r>
              <a:rPr lang="ru-RU" sz="1600" dirty="0">
                <a:effectLst/>
                <a:latin typeface="+mn-lt"/>
              </a:rPr>
              <a:t>  подрядчик несет перед заказчиком ответственность за последствия неисполнения или ненадлежащего исполнения обязательств субподрядчиком, а перед субподрядчиком – ответственность за неисполнение или ненадлежащее исполнение заказчиком обязательств по договору подряда. Кроме того, субподрядчик не имеет опыта по сдаче и вводу объекта капитального строительства в эксплуатацию, а также не несет гарантийных обязательств по объекту в целом. </a:t>
            </a:r>
            <a:endParaRPr lang="ru-RU" sz="1600" dirty="0">
              <a:latin typeface="+mn-lt"/>
            </a:endParaRPr>
          </a:p>
          <a:p>
            <a:pPr marL="0" indent="0" algn="just">
              <a:spcBef>
                <a:spcPts val="0"/>
              </a:spcBef>
              <a:buNone/>
            </a:pPr>
            <a:r>
              <a:rPr lang="ru-RU" sz="1600" dirty="0">
                <a:effectLst/>
                <a:latin typeface="+mn-lt"/>
              </a:rPr>
              <a:t>	</a:t>
            </a:r>
            <a:r>
              <a:rPr lang="ru-RU" sz="1600" b="1" dirty="0">
                <a:solidFill>
                  <a:schemeClr val="accent1"/>
                </a:solidFill>
                <a:effectLst/>
                <a:latin typeface="+mn-lt"/>
              </a:rPr>
              <a:t>Учитывая изложенное, по мнению ФАС России, договор (контракт), подтверждающий наличие опыта по строительству (реконструкции) объекта капитального строительства, должен быть заключен с участником закупки и исполнен участником закупки в полном объеме. </a:t>
            </a:r>
            <a:endParaRPr lang="ru-RU" sz="1600" b="1" dirty="0">
              <a:solidFill>
                <a:schemeClr val="accent1"/>
              </a:solidFill>
              <a:latin typeface="+mn-lt"/>
            </a:endParaRPr>
          </a:p>
          <a:p>
            <a:pPr marL="0" indent="0" algn="just">
              <a:spcBef>
                <a:spcPts val="0"/>
              </a:spcBef>
              <a:buNone/>
            </a:pPr>
            <a:r>
              <a:rPr lang="ru-RU" sz="1600" dirty="0">
                <a:effectLst/>
                <a:latin typeface="+mn-lt"/>
              </a:rPr>
              <a:t>	При этом документы, предусмотренные графо	 «Информация и документы, подтверждающие соответствие участников закупки дополнительным требованиям» Постановления </a:t>
            </a:r>
            <a:r>
              <a:rPr lang="ru-RU" sz="1600" dirty="0">
                <a:latin typeface="+mn-lt"/>
              </a:rPr>
              <a:t>№</a:t>
            </a:r>
            <a:r>
              <a:rPr lang="en-US" sz="1600" dirty="0">
                <a:effectLst/>
                <a:latin typeface="+mn-lt"/>
              </a:rPr>
              <a:t>2571 </a:t>
            </a:r>
            <a:r>
              <a:rPr lang="ru-RU" sz="1600" dirty="0">
                <a:effectLst/>
                <a:latin typeface="+mn-lt"/>
              </a:rPr>
              <a:t>должны быть выданы в отношении участника закупки, в связи с чем предоставление участником закупки документов об опыте иных лиц не соответствует требованиям Постановления </a:t>
            </a:r>
            <a:r>
              <a:rPr lang="ru-RU" sz="1600" dirty="0">
                <a:latin typeface="+mn-lt"/>
              </a:rPr>
              <a:t>№</a:t>
            </a:r>
            <a:r>
              <a:rPr lang="en-US" sz="1600" dirty="0">
                <a:effectLst/>
                <a:latin typeface="+mn-lt"/>
              </a:rPr>
              <a:t>2571</a:t>
            </a:r>
            <a:r>
              <a:rPr lang="ru-RU" sz="1600" dirty="0">
                <a:effectLst/>
                <a:latin typeface="+mn-lt"/>
              </a:rPr>
              <a:t>.</a:t>
            </a:r>
            <a:r>
              <a:rPr lang="en-US" sz="1600" dirty="0">
                <a:effectLst/>
                <a:latin typeface="+mn-lt"/>
              </a:rPr>
              <a:t> </a:t>
            </a:r>
            <a:endParaRPr lang="en-US" sz="1600" dirty="0">
              <a:latin typeface="+mn-lt"/>
            </a:endParaRPr>
          </a:p>
          <a:p>
            <a:pPr marL="0" indent="0" algn="just">
              <a:spcBef>
                <a:spcPts val="0"/>
              </a:spcBef>
              <a:buNone/>
            </a:pPr>
            <a:endParaRPr lang="ru-RU" sz="1600" dirty="0">
              <a:latin typeface="+mn-lt"/>
            </a:endParaRPr>
          </a:p>
        </p:txBody>
      </p:sp>
      <p:sp>
        <p:nvSpPr>
          <p:cNvPr id="3" name="Текст 2">
            <a:extLst>
              <a:ext uri="{FF2B5EF4-FFF2-40B4-BE49-F238E27FC236}">
                <a16:creationId xmlns:a16="http://schemas.microsoft.com/office/drawing/2014/main" id="{50E29192-0CF8-8361-0E2E-C108C34FE3E0}"/>
              </a:ext>
            </a:extLst>
          </p:cNvPr>
          <p:cNvSpPr>
            <a:spLocks noGrp="1"/>
          </p:cNvSpPr>
          <p:nvPr>
            <p:ph type="body" sz="quarter" idx="4294967295"/>
          </p:nvPr>
        </p:nvSpPr>
        <p:spPr>
          <a:xfrm>
            <a:off x="0" y="709613"/>
            <a:ext cx="7496175" cy="450850"/>
          </a:xfrm>
        </p:spPr>
        <p:txBody>
          <a:bodyPr>
            <a:normAutofit fontScale="85000" lnSpcReduction="10000"/>
          </a:bodyPr>
          <a:lstStyle/>
          <a:p>
            <a:r>
              <a:rPr lang="ru-RU" dirty="0"/>
              <a:t>Письмо ФАС РОССИИ от 11.01.2024 №МШ/875/24</a:t>
            </a:r>
          </a:p>
        </p:txBody>
      </p:sp>
    </p:spTree>
    <p:extLst>
      <p:ext uri="{BB962C8B-B14F-4D97-AF65-F5344CB8AC3E}">
        <p14:creationId xmlns:p14="http://schemas.microsoft.com/office/powerpoint/2010/main" val="20436372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cs typeface="Segoe UI" panose="020B0502040204020203" pitchFamily="34" charset="0"/>
              </a:rPr>
              <a:t>СТАТУС КОНТРАКТА </a:t>
            </a:r>
            <a:endParaRPr lang="ru-RU" altLang="ru-RU" dirty="0">
              <a:latin typeface="Segoe UI" panose="020B0502040204020203" pitchFamily="34" charset="0"/>
              <a:cs typeface="Segoe UI" panose="020B0502040204020203" pitchFamily="34" charset="0"/>
            </a:endParaRPr>
          </a:p>
        </p:txBody>
      </p:sp>
      <p:sp>
        <p:nvSpPr>
          <p:cNvPr id="2" name="Текст 1">
            <a:extLst>
              <a:ext uri="{FF2B5EF4-FFF2-40B4-BE49-F238E27FC236}">
                <a16:creationId xmlns:a16="http://schemas.microsoft.com/office/drawing/2014/main" id="{744A66E3-F4C8-021E-893F-03ADAB09B895}"/>
              </a:ext>
            </a:extLst>
          </p:cNvPr>
          <p:cNvSpPr>
            <a:spLocks noGrp="1"/>
          </p:cNvSpPr>
          <p:nvPr>
            <p:ph type="body" sz="quarter" idx="4294967295"/>
          </p:nvPr>
        </p:nvSpPr>
        <p:spPr>
          <a:xfrm>
            <a:off x="568409" y="670860"/>
            <a:ext cx="10799806" cy="5223312"/>
          </a:xfrm>
        </p:spPr>
        <p:txBody>
          <a:bodyPr>
            <a:noAutofit/>
          </a:bodyPr>
          <a:lstStyle/>
          <a:p>
            <a:pPr marL="0" indent="0" algn="just">
              <a:lnSpc>
                <a:spcPct val="150000"/>
              </a:lnSpc>
              <a:buNone/>
            </a:pPr>
            <a:r>
              <a:rPr lang="ru-RU" sz="1600" b="1" dirty="0">
                <a:effectLst/>
                <a:latin typeface="+mn-lt"/>
              </a:rPr>
              <a:t> О порядке рассмотрения предоставленных участником закупки контрактов (договоров) в качестве подтверждения соответствия участника закупки </a:t>
            </a:r>
            <a:r>
              <a:rPr lang="ru-RU" sz="1600" b="1" dirty="0" err="1">
                <a:effectLst/>
                <a:latin typeface="+mn-lt"/>
              </a:rPr>
              <a:t>доп</a:t>
            </a:r>
            <a:r>
              <a:rPr lang="ru-RU" sz="1600" b="1" dirty="0">
                <a:effectLst/>
                <a:latin typeface="+mn-lt"/>
              </a:rPr>
              <a:t> требованиям при наличии в реестре контрактов (реестре договоров) информации о контракте (договоре) со статусом «Исполнение» </a:t>
            </a:r>
            <a:endParaRPr lang="ru-RU" sz="1600" dirty="0">
              <a:latin typeface="+mn-lt"/>
            </a:endParaRPr>
          </a:p>
          <a:p>
            <a:pPr algn="just">
              <a:lnSpc>
                <a:spcPct val="150000"/>
              </a:lnSpc>
            </a:pPr>
            <a:r>
              <a:rPr lang="ru-RU" sz="1600" b="1" dirty="0">
                <a:latin typeface="+mn-lt"/>
              </a:rPr>
              <a:t>П</a:t>
            </a:r>
            <a:r>
              <a:rPr lang="ru-RU" sz="1600" b="1" dirty="0">
                <a:effectLst/>
                <a:latin typeface="+mn-lt"/>
              </a:rPr>
              <a:t>о мнению ФАС России (письмо от  11.01.2024 №МШ/875/24), </a:t>
            </a:r>
            <a:r>
              <a:rPr lang="ru-RU" sz="1600" dirty="0">
                <a:solidFill>
                  <a:schemeClr val="tx2"/>
                </a:solidFill>
                <a:effectLst/>
                <a:latin typeface="+mn-lt"/>
              </a:rPr>
              <a:t>наличие в реестре контрактов (реестре договоров) информации о контракте (договоре) со статусом «Исполнение», а также неразмещение в реестре контрактов (реестре договоров) необходимых документов не свидетельствуют об отсутствии у участника закупки требуемого опыта </a:t>
            </a:r>
            <a:r>
              <a:rPr lang="ru-RU" sz="1600" dirty="0">
                <a:effectLst/>
                <a:latin typeface="+mn-lt"/>
              </a:rPr>
              <a:t>выполнения работ (поставки товара, оказания услуг) </a:t>
            </a:r>
            <a:r>
              <a:rPr lang="ru-RU" sz="1600" dirty="0">
                <a:solidFill>
                  <a:schemeClr val="tx2"/>
                </a:solidFill>
                <a:effectLst/>
                <a:latin typeface="+mn-lt"/>
              </a:rPr>
              <a:t>в случае наличия в реестре участников закупки, аккредитованных на электронной площадке, полного перечня документов, предусмотренных Постановлением </a:t>
            </a:r>
            <a:r>
              <a:rPr lang="ru-RU" sz="1600" dirty="0">
                <a:solidFill>
                  <a:schemeClr val="tx2"/>
                </a:solidFill>
                <a:latin typeface="+mn-lt"/>
              </a:rPr>
              <a:t>№</a:t>
            </a:r>
            <a:r>
              <a:rPr lang="en-US" sz="1600" dirty="0">
                <a:solidFill>
                  <a:schemeClr val="tx2"/>
                </a:solidFill>
                <a:effectLst/>
                <a:latin typeface="+mn-lt"/>
              </a:rPr>
              <a:t>2571. </a:t>
            </a:r>
            <a:endParaRPr lang="ru-RU" sz="1600" dirty="0">
              <a:solidFill>
                <a:schemeClr val="tx2"/>
              </a:solidFill>
              <a:effectLst/>
              <a:latin typeface="+mn-lt"/>
            </a:endParaRPr>
          </a:p>
          <a:p>
            <a:pPr algn="just">
              <a:lnSpc>
                <a:spcPct val="150000"/>
              </a:lnSpc>
            </a:pPr>
            <a:r>
              <a:rPr lang="ru-RU" sz="1600" b="1" dirty="0">
                <a:solidFill>
                  <a:schemeClr val="tx2"/>
                </a:solidFill>
              </a:rPr>
              <a:t>Позиция Верховного Суда РФ </a:t>
            </a:r>
            <a:r>
              <a:rPr lang="ru-RU" sz="1600" b="1" dirty="0"/>
              <a:t>(Определение от 26.12.2023 №310-ЭС23-25607 по делу №А68-13062/2022) - </a:t>
            </a:r>
            <a:r>
              <a:rPr lang="ru-RU" sz="1600" b="0" i="0" u="none" strike="noStrike" dirty="0">
                <a:solidFill>
                  <a:srgbClr val="1C1C21"/>
                </a:solidFill>
                <a:effectLst/>
              </a:rPr>
              <a:t>в качестве подтверждения соответствия участников закупок </a:t>
            </a:r>
            <a:r>
              <a:rPr lang="ru-RU" sz="1600" b="0" i="0" u="none" strike="noStrike" dirty="0" err="1">
                <a:solidFill>
                  <a:srgbClr val="1C1C21"/>
                </a:solidFill>
                <a:effectLst/>
              </a:rPr>
              <a:t>доп</a:t>
            </a:r>
            <a:r>
              <a:rPr lang="ru-RU" sz="1600" b="0" i="0" u="none" strike="noStrike" dirty="0">
                <a:solidFill>
                  <a:srgbClr val="1C1C21"/>
                </a:solidFill>
                <a:effectLst/>
              </a:rPr>
              <a:t> требованиям, предусмотренным Постановлением №</a:t>
            </a:r>
            <a:r>
              <a:rPr lang="en-US" sz="1600" b="0" i="0" u="none" strike="noStrike" dirty="0">
                <a:solidFill>
                  <a:srgbClr val="1C1C21"/>
                </a:solidFill>
                <a:effectLst/>
              </a:rPr>
              <a:t>2571, </a:t>
            </a:r>
            <a:r>
              <a:rPr lang="ru-RU" sz="1600" b="0" i="0" u="none" strike="noStrike" dirty="0">
                <a:solidFill>
                  <a:srgbClr val="1C1C21"/>
                </a:solidFill>
                <a:effectLst/>
              </a:rPr>
              <a:t>принимаются исключительно исполненные контракты (договоры)</a:t>
            </a:r>
            <a:br>
              <a:rPr lang="ru-RU" sz="1600" dirty="0"/>
            </a:br>
            <a:endParaRPr lang="ru-RU" sz="1600" dirty="0"/>
          </a:p>
        </p:txBody>
      </p:sp>
    </p:spTree>
    <p:extLst>
      <p:ext uri="{BB962C8B-B14F-4D97-AF65-F5344CB8AC3E}">
        <p14:creationId xmlns:p14="http://schemas.microsoft.com/office/powerpoint/2010/main" val="153661732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ПОЗИЦИЯ МИНФИНА ПО СТАТУСУ КОНТРАКТА    </a:t>
            </a:r>
            <a:br>
              <a:rPr lang="ru-RU" dirty="0"/>
            </a:br>
            <a:endParaRPr lang="ru-RU" altLang="ru-RU" dirty="0">
              <a:cs typeface="Segoe UI" panose="020B0502040204020203" pitchFamily="34" charset="0"/>
            </a:endParaRPr>
          </a:p>
        </p:txBody>
      </p:sp>
      <p:sp>
        <p:nvSpPr>
          <p:cNvPr id="5" name="Текст 4">
            <a:extLst>
              <a:ext uri="{FF2B5EF4-FFF2-40B4-BE49-F238E27FC236}">
                <a16:creationId xmlns:a16="http://schemas.microsoft.com/office/drawing/2014/main" id="{76A2A306-63E1-4192-9E86-BBB4BB34CCD4}"/>
              </a:ext>
            </a:extLst>
          </p:cNvPr>
          <p:cNvSpPr>
            <a:spLocks noGrp="1"/>
          </p:cNvSpPr>
          <p:nvPr>
            <p:ph type="body" sz="quarter" idx="4294967295"/>
          </p:nvPr>
        </p:nvSpPr>
        <p:spPr>
          <a:xfrm>
            <a:off x="0" y="1189038"/>
            <a:ext cx="10744200" cy="4911725"/>
          </a:xfrm>
        </p:spPr>
        <p:txBody>
          <a:bodyPr/>
          <a:lstStyle/>
          <a:p>
            <a:pPr>
              <a:lnSpc>
                <a:spcPct val="150000"/>
              </a:lnSpc>
              <a:buClr>
                <a:srgbClr val="FF0000"/>
              </a:buClr>
            </a:pPr>
            <a:endParaRPr lang="ru-RU" dirty="0">
              <a:latin typeface="+mn-lt"/>
            </a:endParaRPr>
          </a:p>
          <a:p>
            <a:pPr marL="285750" indent="-285750">
              <a:lnSpc>
                <a:spcPct val="150000"/>
              </a:lnSpc>
              <a:buClr>
                <a:srgbClr val="FF0000"/>
              </a:buClr>
              <a:buFont typeface="Wingdings" panose="05000000000000000000" pitchFamily="2" charset="2"/>
              <a:buChar char="Ø"/>
            </a:pPr>
            <a:endParaRPr lang="ru-RU" dirty="0">
              <a:latin typeface="+mn-lt"/>
            </a:endParaRPr>
          </a:p>
          <a:p>
            <a:pPr marL="285750" indent="-285750">
              <a:lnSpc>
                <a:spcPct val="150000"/>
              </a:lnSpc>
              <a:buClr>
                <a:srgbClr val="FF0000"/>
              </a:buClr>
              <a:buFont typeface="Wingdings" panose="05000000000000000000" pitchFamily="2" charset="2"/>
              <a:buChar char="Ø"/>
            </a:pPr>
            <a:endParaRPr lang="ru-RU" dirty="0">
              <a:latin typeface="+mn-lt"/>
            </a:endParaRPr>
          </a:p>
        </p:txBody>
      </p:sp>
      <p:sp>
        <p:nvSpPr>
          <p:cNvPr id="3" name="TextBox 2">
            <a:extLst>
              <a:ext uri="{FF2B5EF4-FFF2-40B4-BE49-F238E27FC236}">
                <a16:creationId xmlns:a16="http://schemas.microsoft.com/office/drawing/2014/main" id="{F2FDAB6D-5AE6-A634-3D75-5204539C7522}"/>
              </a:ext>
            </a:extLst>
          </p:cNvPr>
          <p:cNvSpPr txBox="1"/>
          <p:nvPr/>
        </p:nvSpPr>
        <p:spPr>
          <a:xfrm>
            <a:off x="421142" y="803763"/>
            <a:ext cx="11512061" cy="5386090"/>
          </a:xfrm>
          <a:prstGeom prst="rect">
            <a:avLst/>
          </a:prstGeom>
          <a:noFill/>
        </p:spPr>
        <p:txBody>
          <a:bodyPr wrap="square">
            <a:spAutoFit/>
          </a:bodyPr>
          <a:lstStyle/>
          <a:p>
            <a:pPr algn="just"/>
            <a:r>
              <a:rPr lang="ru-RU" sz="1500" dirty="0"/>
              <a:t>         При осуществлении закупок в соответствии с позициями, указанными в абзаце пятом подпункта "б" п. 3 Постановления №2571 подтверждением соответствия дополнительному требованию о наличии опыта у участника закупки </a:t>
            </a:r>
            <a:r>
              <a:rPr lang="ru-RU" sz="1500" b="1" dirty="0">
                <a:solidFill>
                  <a:schemeClr val="accent1"/>
                </a:solidFill>
              </a:rPr>
              <a:t>является исполненный участником закупки контракт, заключенный в соответствии с Законом №44-ФЗ, или исполненный договор, заключенный в соответствии с Законом №223-ФЗ.   </a:t>
            </a:r>
          </a:p>
          <a:p>
            <a:pPr algn="just"/>
            <a:r>
              <a:rPr lang="ru-RU" sz="1500" dirty="0"/>
              <a:t>        В случае осуществления закупок, позиции по которым не указаны в абзаце пятом подпункта "б" пункта 3 Постановления №2571, подтверждением соответствия дополнительному требованию о наличии опыта у участника закупки является любой исполненный участником закупки договор, в том числе заключенный в соответствии с Законом №44-ФЗ или в соответствии с Законом №223-ФЗ.    </a:t>
            </a:r>
          </a:p>
          <a:p>
            <a:pPr algn="just"/>
            <a:r>
              <a:rPr lang="ru-RU" sz="1500" dirty="0"/>
              <a:t>        </a:t>
            </a:r>
            <a:r>
              <a:rPr lang="ru-RU" sz="1500" b="1" dirty="0"/>
              <a:t>При этом такой договор (контракт) должен быть заключен с участником закупки и исполнен участником закупки в полном объеме, то есть выполнение работ, оказание услуг по соответствующему договору (контракту) должно быть завершено, что будет являться подтверждением наличия опыта у конкретного лица, позволяющего сделать вывод об объеме выполненных работ, оказанных услуг непосредственно этим участником.  </a:t>
            </a:r>
          </a:p>
          <a:p>
            <a:pPr algn="just"/>
            <a:r>
              <a:rPr lang="ru-RU" sz="1500" dirty="0"/>
              <a:t>        В соответствии с п. 3 статьи 425 ГК РФ законом или договором может быть предусмотрено, что окончание срока действия договора влечет прекращение обязательств сторон по договору. Договор, в котором отсутствует такое условие, признается действующим до определенного в нем момента окончания исполнения сторонами обязательства.</a:t>
            </a:r>
          </a:p>
          <a:p>
            <a:pPr algn="just"/>
            <a:r>
              <a:rPr lang="ru-RU" sz="1500" dirty="0"/>
              <a:t>     Следовательно, государственный или муниципальный контракт, как и любой договор, будет считаться исполненным после выполнения своих обязательств сторонами в полном объеме.  </a:t>
            </a:r>
          </a:p>
          <a:p>
            <a:pPr algn="just"/>
            <a:r>
              <a:rPr lang="ru-RU" sz="1500" dirty="0"/>
              <a:t>      Таким образом, </a:t>
            </a:r>
            <a:r>
              <a:rPr lang="ru-RU" sz="1500" b="1" dirty="0">
                <a:solidFill>
                  <a:schemeClr val="tx2"/>
                </a:solidFill>
              </a:rPr>
              <a:t>полное исполнение сторонами взятых на себя обязательств по договору (контракту) включает в себя приемку поставленного товара, выполненной работы, оказанной услуги (их результатов) и оплату заказчиком поставленного товара, выполненной работы, оказанной услуги (их результатов).</a:t>
            </a:r>
            <a:r>
              <a:rPr lang="ru-RU" sz="1400" dirty="0">
                <a:latin typeface="+mn-lt"/>
              </a:rPr>
              <a:t> </a:t>
            </a:r>
          </a:p>
          <a:p>
            <a:pPr algn="just"/>
            <a:r>
              <a:rPr lang="ru-RU" sz="1400" b="1" dirty="0">
                <a:solidFill>
                  <a:schemeClr val="accent2"/>
                </a:solidFill>
                <a:latin typeface="+mn-lt"/>
              </a:rPr>
              <a:t>Письмо от </a:t>
            </a:r>
            <a:r>
              <a:rPr lang="ru-RU" sz="1400" b="1" dirty="0">
                <a:solidFill>
                  <a:schemeClr val="accent2"/>
                </a:solidFill>
                <a:effectLst/>
                <a:latin typeface="+mn-lt"/>
                <a:ea typeface="Calibri" panose="020F0502020204030204" pitchFamily="34" charset="0"/>
              </a:rPr>
              <a:t>01 сентября 2022 г. </a:t>
            </a:r>
            <a:r>
              <a:rPr lang="ru-RU" sz="1400" b="1" dirty="0">
                <a:solidFill>
                  <a:schemeClr val="accent2"/>
                </a:solidFill>
                <a:latin typeface="+mn-lt"/>
                <a:ea typeface="Calibri" panose="020F0502020204030204" pitchFamily="34" charset="0"/>
              </a:rPr>
              <a:t>№</a:t>
            </a:r>
            <a:r>
              <a:rPr lang="ru-RU" sz="1400" b="1" dirty="0">
                <a:solidFill>
                  <a:schemeClr val="accent2"/>
                </a:solidFill>
                <a:effectLst/>
                <a:latin typeface="+mn-lt"/>
                <a:ea typeface="Calibri" panose="020F0502020204030204" pitchFamily="34" charset="0"/>
              </a:rPr>
              <a:t>24-06-06/85201</a:t>
            </a:r>
            <a:endParaRPr lang="ru-RU" sz="1400" b="1" dirty="0">
              <a:solidFill>
                <a:schemeClr val="accent2"/>
              </a:solidFill>
              <a:effectLst/>
              <a:latin typeface="+mn-lt"/>
              <a:ea typeface="Times New Roman" panose="02020603050405020304" pitchFamily="18" charset="0"/>
            </a:endParaRPr>
          </a:p>
          <a:p>
            <a:pPr algn="just"/>
            <a:endParaRPr lang="ru-RU" sz="1500" b="1" dirty="0">
              <a:solidFill>
                <a:schemeClr val="tx2"/>
              </a:solidFill>
            </a:endParaRPr>
          </a:p>
        </p:txBody>
      </p:sp>
    </p:spTree>
    <p:extLst>
      <p:ext uri="{BB962C8B-B14F-4D97-AF65-F5344CB8AC3E}">
        <p14:creationId xmlns:p14="http://schemas.microsoft.com/office/powerpoint/2010/main" val="28594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latin typeface="+mn-lt"/>
                <a:cs typeface="Segoe UI" panose="020B0502040204020203" pitchFamily="34" charset="0"/>
              </a:rPr>
              <a:t>СОПОСТАВИМОСТЬ. ДА ИЛИ НЕТ?</a:t>
            </a:r>
            <a:endParaRPr lang="ru-RU" altLang="ru-RU" dirty="0">
              <a:solidFill>
                <a:srgbClr val="FF0000"/>
              </a:solidFill>
              <a:latin typeface="+mn-lt"/>
              <a:cs typeface="Segoe UI" panose="020B0502040204020203" pitchFamily="34" charset="0"/>
            </a:endParaRPr>
          </a:p>
        </p:txBody>
      </p:sp>
      <p:sp>
        <p:nvSpPr>
          <p:cNvPr id="9" name="Freeform 37"/>
          <p:cNvSpPr>
            <a:spLocks noEditPoints="1"/>
          </p:cNvSpPr>
          <p:nvPr/>
        </p:nvSpPr>
        <p:spPr bwMode="auto">
          <a:xfrm>
            <a:off x="541177" y="1586204"/>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8" name="Freeform 37"/>
          <p:cNvSpPr>
            <a:spLocks noEditPoints="1"/>
          </p:cNvSpPr>
          <p:nvPr/>
        </p:nvSpPr>
        <p:spPr bwMode="auto">
          <a:xfrm>
            <a:off x="505759" y="1538940"/>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2" name="Прямоугольник 1"/>
          <p:cNvSpPr/>
          <p:nvPr/>
        </p:nvSpPr>
        <p:spPr>
          <a:xfrm>
            <a:off x="716316" y="939873"/>
            <a:ext cx="10434021" cy="646331"/>
          </a:xfrm>
          <a:prstGeom prst="rect">
            <a:avLst/>
          </a:prstGeom>
        </p:spPr>
        <p:txBody>
          <a:bodyPr wrap="square">
            <a:spAutoFit/>
          </a:bodyPr>
          <a:lstStyle/>
          <a:p>
            <a:pPr algn="just"/>
            <a:endParaRPr lang="ru-RU" dirty="0"/>
          </a:p>
          <a:p>
            <a:pPr algn="just"/>
            <a:endParaRPr lang="ru-RU" dirty="0"/>
          </a:p>
        </p:txBody>
      </p:sp>
      <p:sp>
        <p:nvSpPr>
          <p:cNvPr id="5" name="TextBox 4">
            <a:extLst>
              <a:ext uri="{FF2B5EF4-FFF2-40B4-BE49-F238E27FC236}">
                <a16:creationId xmlns:a16="http://schemas.microsoft.com/office/drawing/2014/main" id="{2DD1ED32-E118-4072-828F-4F762FFE2E87}"/>
              </a:ext>
            </a:extLst>
          </p:cNvPr>
          <p:cNvSpPr txBox="1"/>
          <p:nvPr/>
        </p:nvSpPr>
        <p:spPr>
          <a:xfrm>
            <a:off x="596045" y="646200"/>
            <a:ext cx="10969925" cy="5589222"/>
          </a:xfrm>
          <a:prstGeom prst="rect">
            <a:avLst/>
          </a:prstGeom>
          <a:noFill/>
          <a:ln>
            <a:solidFill>
              <a:srgbClr val="C00000"/>
            </a:solidFill>
          </a:ln>
        </p:spPr>
        <p:txBody>
          <a:bodyPr wrap="square">
            <a:spAutoFit/>
          </a:bodyPr>
          <a:lstStyle/>
          <a:p>
            <a:pPr indent="450215" algn="just">
              <a:lnSpc>
                <a:spcPct val="115000"/>
              </a:lnSpc>
              <a:spcBef>
                <a:spcPts val="600"/>
              </a:spcBef>
              <a:tabLst>
                <a:tab pos="630555" algn="l"/>
              </a:tabLst>
            </a:pPr>
            <a:r>
              <a:rPr lang="ru-RU" sz="1600" dirty="0">
                <a:ea typeface="Times New Roman" panose="02020603050405020304" pitchFamily="18" charset="0"/>
              </a:rPr>
              <a:t>О</a:t>
            </a:r>
            <a:r>
              <a:rPr lang="ru-RU" sz="1600" dirty="0">
                <a:effectLst/>
                <a:ea typeface="Times New Roman" panose="02020603050405020304" pitchFamily="18" charset="0"/>
              </a:rPr>
              <a:t>бъект спорной закупки « </a:t>
            </a:r>
            <a:r>
              <a:rPr lang="ru-RU" sz="1600" b="1" dirty="0">
                <a:effectLst/>
                <a:ea typeface="Times New Roman" panose="02020603050405020304" pitchFamily="18" charset="0"/>
              </a:rPr>
              <a:t>выполнение работ по благоустройству путем выполнения работ по высадке и содержанию кустарников и крупномерных деревьев, устройству и содержанию посевного газона </a:t>
            </a:r>
            <a:r>
              <a:rPr lang="ru-RU" sz="1600" dirty="0">
                <a:effectLst/>
                <a:ea typeface="Times New Roman" panose="02020603050405020304" pitchFamily="18" charset="0"/>
              </a:rPr>
              <a:t>на территории сквера» .</a:t>
            </a:r>
          </a:p>
          <a:p>
            <a:pPr indent="457200" algn="just" hangingPunct="0"/>
            <a:r>
              <a:rPr lang="ru-RU" sz="1600" dirty="0">
                <a:solidFill>
                  <a:schemeClr val="accent1"/>
                </a:solidFill>
              </a:rPr>
              <a:t>Участник закупки (УЗ) представил в качестве подтверждения соответствия доп. требованиям </a:t>
            </a:r>
            <a:r>
              <a:rPr lang="ru-RU" sz="1600" kern="150" dirty="0">
                <a:effectLst/>
                <a:ea typeface="Times New Roman" panose="02020603050405020304" pitchFamily="18" charset="0"/>
                <a:cs typeface="Times New Roman" panose="02020603050405020304" pitchFamily="18" charset="0"/>
              </a:rPr>
              <a:t>контракт, предметом которого  </a:t>
            </a:r>
            <a:r>
              <a:rPr lang="ru-RU" sz="1600" b="1" kern="150" dirty="0">
                <a:effectLst/>
                <a:ea typeface="Times New Roman" panose="02020603050405020304" pitchFamily="18" charset="0"/>
                <a:cs typeface="Times New Roman" panose="02020603050405020304" pitchFamily="18" charset="0"/>
              </a:rPr>
              <a:t>являлось выполнение  работ по содержанию дорог и внутриквартальных проездов </a:t>
            </a:r>
            <a:r>
              <a:rPr lang="ru-RU" sz="1600" kern="150" dirty="0">
                <a:effectLst/>
                <a:ea typeface="Times New Roman" panose="02020603050405020304" pitchFamily="18" charset="0"/>
                <a:cs typeface="Times New Roman" panose="02020603050405020304" pitchFamily="18" charset="0"/>
              </a:rPr>
              <a:t>на территории Центрального района города Челябинска в осенне-зимний период:</a:t>
            </a:r>
          </a:p>
          <a:p>
            <a:pPr indent="457200" algn="just" hangingPunct="0"/>
            <a:r>
              <a:rPr lang="ru-RU" sz="1600" kern="150" dirty="0">
                <a:effectLst/>
                <a:ea typeface="Times New Roman" panose="02020603050405020304" pitchFamily="18" charset="0"/>
                <a:cs typeface="Times New Roman" panose="02020603050405020304" pitchFamily="18" charset="0"/>
              </a:rPr>
              <a:t>- содержание проезжей части дорог и внутриквартальных проездов:</a:t>
            </a:r>
          </a:p>
          <a:p>
            <a:pPr indent="457200" algn="just" hangingPunct="0"/>
            <a:r>
              <a:rPr lang="ru-RU" sz="1600" kern="150" dirty="0">
                <a:effectLst/>
                <a:ea typeface="Times New Roman" panose="02020603050405020304" pitchFamily="18" charset="0"/>
                <a:cs typeface="Times New Roman" panose="02020603050405020304" pitchFamily="18" charset="0"/>
              </a:rPr>
              <a:t>- очистка </a:t>
            </a:r>
            <a:r>
              <a:rPr lang="ru-RU" sz="1600" kern="150" dirty="0">
                <a:ea typeface="Times New Roman" panose="02020603050405020304" pitchFamily="18" charset="0"/>
                <a:cs typeface="Times New Roman" panose="02020603050405020304" pitchFamily="18" charset="0"/>
              </a:rPr>
              <a:t>от снега дорог и перекрестков;</a:t>
            </a:r>
            <a:endParaRPr lang="ru-RU" sz="1600" kern="150" dirty="0">
              <a:effectLst/>
              <a:ea typeface="Times New Roman" panose="02020603050405020304" pitchFamily="18" charset="0"/>
              <a:cs typeface="Times New Roman" panose="02020603050405020304" pitchFamily="18" charset="0"/>
            </a:endParaRPr>
          </a:p>
          <a:p>
            <a:pPr indent="457200" algn="just" hangingPunct="0"/>
            <a:r>
              <a:rPr lang="ru-RU" sz="1600" kern="150" dirty="0">
                <a:effectLst/>
                <a:ea typeface="Times New Roman" panose="02020603050405020304" pitchFamily="18" charset="0"/>
                <a:cs typeface="Times New Roman" panose="02020603050405020304" pitchFamily="18" charset="0"/>
              </a:rPr>
              <a:t>- распределение противогололедных материалов механизированным способом;</a:t>
            </a:r>
          </a:p>
          <a:p>
            <a:pPr indent="457200" algn="just" hangingPunct="0"/>
            <a:r>
              <a:rPr lang="ru-RU" sz="1600" kern="150" dirty="0">
                <a:effectLst/>
                <a:ea typeface="Times New Roman" panose="02020603050405020304" pitchFamily="18" charset="0"/>
                <a:cs typeface="Times New Roman" panose="02020603050405020304" pitchFamily="18" charset="0"/>
              </a:rPr>
              <a:t>- погрузка мусора (в том числе ветки деревьев, листья), снега погрузчиком.</a:t>
            </a:r>
          </a:p>
          <a:p>
            <a:pPr indent="457200" algn="just" hangingPunct="0"/>
            <a:r>
              <a:rPr lang="ru-RU" sz="1600" b="1" kern="150" dirty="0">
                <a:effectLst/>
                <a:ea typeface="Times New Roman" panose="02020603050405020304" pitchFamily="18" charset="0"/>
                <a:cs typeface="Times New Roman" panose="02020603050405020304" pitchFamily="18" charset="0"/>
              </a:rPr>
              <a:t>Комиссия заказчика заявку отклонила. УЗ подал жалобу</a:t>
            </a:r>
            <a:r>
              <a:rPr lang="ru-RU" sz="1600" b="1" kern="150" dirty="0">
                <a:ea typeface="Times New Roman" panose="02020603050405020304" pitchFamily="18" charset="0"/>
                <a:cs typeface="Times New Roman" panose="02020603050405020304" pitchFamily="18" charset="0"/>
              </a:rPr>
              <a:t>, которую антимонопольный орган признал обоснованной, так как по мнению   </a:t>
            </a:r>
            <a:r>
              <a:rPr lang="ru-RU" sz="1600" b="1" kern="150" dirty="0">
                <a:solidFill>
                  <a:schemeClr val="accent1"/>
                </a:solidFill>
                <a:ea typeface="Times New Roman" panose="02020603050405020304" pitchFamily="18" charset="0"/>
                <a:cs typeface="Times New Roman" panose="02020603050405020304" pitchFamily="18" charset="0"/>
              </a:rPr>
              <a:t>УФАС и предмет представленного УЗ контракта и объект закупки равно относятся к «благоустройству». </a:t>
            </a:r>
            <a:r>
              <a:rPr lang="ru-RU" sz="1600" b="1" kern="150" dirty="0">
                <a:ea typeface="Times New Roman" panose="02020603050405020304" pitchFamily="18" charset="0"/>
                <a:cs typeface="Times New Roman" panose="02020603050405020304" pitchFamily="18" charset="0"/>
              </a:rPr>
              <a:t>Заказчик с этим не согласился и обратился в суд.</a:t>
            </a:r>
            <a:endParaRPr lang="ru-RU" sz="1600" b="1" kern="150" dirty="0">
              <a:effectLst/>
              <a:ea typeface="Times New Roman" panose="02020603050405020304" pitchFamily="18" charset="0"/>
              <a:cs typeface="Times New Roman" panose="02020603050405020304" pitchFamily="18" charset="0"/>
            </a:endParaRPr>
          </a:p>
          <a:p>
            <a:pPr indent="457200" algn="just" hangingPunct="0"/>
            <a:r>
              <a:rPr lang="ru-RU" sz="1600" kern="150" dirty="0">
                <a:ea typeface="Times New Roman" panose="02020603050405020304" pitchFamily="18" charset="0"/>
                <a:cs typeface="Times New Roman" panose="02020603050405020304" pitchFamily="18" charset="0"/>
              </a:rPr>
              <a:t>С</a:t>
            </a:r>
            <a:r>
              <a:rPr lang="ru-RU" sz="1600" kern="150" dirty="0">
                <a:effectLst/>
                <a:ea typeface="Times New Roman" panose="02020603050405020304" pitchFamily="18" charset="0"/>
                <a:cs typeface="Times New Roman" panose="02020603050405020304" pitchFamily="18" charset="0"/>
              </a:rPr>
              <a:t>уды первой и апелляционной инстанции пришли к выводу о том, что </a:t>
            </a:r>
            <a:r>
              <a:rPr lang="ru-RU" sz="1600" kern="150" dirty="0">
                <a:solidFill>
                  <a:schemeClr val="accent1"/>
                </a:solidFill>
                <a:effectLst/>
                <a:ea typeface="Times New Roman" panose="02020603050405020304" pitchFamily="18" charset="0"/>
                <a:cs typeface="Times New Roman" panose="02020603050405020304" pitchFamily="18" charset="0"/>
              </a:rPr>
              <a:t>опыт содержания дорог и внутриквартальных проездов, не подтверждает опыт, необходимый для высадки и содержания кустарников и крупномерных деревьев, а также устройство посевного газона.</a:t>
            </a:r>
            <a:r>
              <a:rPr lang="ru-RU" sz="1600" kern="150" dirty="0">
                <a:effectLst/>
                <a:ea typeface="Times New Roman" panose="02020603050405020304" pitchFamily="18" charset="0"/>
                <a:cs typeface="Times New Roman" panose="02020603050405020304" pitchFamily="18" charset="0"/>
              </a:rPr>
              <a:t> </a:t>
            </a:r>
          </a:p>
          <a:p>
            <a:pPr indent="457200" algn="just" hangingPunct="0"/>
            <a:r>
              <a:rPr lang="ru-RU" sz="1600" b="1" kern="150" dirty="0">
                <a:ea typeface="Times New Roman" panose="02020603050405020304" pitchFamily="18" charset="0"/>
                <a:cs typeface="Times New Roman" panose="02020603050405020304" pitchFamily="18" charset="0"/>
              </a:rPr>
              <a:t>Однако кассация отменила решения суда первой и апелляционной инстанций, указав</a:t>
            </a:r>
            <a:r>
              <a:rPr lang="ru-RU" sz="1600" b="1" kern="150" dirty="0">
                <a:effectLst/>
                <a:ea typeface="Times New Roman" panose="02020603050405020304" pitchFamily="18" charset="0"/>
                <a:cs typeface="Times New Roman" panose="02020603050405020304" pitchFamily="18" charset="0"/>
              </a:rPr>
              <a:t> что работы, размещённые в извещении и работы, выполненные УЗ по другим контрактам, относятся к одной категории работ по благоустройству территорий города Челябинска согласно Правилам о благоустройстве.</a:t>
            </a:r>
          </a:p>
          <a:p>
            <a:pPr indent="457200" algn="just" hangingPunct="0"/>
            <a:r>
              <a:rPr lang="ru-RU" sz="1400" dirty="0">
                <a:solidFill>
                  <a:schemeClr val="accent1"/>
                </a:solidFill>
                <a:effectLst/>
                <a:ea typeface="Times New Roman" panose="02020603050405020304" pitchFamily="18" charset="0"/>
              </a:rPr>
              <a:t>Постановление АС Уральского округа  от 28.11.2023 г. </a:t>
            </a:r>
            <a:r>
              <a:rPr lang="ru-RU" sz="1400" dirty="0">
                <a:solidFill>
                  <a:schemeClr val="accent1"/>
                </a:solidFill>
                <a:ea typeface="Times New Roman" panose="02020603050405020304" pitchFamily="18" charset="0"/>
              </a:rPr>
              <a:t>№</a:t>
            </a:r>
            <a:r>
              <a:rPr lang="ru-RU" sz="1400" dirty="0">
                <a:solidFill>
                  <a:schemeClr val="accent1"/>
                </a:solidFill>
                <a:effectLst/>
                <a:ea typeface="Times New Roman" panose="02020603050405020304" pitchFamily="18" charset="0"/>
              </a:rPr>
              <a:t>Ф09-6801/23 по делу №А76-32033/2022</a:t>
            </a:r>
            <a:r>
              <a:rPr lang="ru-RU" sz="1400" dirty="0">
                <a:solidFill>
                  <a:schemeClr val="accent1"/>
                </a:solidFill>
                <a:effectLst/>
              </a:rPr>
              <a:t> </a:t>
            </a:r>
            <a:endParaRPr lang="ru-RU" sz="1400" kern="150" dirty="0">
              <a:solidFill>
                <a:schemeClr val="accent1"/>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899942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latin typeface="+mn-lt"/>
                <a:cs typeface="Segoe UI" panose="020B0502040204020203" pitchFamily="34" charset="0"/>
              </a:rPr>
              <a:t>СОПОСТАВИМОСТЬ. ДА ИЛИ НЕТ?</a:t>
            </a:r>
            <a:endParaRPr lang="ru-RU" altLang="ru-RU" dirty="0">
              <a:solidFill>
                <a:srgbClr val="FF0000"/>
              </a:solidFill>
              <a:latin typeface="+mn-lt"/>
              <a:cs typeface="Segoe UI" panose="020B0502040204020203" pitchFamily="34" charset="0"/>
            </a:endParaRPr>
          </a:p>
        </p:txBody>
      </p:sp>
      <p:sp>
        <p:nvSpPr>
          <p:cNvPr id="9" name="Freeform 37"/>
          <p:cNvSpPr>
            <a:spLocks noEditPoints="1"/>
          </p:cNvSpPr>
          <p:nvPr/>
        </p:nvSpPr>
        <p:spPr bwMode="auto">
          <a:xfrm>
            <a:off x="541177" y="1586204"/>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8" name="Freeform 37"/>
          <p:cNvSpPr>
            <a:spLocks noEditPoints="1"/>
          </p:cNvSpPr>
          <p:nvPr/>
        </p:nvSpPr>
        <p:spPr bwMode="auto">
          <a:xfrm>
            <a:off x="505759" y="1538940"/>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2" name="Прямоугольник 1"/>
          <p:cNvSpPr/>
          <p:nvPr/>
        </p:nvSpPr>
        <p:spPr>
          <a:xfrm>
            <a:off x="716316" y="939873"/>
            <a:ext cx="10434021" cy="646331"/>
          </a:xfrm>
          <a:prstGeom prst="rect">
            <a:avLst/>
          </a:prstGeom>
        </p:spPr>
        <p:txBody>
          <a:bodyPr wrap="square">
            <a:spAutoFit/>
          </a:bodyPr>
          <a:lstStyle/>
          <a:p>
            <a:pPr algn="just"/>
            <a:endParaRPr lang="ru-RU" dirty="0"/>
          </a:p>
          <a:p>
            <a:pPr algn="just"/>
            <a:endParaRPr lang="ru-RU" dirty="0"/>
          </a:p>
        </p:txBody>
      </p:sp>
      <p:sp>
        <p:nvSpPr>
          <p:cNvPr id="5" name="TextBox 4">
            <a:extLst>
              <a:ext uri="{FF2B5EF4-FFF2-40B4-BE49-F238E27FC236}">
                <a16:creationId xmlns:a16="http://schemas.microsoft.com/office/drawing/2014/main" id="{2DD1ED32-E118-4072-828F-4F762FFE2E87}"/>
              </a:ext>
            </a:extLst>
          </p:cNvPr>
          <p:cNvSpPr txBox="1"/>
          <p:nvPr/>
        </p:nvSpPr>
        <p:spPr>
          <a:xfrm>
            <a:off x="596045" y="646200"/>
            <a:ext cx="10969925" cy="5786199"/>
          </a:xfrm>
          <a:prstGeom prst="rect">
            <a:avLst/>
          </a:prstGeom>
          <a:noFill/>
          <a:ln>
            <a:solidFill>
              <a:srgbClr val="C00000"/>
            </a:solidFill>
          </a:ln>
        </p:spPr>
        <p:txBody>
          <a:bodyPr wrap="square">
            <a:spAutoFit/>
          </a:bodyPr>
          <a:lstStyle/>
          <a:p>
            <a:pPr indent="457200" algn="just" hangingPunct="0"/>
            <a:r>
              <a:rPr lang="ru-RU" sz="1600" kern="150" dirty="0">
                <a:solidFill>
                  <a:srgbClr val="000000"/>
                </a:solidFill>
                <a:effectLst/>
                <a:ea typeface="Times New Roman" panose="02020603050405020304" pitchFamily="18" charset="0"/>
              </a:rPr>
              <a:t>В материалах дела усматривается, что Участник закупки (УЗ)  в составе заявки в подтверждение наличия испрашиваемого опыта выполнения работ по строительству некапитального строения, сооружения (строений, сооружений) и благоустройству территорий представило муниципальный контракт на выполнение работ по ремонту дорожного покрытия проездов в городе Пскове.</a:t>
            </a:r>
            <a:endParaRPr lang="ru-RU" sz="1600" kern="150" dirty="0">
              <a:effectLst/>
              <a:ea typeface="Times New Roman" panose="02020603050405020304" pitchFamily="18" charset="0"/>
            </a:endParaRPr>
          </a:p>
          <a:p>
            <a:pPr indent="457200" algn="just" hangingPunct="0"/>
            <a:r>
              <a:rPr lang="ru-RU" sz="1600" kern="150" dirty="0">
                <a:solidFill>
                  <a:srgbClr val="000000"/>
                </a:solidFill>
                <a:effectLst/>
                <a:ea typeface="Times New Roman" panose="02020603050405020304" pitchFamily="18" charset="0"/>
              </a:rPr>
              <a:t>Позиция УЗ по данному делу сводится к тому, что ремонт дворовых проездов также относиться к работам по благоустройству дворовых территорий, в связи с этим он считает подтвержденным установленный в извещении опыт работы.</a:t>
            </a:r>
            <a:endParaRPr lang="ru-RU" sz="1600" kern="150" dirty="0">
              <a:effectLst/>
              <a:ea typeface="Times New Roman" panose="02020603050405020304" pitchFamily="18" charset="0"/>
            </a:endParaRPr>
          </a:p>
          <a:p>
            <a:pPr indent="457200" algn="just" hangingPunct="0"/>
            <a:r>
              <a:rPr lang="ru-RU" sz="1600" kern="150" dirty="0">
                <a:solidFill>
                  <a:srgbClr val="000000"/>
                </a:solidFill>
                <a:effectLst/>
                <a:ea typeface="Times New Roman" panose="02020603050405020304" pitchFamily="18" charset="0"/>
              </a:rPr>
              <a:t>По мнению судов такая позиция является ошибочной</a:t>
            </a:r>
            <a:r>
              <a:rPr lang="ru-RU" sz="1600" b="1" kern="150" dirty="0">
                <a:solidFill>
                  <a:srgbClr val="000000"/>
                </a:solidFill>
                <a:effectLst/>
                <a:ea typeface="Times New Roman" panose="02020603050405020304" pitchFamily="18" charset="0"/>
              </a:rPr>
              <a:t>.</a:t>
            </a:r>
            <a:r>
              <a:rPr lang="ru-RU" sz="1600" b="1" kern="150" dirty="0">
                <a:solidFill>
                  <a:srgbClr val="000000"/>
                </a:solidFill>
                <a:ea typeface="Times New Roman" panose="02020603050405020304" pitchFamily="18" charset="0"/>
              </a:rPr>
              <a:t> О</a:t>
            </a:r>
            <a:r>
              <a:rPr lang="ru-RU" sz="1600" b="1" dirty="0">
                <a:solidFill>
                  <a:srgbClr val="000000"/>
                </a:solidFill>
                <a:effectLst/>
                <a:ea typeface="Times New Roman" panose="02020603050405020304" pitchFamily="18" charset="0"/>
              </a:rPr>
              <a:t>бъектом закупки являлось выполнение комплекса работ по содержанию объектов зеленого хозяйства на территории муниципального образования "Город Псков".</a:t>
            </a:r>
            <a:r>
              <a:rPr lang="ru-RU" sz="1600" b="1" dirty="0">
                <a:effectLst/>
              </a:rPr>
              <a:t> </a:t>
            </a:r>
          </a:p>
          <a:p>
            <a:pPr indent="457200" algn="just" hangingPunct="0"/>
            <a:r>
              <a:rPr lang="ru-RU" sz="1600" kern="150" dirty="0">
                <a:effectLst/>
                <a:ea typeface="Times New Roman" panose="02020603050405020304" pitchFamily="18" charset="0"/>
              </a:rPr>
              <a:t>На территории города Пскова действуют Правила благоустройства, санитарного содержания и озеленения города Пскова, утвержденные решением Псковской городской Думы от 29.04.2011 №1692 (далее - Правила №1692). </a:t>
            </a:r>
            <a:r>
              <a:rPr lang="ru-RU" sz="1600" kern="150" dirty="0">
                <a:solidFill>
                  <a:schemeClr val="tx2"/>
                </a:solidFill>
                <a:effectLst/>
                <a:ea typeface="Times New Roman" panose="02020603050405020304" pitchFamily="18" charset="0"/>
              </a:rPr>
              <a:t>При этой такой вид работ как ремонт проездов региональными  </a:t>
            </a:r>
            <a:r>
              <a:rPr lang="ru-RU" sz="1600" kern="150" dirty="0" err="1">
                <a:solidFill>
                  <a:schemeClr val="tx2"/>
                </a:solidFill>
                <a:effectLst/>
                <a:ea typeface="Times New Roman" panose="02020603050405020304" pitchFamily="18" charset="0"/>
              </a:rPr>
              <a:t>Правиламине</a:t>
            </a:r>
            <a:r>
              <a:rPr lang="ru-RU" sz="1600" kern="150" dirty="0">
                <a:solidFill>
                  <a:schemeClr val="tx2"/>
                </a:solidFill>
                <a:effectLst/>
                <a:ea typeface="Times New Roman" panose="02020603050405020304" pitchFamily="18" charset="0"/>
              </a:rPr>
              <a:t> предусмотрен.</a:t>
            </a:r>
          </a:p>
          <a:p>
            <a:pPr indent="457200" algn="just" hangingPunct="0"/>
            <a:r>
              <a:rPr lang="ru-RU" sz="1600" kern="150" dirty="0">
                <a:effectLst/>
                <a:ea typeface="Times New Roman" panose="02020603050405020304" pitchFamily="18" charset="0"/>
              </a:rPr>
              <a:t>Кроме того, из представленного УЗ контракта следует, что им  выполнены работы по ремонту дорожного покрытия проездов, в которые входили разборка бортовых камней, погрузочно-разгрузочные работы, погрузка мусора строительного, перевозка грузов, розлив вяжущих материалов, устройство покрытия из асфальтобетона и прочее, что нельзя признать наличием того опыта работы выполнения работ, установленного заказчиком по данному делу.</a:t>
            </a:r>
          </a:p>
          <a:p>
            <a:pPr indent="457200" algn="just" hangingPunct="0"/>
            <a:r>
              <a:rPr lang="ru-RU" sz="1600" b="1" kern="150" dirty="0">
                <a:solidFill>
                  <a:schemeClr val="accent1"/>
                </a:solidFill>
                <a:ea typeface="Times New Roman" panose="02020603050405020304" pitchFamily="18" charset="0"/>
              </a:rPr>
              <a:t>С</a:t>
            </a:r>
            <a:r>
              <a:rPr lang="ru-RU" sz="1600" b="1" kern="150" dirty="0">
                <a:solidFill>
                  <a:schemeClr val="accent1"/>
                </a:solidFill>
                <a:effectLst/>
                <a:ea typeface="Times New Roman" panose="02020603050405020304" pitchFamily="18" charset="0"/>
              </a:rPr>
              <a:t>уд первой инстанции и  апелляция поддержали позицию УФАС </a:t>
            </a:r>
            <a:r>
              <a:rPr lang="ru-RU" sz="1600" kern="150" dirty="0">
                <a:effectLst/>
                <a:ea typeface="Times New Roman" panose="02020603050405020304" pitchFamily="18" charset="0"/>
              </a:rPr>
              <a:t>о том, что поскольку </a:t>
            </a:r>
            <a:r>
              <a:rPr lang="ru-RU" sz="1600" kern="150" dirty="0">
                <a:ea typeface="Times New Roman" panose="02020603050405020304" pitchFamily="18" charset="0"/>
              </a:rPr>
              <a:t>УЗ</a:t>
            </a:r>
            <a:r>
              <a:rPr lang="ru-RU" sz="1600" kern="150" dirty="0">
                <a:effectLst/>
                <a:ea typeface="Times New Roman" panose="02020603050405020304" pitchFamily="18" charset="0"/>
              </a:rPr>
              <a:t> не представлено документов, подтверждающих необходимый опыт выполнения работ, то его заявка правомерно отклонена и антимонопольный орган </a:t>
            </a:r>
            <a:r>
              <a:rPr lang="ru-RU" sz="1600" kern="150" dirty="0">
                <a:ea typeface="Times New Roman" panose="02020603050405020304" pitchFamily="18" charset="0"/>
              </a:rPr>
              <a:t> </a:t>
            </a:r>
            <a:r>
              <a:rPr lang="ru-RU" sz="1600" kern="150" dirty="0">
                <a:effectLst/>
                <a:ea typeface="Times New Roman" panose="02020603050405020304" pitchFamily="18" charset="0"/>
              </a:rPr>
              <a:t>верно признал жалобу необоснованной.</a:t>
            </a:r>
          </a:p>
          <a:p>
            <a:pPr indent="457200" algn="just" hangingPunct="0"/>
            <a:r>
              <a:rPr lang="ru-RU" sz="1600" b="1" kern="150" dirty="0">
                <a:solidFill>
                  <a:schemeClr val="tx2"/>
                </a:solidFill>
                <a:ea typeface="Times New Roman" panose="02020603050405020304" pitchFamily="18" charset="0"/>
              </a:rPr>
              <a:t>Кассация оставила принятые судами  решения в силе.</a:t>
            </a:r>
            <a:endParaRPr lang="ru-RU" sz="1600" b="1" kern="150" dirty="0">
              <a:solidFill>
                <a:schemeClr val="tx2"/>
              </a:solidFill>
              <a:effectLst/>
              <a:ea typeface="Times New Roman" panose="02020603050405020304" pitchFamily="18" charset="0"/>
            </a:endParaRPr>
          </a:p>
          <a:p>
            <a:pPr algn="just" hangingPunct="0"/>
            <a:r>
              <a:rPr lang="ru-RU" sz="1800" kern="150" dirty="0">
                <a:solidFill>
                  <a:schemeClr val="accent1"/>
                </a:solidFill>
                <a:effectLst/>
                <a:latin typeface="Times New Roman" panose="02020603050405020304" pitchFamily="18" charset="0"/>
              </a:rPr>
              <a:t>Постановление АС Северо-Западного округа  от 15.11.2023 г.  по делу №А52-399/2023</a:t>
            </a:r>
          </a:p>
        </p:txBody>
      </p:sp>
    </p:spTree>
    <p:extLst>
      <p:ext uri="{BB962C8B-B14F-4D97-AF65-F5344CB8AC3E}">
        <p14:creationId xmlns:p14="http://schemas.microsoft.com/office/powerpoint/2010/main" val="118051787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ПОНЯТИЕ  «БЛАГОУСТРОЙСТВО  ТЕРРИТОРИИ»</a:t>
            </a:r>
            <a:br>
              <a:rPr lang="ru-RU" dirty="0"/>
            </a:br>
            <a:endParaRPr lang="ru-RU" altLang="ru-RU" dirty="0">
              <a:cs typeface="Segoe UI" panose="020B0502040204020203" pitchFamily="34" charset="0"/>
            </a:endParaRPr>
          </a:p>
        </p:txBody>
      </p:sp>
      <p:sp>
        <p:nvSpPr>
          <p:cNvPr id="5" name="Текст 4">
            <a:extLst>
              <a:ext uri="{FF2B5EF4-FFF2-40B4-BE49-F238E27FC236}">
                <a16:creationId xmlns:a16="http://schemas.microsoft.com/office/drawing/2014/main" id="{76A2A306-63E1-4192-9E86-BBB4BB34CCD4}"/>
              </a:ext>
            </a:extLst>
          </p:cNvPr>
          <p:cNvSpPr>
            <a:spLocks noGrp="1"/>
          </p:cNvSpPr>
          <p:nvPr>
            <p:ph type="body" sz="quarter" idx="4294967295"/>
          </p:nvPr>
        </p:nvSpPr>
        <p:spPr>
          <a:xfrm>
            <a:off x="654908" y="768350"/>
            <a:ext cx="10089292" cy="4910138"/>
          </a:xfrm>
        </p:spPr>
        <p:txBody>
          <a:bodyPr>
            <a:noAutofit/>
          </a:bodyPr>
          <a:lstStyle/>
          <a:p>
            <a:pPr marL="0" indent="0" algn="just">
              <a:buNone/>
            </a:pPr>
            <a:r>
              <a:rPr lang="ru-RU" sz="1800" b="1" dirty="0"/>
              <a:t>Градостроительный Кодекс РФ статья 1</a:t>
            </a:r>
          </a:p>
          <a:p>
            <a:pPr algn="just">
              <a:lnSpc>
                <a:spcPct val="150000"/>
              </a:lnSpc>
              <a:buClr>
                <a:srgbClr val="FF0000"/>
              </a:buClr>
            </a:pPr>
            <a:r>
              <a:rPr lang="ru-RU" sz="1800" b="1" i="0" u="none" strike="noStrike" dirty="0">
                <a:solidFill>
                  <a:srgbClr val="FF0000"/>
                </a:solidFill>
                <a:effectLst/>
              </a:rPr>
              <a:t>Элементы благоустройства </a:t>
            </a:r>
            <a:r>
              <a:rPr lang="ru-RU" sz="1800" b="0" i="0" u="none" strike="noStrike" dirty="0">
                <a:solidFill>
                  <a:srgbClr val="222222"/>
                </a:solidFill>
                <a:effectLst/>
              </a:rPr>
              <a:t>- декоративные, технические, планировочные, конструктивные устройства, элементы озеленения, различные виды оборудования и оформления, в том числе фасадов зданий, строений, сооружений, малые архитектурные формы, некапитальные нестационарные строения и сооружения, информационные щиты и указатели, применяемые как составные части благоустройства территории.</a:t>
            </a:r>
          </a:p>
          <a:p>
            <a:pPr marL="0" indent="0" algn="just">
              <a:lnSpc>
                <a:spcPct val="150000"/>
              </a:lnSpc>
              <a:buClr>
                <a:srgbClr val="FF0000"/>
              </a:buClr>
              <a:buNone/>
            </a:pPr>
            <a:br>
              <a:rPr lang="ru-RU" sz="1800" dirty="0"/>
            </a:br>
            <a:br>
              <a:rPr lang="ru-RU" sz="1800" b="0" i="0" u="none" strike="noStrike" dirty="0">
                <a:solidFill>
                  <a:srgbClr val="222222"/>
                </a:solidFill>
                <a:effectLst/>
              </a:rPr>
            </a:br>
            <a:endParaRPr lang="ru-RU" sz="1800" b="1" dirty="0"/>
          </a:p>
        </p:txBody>
      </p:sp>
    </p:spTree>
    <p:extLst>
      <p:ext uri="{BB962C8B-B14F-4D97-AF65-F5344CB8AC3E}">
        <p14:creationId xmlns:p14="http://schemas.microsoft.com/office/powerpoint/2010/main" val="6124169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41177" y="198872"/>
            <a:ext cx="10275207" cy="657340"/>
          </a:xfrm>
        </p:spPr>
        <p:txBody>
          <a:bodyPr>
            <a:normAutofit/>
          </a:bodyPr>
          <a:lstStyle/>
          <a:p>
            <a:r>
              <a:rPr lang="ru-RU" altLang="ru-RU" dirty="0">
                <a:solidFill>
                  <a:srgbClr val="FF0000"/>
                </a:solidFill>
                <a:latin typeface="+mn-lt"/>
                <a:cs typeface="Segoe UI" panose="020B0502040204020203" pitchFamily="34" charset="0"/>
              </a:rPr>
              <a:t>ПОДТВЕРЖДЕНИЕ ОПЫТА. МАФ</a:t>
            </a:r>
          </a:p>
        </p:txBody>
      </p:sp>
      <p:sp>
        <p:nvSpPr>
          <p:cNvPr id="9" name="Freeform 37"/>
          <p:cNvSpPr>
            <a:spLocks noEditPoints="1"/>
          </p:cNvSpPr>
          <p:nvPr/>
        </p:nvSpPr>
        <p:spPr bwMode="auto">
          <a:xfrm>
            <a:off x="541177" y="1586204"/>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8" name="Freeform 37"/>
          <p:cNvSpPr>
            <a:spLocks noEditPoints="1"/>
          </p:cNvSpPr>
          <p:nvPr/>
        </p:nvSpPr>
        <p:spPr bwMode="auto">
          <a:xfrm>
            <a:off x="445648" y="1879877"/>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2" name="Прямоугольник 1"/>
          <p:cNvSpPr/>
          <p:nvPr/>
        </p:nvSpPr>
        <p:spPr>
          <a:xfrm>
            <a:off x="716316" y="939873"/>
            <a:ext cx="10434021" cy="646331"/>
          </a:xfrm>
          <a:prstGeom prst="rect">
            <a:avLst/>
          </a:prstGeom>
        </p:spPr>
        <p:txBody>
          <a:bodyPr wrap="square">
            <a:spAutoFit/>
          </a:bodyPr>
          <a:lstStyle/>
          <a:p>
            <a:pPr algn="just"/>
            <a:endParaRPr lang="ru-RU" dirty="0"/>
          </a:p>
          <a:p>
            <a:pPr algn="just"/>
            <a:endParaRPr lang="ru-RU" dirty="0"/>
          </a:p>
        </p:txBody>
      </p:sp>
      <p:sp>
        <p:nvSpPr>
          <p:cNvPr id="5" name="TextBox 4">
            <a:extLst>
              <a:ext uri="{FF2B5EF4-FFF2-40B4-BE49-F238E27FC236}">
                <a16:creationId xmlns:a16="http://schemas.microsoft.com/office/drawing/2014/main" id="{2DD1ED32-E118-4072-828F-4F762FFE2E87}"/>
              </a:ext>
            </a:extLst>
          </p:cNvPr>
          <p:cNvSpPr txBox="1"/>
          <p:nvPr/>
        </p:nvSpPr>
        <p:spPr>
          <a:xfrm>
            <a:off x="551211" y="939873"/>
            <a:ext cx="10969925" cy="4401205"/>
          </a:xfrm>
          <a:prstGeom prst="rect">
            <a:avLst/>
          </a:prstGeom>
          <a:noFill/>
          <a:ln>
            <a:solidFill>
              <a:srgbClr val="C00000"/>
            </a:solidFill>
          </a:ln>
        </p:spPr>
        <p:txBody>
          <a:bodyPr wrap="square">
            <a:spAutoFit/>
          </a:bodyPr>
          <a:lstStyle/>
          <a:p>
            <a:pPr indent="457200" algn="just" hangingPunct="0">
              <a:lnSpc>
                <a:spcPct val="150000"/>
              </a:lnSpc>
            </a:pPr>
            <a:r>
              <a:rPr lang="ru-RU" dirty="0">
                <a:effectLst/>
              </a:rPr>
              <a:t>Верховный суд РФ согласился с нижестоящими судами в том, заявка участника аукциона по 44-ФЗ на выполнение работ по замене и модернизации детских игровых площадок, содержащая, для целей соблюдения требований по позиции 9 Раздела 2 Постановления Правительства РФ №2571, исполненный договор на </a:t>
            </a:r>
            <a:r>
              <a:rPr lang="ru-RU" u="sng" dirty="0">
                <a:effectLst/>
              </a:rPr>
              <a:t>поставку малых архитектурных форм</a:t>
            </a:r>
            <a:r>
              <a:rPr lang="ru-RU" dirty="0">
                <a:effectLst/>
              </a:rPr>
              <a:t>, - подлежит признанию несоответствующей требованиям извещения о закупке, т.к. предметом заключаемого по итогом аукциона Контракта является выполнение работ по замене и модернизации детских игровых  площадок, что относится к виду работ по благоустройству территорий.                                                                                                   </a:t>
            </a:r>
          </a:p>
          <a:p>
            <a:pPr indent="457200" algn="just" hangingPunct="0"/>
            <a:r>
              <a:rPr lang="ru-RU" sz="1600" b="1" dirty="0">
                <a:effectLst/>
                <a:latin typeface="Helvetica Neue" panose="02000503000000020004" pitchFamily="2" charset="0"/>
              </a:rPr>
              <a:t> </a:t>
            </a:r>
            <a:r>
              <a:rPr lang="ru-RU" sz="1600" dirty="0">
                <a:solidFill>
                  <a:schemeClr val="accent1"/>
                </a:solidFill>
                <a:effectLst/>
                <a:latin typeface="Helvetica Neue" panose="02000503000000020004" pitchFamily="2" charset="0"/>
              </a:rPr>
              <a:t>Определение Верховного суда РФ от 29.12.2023 года №305-ЭС23-26565 по делу №А40-280908/2022, Решение АС города Москвы от 17 марта 2023 года по делу №А40-280908/2022</a:t>
            </a:r>
          </a:p>
          <a:p>
            <a:pPr indent="457200" algn="just" hangingPunct="0"/>
            <a:endParaRPr lang="ru-RU" sz="1600" kern="150" dirty="0">
              <a:solidFill>
                <a:schemeClr val="accent1"/>
              </a:solidFill>
              <a:effectLst/>
              <a:ea typeface="Times New Roman" panose="02020603050405020304" pitchFamily="18" charset="0"/>
            </a:endParaRPr>
          </a:p>
          <a:p>
            <a:pPr indent="457200" algn="just" hangingPunct="0"/>
            <a:endParaRPr lang="ru-RU" sz="1600" dirty="0">
              <a:solidFill>
                <a:schemeClr val="accent1"/>
              </a:solidFill>
            </a:endParaRPr>
          </a:p>
        </p:txBody>
      </p:sp>
    </p:spTree>
    <p:extLst>
      <p:ext uri="{BB962C8B-B14F-4D97-AF65-F5344CB8AC3E}">
        <p14:creationId xmlns:p14="http://schemas.microsoft.com/office/powerpoint/2010/main" val="260743794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highlight>
                  <a:srgbClr val="F8F8F8"/>
                </a:highlight>
                <a:latin typeface="+mn-lt"/>
                <a:cs typeface="Segoe UI" panose="020B0502040204020203" pitchFamily="34" charset="0"/>
              </a:rPr>
              <a:t>ЧТО УКАЗЫВАЕМ В ИЗВЕЩЕНИИ?  </a:t>
            </a:r>
          </a:p>
        </p:txBody>
      </p:sp>
      <p:pic>
        <p:nvPicPr>
          <p:cNvPr id="3" name="Рисунок 2">
            <a:extLst>
              <a:ext uri="{FF2B5EF4-FFF2-40B4-BE49-F238E27FC236}">
                <a16:creationId xmlns:a16="http://schemas.microsoft.com/office/drawing/2014/main" id="{8AD345FC-BEAC-49D3-A193-C0DE2440D212}"/>
              </a:ext>
            </a:extLst>
          </p:cNvPr>
          <p:cNvPicPr>
            <a:picLocks noChangeAspect="1"/>
          </p:cNvPicPr>
          <p:nvPr/>
        </p:nvPicPr>
        <p:blipFill>
          <a:blip r:embed="rId3"/>
          <a:stretch>
            <a:fillRect/>
          </a:stretch>
        </p:blipFill>
        <p:spPr>
          <a:xfrm>
            <a:off x="727656" y="948897"/>
            <a:ext cx="10560677" cy="4084442"/>
          </a:xfrm>
          <a:prstGeom prst="rect">
            <a:avLst/>
          </a:prstGeom>
        </p:spPr>
      </p:pic>
      <p:cxnSp>
        <p:nvCxnSpPr>
          <p:cNvPr id="5" name="Прямая соединительная линия 4">
            <a:extLst>
              <a:ext uri="{FF2B5EF4-FFF2-40B4-BE49-F238E27FC236}">
                <a16:creationId xmlns:a16="http://schemas.microsoft.com/office/drawing/2014/main" id="{DCC2AB7F-2772-894D-8643-1458281FA078}"/>
              </a:ext>
            </a:extLst>
          </p:cNvPr>
          <p:cNvCxnSpPr/>
          <p:nvPr/>
        </p:nvCxnSpPr>
        <p:spPr>
          <a:xfrm>
            <a:off x="3990109" y="3895106"/>
            <a:ext cx="3657600" cy="0"/>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55785014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highlight>
                  <a:srgbClr val="F8F8F8"/>
                </a:highlight>
                <a:latin typeface="+mn-lt"/>
                <a:cs typeface="Segoe UI" panose="020B0502040204020203" pitchFamily="34" charset="0"/>
              </a:rPr>
              <a:t>ФОРМА ИЗВЕЩЕНИЯ </a:t>
            </a:r>
          </a:p>
        </p:txBody>
      </p:sp>
      <p:pic>
        <p:nvPicPr>
          <p:cNvPr id="2" name="Рисунок 1">
            <a:extLst>
              <a:ext uri="{FF2B5EF4-FFF2-40B4-BE49-F238E27FC236}">
                <a16:creationId xmlns:a16="http://schemas.microsoft.com/office/drawing/2014/main" id="{38A6957D-6CF1-D14F-BAB3-12EF671A8B0F}"/>
              </a:ext>
            </a:extLst>
          </p:cNvPr>
          <p:cNvPicPr>
            <a:picLocks noChangeAspect="1"/>
          </p:cNvPicPr>
          <p:nvPr/>
        </p:nvPicPr>
        <p:blipFill>
          <a:blip r:embed="rId3"/>
          <a:stretch>
            <a:fillRect/>
          </a:stretch>
        </p:blipFill>
        <p:spPr>
          <a:xfrm>
            <a:off x="273132" y="950026"/>
            <a:ext cx="7281272" cy="5187867"/>
          </a:xfrm>
          <a:prstGeom prst="rect">
            <a:avLst/>
          </a:prstGeom>
        </p:spPr>
      </p:pic>
      <p:sp>
        <p:nvSpPr>
          <p:cNvPr id="5" name="TextBox 4">
            <a:extLst>
              <a:ext uri="{FF2B5EF4-FFF2-40B4-BE49-F238E27FC236}">
                <a16:creationId xmlns:a16="http://schemas.microsoft.com/office/drawing/2014/main" id="{CB066FC8-EDC4-8A48-B2B2-570484287F48}"/>
              </a:ext>
            </a:extLst>
          </p:cNvPr>
          <p:cNvSpPr txBox="1"/>
          <p:nvPr/>
        </p:nvSpPr>
        <p:spPr>
          <a:xfrm>
            <a:off x="6246421" y="1837660"/>
            <a:ext cx="4097729" cy="3416320"/>
          </a:xfrm>
          <a:prstGeom prst="rect">
            <a:avLst/>
          </a:prstGeom>
          <a:noFill/>
          <a:ln>
            <a:solidFill>
              <a:schemeClr val="accent1"/>
            </a:solidFill>
          </a:ln>
        </p:spPr>
        <p:txBody>
          <a:bodyPr wrap="square">
            <a:spAutoFit/>
          </a:bodyPr>
          <a:lstStyle/>
          <a:p>
            <a:pPr algn="just"/>
            <a:r>
              <a:rPr lang="ru-RU" b="1" dirty="0"/>
              <a:t>В требованиях к УЗ</a:t>
            </a:r>
            <a:r>
              <a:rPr lang="ru-RU" dirty="0"/>
              <a:t>:</a:t>
            </a:r>
          </a:p>
          <a:p>
            <a:pPr algn="just"/>
            <a:r>
              <a:rPr lang="ru-RU" dirty="0"/>
              <a:t>1)  укажите номер позиции </a:t>
            </a:r>
            <a:r>
              <a:rPr lang="ru-RU"/>
              <a:t>из Приложения к   </a:t>
            </a:r>
            <a:r>
              <a:rPr lang="ru-RU" dirty="0"/>
              <a:t>Постановлению №2571;</a:t>
            </a:r>
          </a:p>
          <a:p>
            <a:pPr algn="just"/>
            <a:r>
              <a:rPr lang="ru-RU" dirty="0"/>
              <a:t>2)  перечислите документы, которыми участник должен подтвердить, что отвечает дополнительным требованиям;</a:t>
            </a:r>
          </a:p>
          <a:p>
            <a:pPr algn="just"/>
            <a:r>
              <a:rPr lang="ru-RU" dirty="0"/>
              <a:t>3) укажите, что участник не должен прикладывать документы по ПП РФ №2571 в составе заявки, а направляет их оператору ЭП</a:t>
            </a:r>
          </a:p>
        </p:txBody>
      </p:sp>
      <p:sp>
        <p:nvSpPr>
          <p:cNvPr id="7" name="Стрелка влево 6">
            <a:extLst>
              <a:ext uri="{FF2B5EF4-FFF2-40B4-BE49-F238E27FC236}">
                <a16:creationId xmlns:a16="http://schemas.microsoft.com/office/drawing/2014/main" id="{6B688574-180F-AB4C-8FD9-9C99AFF35605}"/>
              </a:ext>
            </a:extLst>
          </p:cNvPr>
          <p:cNvSpPr/>
          <p:nvPr/>
        </p:nvSpPr>
        <p:spPr>
          <a:xfrm>
            <a:off x="5723907" y="3874325"/>
            <a:ext cx="522514" cy="5581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5226472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cs typeface="Segoe UI" panose="020B0502040204020203" pitchFamily="34" charset="0"/>
              </a:rPr>
              <a:t>РАЗЪЯСНЕНИЯ ФАС РОССИИ</a:t>
            </a:r>
            <a:endParaRPr lang="ru-RU" altLang="ru-RU" dirty="0">
              <a:latin typeface="Segoe UI" panose="020B0502040204020203" pitchFamily="34" charset="0"/>
              <a:cs typeface="Segoe UI" panose="020B0502040204020203" pitchFamily="34" charset="0"/>
            </a:endParaRPr>
          </a:p>
        </p:txBody>
      </p:sp>
      <p:sp>
        <p:nvSpPr>
          <p:cNvPr id="2" name="Текст 1">
            <a:extLst>
              <a:ext uri="{FF2B5EF4-FFF2-40B4-BE49-F238E27FC236}">
                <a16:creationId xmlns:a16="http://schemas.microsoft.com/office/drawing/2014/main" id="{744A66E3-F4C8-021E-893F-03ADAB09B895}"/>
              </a:ext>
            </a:extLst>
          </p:cNvPr>
          <p:cNvSpPr>
            <a:spLocks noGrp="1"/>
          </p:cNvSpPr>
          <p:nvPr>
            <p:ph type="body" sz="quarter" idx="4294967295"/>
          </p:nvPr>
        </p:nvSpPr>
        <p:spPr>
          <a:xfrm>
            <a:off x="349939" y="856212"/>
            <a:ext cx="10638902" cy="5087938"/>
          </a:xfrm>
        </p:spPr>
        <p:txBody>
          <a:bodyPr>
            <a:noAutofit/>
          </a:bodyPr>
          <a:lstStyle/>
          <a:p>
            <a:pPr marL="0" indent="0" algn="just">
              <a:lnSpc>
                <a:spcPct val="150000"/>
              </a:lnSpc>
              <a:spcBef>
                <a:spcPts val="0"/>
              </a:spcBef>
              <a:buNone/>
            </a:pPr>
            <a:r>
              <a:rPr lang="ru-RU" sz="1600" b="1" dirty="0">
                <a:effectLst/>
                <a:latin typeface="+mn-lt"/>
              </a:rPr>
              <a:t> О порядке рассмотрения комиссией по осуществлению закупок документов и сведений, подтверждающих наличие у участника закупки опыта в соответствии с Постановлением </a:t>
            </a:r>
            <a:r>
              <a:rPr lang="ru-RU" sz="1600" b="1" dirty="0"/>
              <a:t>№</a:t>
            </a:r>
            <a:r>
              <a:rPr lang="en-US" sz="1600" b="1" dirty="0">
                <a:effectLst/>
                <a:latin typeface="+mn-lt"/>
              </a:rPr>
              <a:t> 2571 </a:t>
            </a:r>
            <a:endParaRPr lang="en-US" sz="1600" dirty="0">
              <a:latin typeface="+mn-lt"/>
            </a:endParaRPr>
          </a:p>
          <a:p>
            <a:pPr marL="0" indent="0" algn="just">
              <a:lnSpc>
                <a:spcPct val="150000"/>
              </a:lnSpc>
              <a:spcBef>
                <a:spcPts val="0"/>
              </a:spcBef>
              <a:buNone/>
            </a:pPr>
            <a:r>
              <a:rPr lang="ru-RU" sz="1600" dirty="0">
                <a:latin typeface="+mn-lt"/>
              </a:rPr>
              <a:t>К</a:t>
            </a:r>
            <a:r>
              <a:rPr lang="ru-RU" sz="1600" dirty="0">
                <a:effectLst/>
                <a:latin typeface="+mn-lt"/>
              </a:rPr>
              <a:t>омиссия по осуществлению закупок принимает решение о соответствии участника закупки доп. требованиям, установленным в извещении об осуществлении закупки или приглашении, документации о закупке (в случае, если Законом о контрактной системе предусмотрена документация о закупке) в соответствии с Постановлением </a:t>
            </a:r>
            <a:r>
              <a:rPr lang="ru-RU" sz="1600" dirty="0">
                <a:latin typeface="+mn-lt"/>
              </a:rPr>
              <a:t>№</a:t>
            </a:r>
            <a:r>
              <a:rPr lang="en-US" sz="1600" dirty="0">
                <a:effectLst/>
                <a:latin typeface="+mn-lt"/>
              </a:rPr>
              <a:t>2571, </a:t>
            </a:r>
            <a:r>
              <a:rPr lang="ru-RU" sz="1600" b="1" dirty="0">
                <a:solidFill>
                  <a:schemeClr val="tx2"/>
                </a:solidFill>
                <a:effectLst/>
                <a:latin typeface="+mn-lt"/>
              </a:rPr>
              <a:t>исключительно на основании документов и информации, направленных заказчику оператором электронной площадки из реестра участников закупок, аккредитованных на электронной площадке. </a:t>
            </a:r>
            <a:endParaRPr lang="ru-RU" sz="1600" b="1" dirty="0">
              <a:solidFill>
                <a:schemeClr val="tx2"/>
              </a:solidFill>
              <a:latin typeface="+mn-lt"/>
            </a:endParaRPr>
          </a:p>
          <a:p>
            <a:pPr marL="0" indent="0" algn="just">
              <a:lnSpc>
                <a:spcPct val="150000"/>
              </a:lnSpc>
              <a:spcBef>
                <a:spcPts val="0"/>
              </a:spcBef>
              <a:buNone/>
            </a:pPr>
            <a:r>
              <a:rPr lang="ru-RU" sz="1600" dirty="0">
                <a:effectLst/>
                <a:latin typeface="+mn-lt"/>
              </a:rPr>
              <a:t>	При этом </a:t>
            </a:r>
            <a:r>
              <a:rPr lang="ru-RU" sz="1600" b="1" dirty="0">
                <a:solidFill>
                  <a:schemeClr val="tx2"/>
                </a:solidFill>
                <a:effectLst/>
                <a:latin typeface="+mn-lt"/>
              </a:rPr>
              <a:t>в ситуации, при которой участник закупки в составе заявки на участие в закупке представил документы и сведения о наличии опыта, такие документы и сведения не подлежат рассмотрению </a:t>
            </a:r>
            <a:r>
              <a:rPr lang="ru-RU" sz="1600" dirty="0">
                <a:effectLst/>
                <a:latin typeface="+mn-lt"/>
              </a:rPr>
              <a:t>комиссией по осуществлению закупок на предмет соответствия участника закупки доп. требованиям, установленным в соответствии с Постановлением </a:t>
            </a:r>
            <a:r>
              <a:rPr lang="ru-RU" sz="1600" dirty="0">
                <a:latin typeface="+mn-lt"/>
              </a:rPr>
              <a:t>№</a:t>
            </a:r>
            <a:r>
              <a:rPr lang="en-US" sz="1600" dirty="0">
                <a:effectLst/>
                <a:latin typeface="+mn-lt"/>
              </a:rPr>
              <a:t>2571. </a:t>
            </a:r>
            <a:r>
              <a:rPr lang="ru-RU" sz="1600" dirty="0">
                <a:effectLst/>
              </a:rPr>
              <a:t> </a:t>
            </a:r>
          </a:p>
          <a:p>
            <a:pPr marL="0" indent="0" algn="just">
              <a:lnSpc>
                <a:spcPct val="150000"/>
              </a:lnSpc>
              <a:spcBef>
                <a:spcPts val="0"/>
              </a:spcBef>
              <a:buNone/>
            </a:pPr>
            <a:r>
              <a:rPr lang="ru-RU" sz="1600" b="1" dirty="0">
                <a:solidFill>
                  <a:schemeClr val="tx2"/>
                </a:solidFill>
                <a:latin typeface="+mn-lt"/>
              </a:rPr>
              <a:t>Письмо ФАС России от 11.01.2024 №МШ/875/24</a:t>
            </a:r>
          </a:p>
          <a:p>
            <a:pPr marL="0" indent="0" algn="just">
              <a:lnSpc>
                <a:spcPct val="150000"/>
              </a:lnSpc>
              <a:spcBef>
                <a:spcPts val="0"/>
              </a:spcBef>
              <a:buNone/>
            </a:pPr>
            <a:endParaRPr lang="ru-RU" sz="1600" dirty="0">
              <a:latin typeface="+mn-lt"/>
            </a:endParaRPr>
          </a:p>
        </p:txBody>
      </p:sp>
    </p:spTree>
    <p:extLst>
      <p:ext uri="{BB962C8B-B14F-4D97-AF65-F5344CB8AC3E}">
        <p14:creationId xmlns:p14="http://schemas.microsoft.com/office/powerpoint/2010/main" val="375732806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cs typeface="Segoe UI" panose="020B0502040204020203" pitchFamily="34" charset="0"/>
              </a:rPr>
              <a:t> СПОСОБЫ ЗАКУПКИ</a:t>
            </a:r>
          </a:p>
        </p:txBody>
      </p:sp>
      <p:sp>
        <p:nvSpPr>
          <p:cNvPr id="8" name="Текст 7">
            <a:extLst>
              <a:ext uri="{FF2B5EF4-FFF2-40B4-BE49-F238E27FC236}">
                <a16:creationId xmlns:a16="http://schemas.microsoft.com/office/drawing/2014/main" id="{FC69E21C-936E-D647-A7B3-FE99F8E9740C}"/>
              </a:ext>
            </a:extLst>
          </p:cNvPr>
          <p:cNvSpPr>
            <a:spLocks noGrp="1"/>
          </p:cNvSpPr>
          <p:nvPr>
            <p:ph type="body" sz="quarter" idx="4294967295"/>
          </p:nvPr>
        </p:nvSpPr>
        <p:spPr>
          <a:xfrm>
            <a:off x="568410" y="1189038"/>
            <a:ext cx="10762736" cy="4606281"/>
          </a:xfrm>
        </p:spPr>
        <p:txBody>
          <a:bodyPr/>
          <a:lstStyle/>
          <a:p>
            <a:pPr marL="0" indent="0">
              <a:lnSpc>
                <a:spcPct val="150000"/>
              </a:lnSpc>
              <a:buNone/>
            </a:pPr>
            <a:br>
              <a:rPr lang="ru-RU" sz="1800" dirty="0">
                <a:latin typeface="+mn-lt"/>
              </a:rPr>
            </a:br>
            <a:endParaRPr lang="ru-RU" sz="1800" b="0" i="0" u="none" strike="noStrike" dirty="0">
              <a:effectLst/>
              <a:latin typeface="+mn-lt"/>
            </a:endParaRPr>
          </a:p>
        </p:txBody>
      </p:sp>
      <p:sp>
        <p:nvSpPr>
          <p:cNvPr id="5" name="TextBox 4">
            <a:extLst>
              <a:ext uri="{FF2B5EF4-FFF2-40B4-BE49-F238E27FC236}">
                <a16:creationId xmlns:a16="http://schemas.microsoft.com/office/drawing/2014/main" id="{2A3A186A-D3F3-EC30-A724-572718DADC68}"/>
              </a:ext>
            </a:extLst>
          </p:cNvPr>
          <p:cNvSpPr txBox="1"/>
          <p:nvPr/>
        </p:nvSpPr>
        <p:spPr>
          <a:xfrm>
            <a:off x="716556" y="1062681"/>
            <a:ext cx="10466444" cy="2952668"/>
          </a:xfrm>
          <a:prstGeom prst="rect">
            <a:avLst/>
          </a:prstGeom>
          <a:noFill/>
        </p:spPr>
        <p:txBody>
          <a:bodyPr wrap="square">
            <a:spAutoFit/>
          </a:bodyPr>
          <a:lstStyle/>
          <a:p>
            <a:pPr indent="450215" algn="just">
              <a:lnSpc>
                <a:spcPct val="150000"/>
              </a:lnSpc>
            </a:pPr>
            <a:r>
              <a:rPr lang="ru-RU" sz="1800" dirty="0">
                <a:effectLst/>
                <a:ea typeface="Roboto" panose="02000000000000000000" pitchFamily="2" charset="0"/>
                <a:cs typeface="Times New Roman" panose="02020603050405020304" pitchFamily="18" charset="0"/>
              </a:rPr>
              <a:t>Заказчик, </a:t>
            </a:r>
            <a:r>
              <a:rPr lang="ru-RU" sz="1800" dirty="0">
                <a:solidFill>
                  <a:schemeClr val="tx2"/>
                </a:solidFill>
                <a:effectLst/>
                <a:ea typeface="Roboto" panose="02000000000000000000" pitchFamily="2" charset="0"/>
                <a:cs typeface="Times New Roman" panose="02020603050405020304" pitchFamily="18" charset="0"/>
              </a:rPr>
              <a:t>за исключением случаев осуществления закупки товаров, работ, услуг путем проведения электронного запроса котировок либо закупки у единственного поставщика (подрядчика, исполнителя)</a:t>
            </a:r>
            <a:r>
              <a:rPr lang="ru-RU" sz="1800" dirty="0">
                <a:effectLst/>
                <a:ea typeface="Roboto" panose="02000000000000000000" pitchFamily="2" charset="0"/>
                <a:cs typeface="Times New Roman" panose="02020603050405020304" pitchFamily="18" charset="0"/>
              </a:rPr>
              <a:t>, </a:t>
            </a:r>
            <a:r>
              <a:rPr lang="ru-RU" sz="1800" b="1" dirty="0">
                <a:effectLst/>
                <a:ea typeface="Roboto" panose="02000000000000000000" pitchFamily="2" charset="0"/>
                <a:cs typeface="Times New Roman" panose="02020603050405020304" pitchFamily="18" charset="0"/>
              </a:rPr>
              <a:t>обязан осуществлять закупки товаров, работ, услуг, включенных в перечень</a:t>
            </a:r>
            <a:r>
              <a:rPr lang="ru-RU" sz="1800" dirty="0">
                <a:effectLst/>
                <a:ea typeface="Roboto" panose="02000000000000000000" pitchFamily="2" charset="0"/>
                <a:cs typeface="Times New Roman" panose="02020603050405020304" pitchFamily="18" charset="0"/>
              </a:rPr>
              <a:t>, установленный Правительством РФ, либо в дополнительный перечень, установленный высшим исполнительным органом государственной власти субъекта РФ при осуществлении закупок товаров, работ, услуг для обеспечения нужд субъекта РФ </a:t>
            </a:r>
            <a:r>
              <a:rPr lang="ru-RU" sz="1800" b="1" dirty="0">
                <a:solidFill>
                  <a:srgbClr val="FF0000"/>
                </a:solidFill>
                <a:effectLst/>
                <a:ea typeface="Roboto" panose="02000000000000000000" pitchFamily="2" charset="0"/>
                <a:cs typeface="Times New Roman" panose="02020603050405020304" pitchFamily="18" charset="0"/>
              </a:rPr>
              <a:t>путем проведения аукционов</a:t>
            </a:r>
            <a:r>
              <a:rPr lang="ru-RU" sz="1800" b="1" dirty="0">
                <a:effectLst/>
                <a:ea typeface="Roboto" panose="02000000000000000000" pitchFamily="2" charset="0"/>
                <a:cs typeface="Times New Roman" panose="02020603050405020304" pitchFamily="18" charset="0"/>
              </a:rPr>
              <a:t>.</a:t>
            </a:r>
          </a:p>
        </p:txBody>
      </p:sp>
      <p:sp>
        <p:nvSpPr>
          <p:cNvPr id="2" name="Прямоугольник 1">
            <a:extLst>
              <a:ext uri="{FF2B5EF4-FFF2-40B4-BE49-F238E27FC236}">
                <a16:creationId xmlns:a16="http://schemas.microsoft.com/office/drawing/2014/main" id="{DA544615-34B1-E20E-31ED-A25DDEE4948C}"/>
              </a:ext>
            </a:extLst>
          </p:cNvPr>
          <p:cNvSpPr/>
          <p:nvPr/>
        </p:nvSpPr>
        <p:spPr>
          <a:xfrm>
            <a:off x="940526" y="4349931"/>
            <a:ext cx="10554788" cy="11234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t>В АУКЦИОННОМ ПЕРЕЧНЕ, УТВЕРЖДЕННОМ РАСПОРЯЖЕНИЕМ ПРАВИТЕЛЬСТВА РФ ОТ 21.03.2016 №471-Р РАБОТ ПО БЛАГОУСТРОЙСТВУ  НЕТ.</a:t>
            </a:r>
          </a:p>
        </p:txBody>
      </p:sp>
    </p:spTree>
    <p:extLst>
      <p:ext uri="{BB962C8B-B14F-4D97-AF65-F5344CB8AC3E}">
        <p14:creationId xmlns:p14="http://schemas.microsoft.com/office/powerpoint/2010/main" val="97255814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Группа 11"/>
          <p:cNvGrpSpPr/>
          <p:nvPr/>
        </p:nvGrpSpPr>
        <p:grpSpPr>
          <a:xfrm>
            <a:off x="623726" y="505476"/>
            <a:ext cx="10565724" cy="4879006"/>
            <a:chOff x="467545" y="1534128"/>
            <a:chExt cx="8424713" cy="4201596"/>
          </a:xfrm>
        </p:grpSpPr>
        <p:sp>
          <p:nvSpPr>
            <p:cNvPr id="13" name="Скругленный прямоугольник 12"/>
            <p:cNvSpPr/>
            <p:nvPr/>
          </p:nvSpPr>
          <p:spPr bwMode="auto">
            <a:xfrm>
              <a:off x="467545" y="1534128"/>
              <a:ext cx="8208911" cy="396224"/>
            </a:xfrm>
            <a:prstGeom prst="roundRect">
              <a:avLst/>
            </a:prstGeom>
            <a:solidFill>
              <a:schemeClr val="bg1">
                <a:lumMod val="95000"/>
              </a:schemeClr>
            </a:solidFill>
            <a:ln>
              <a:solidFill>
                <a:srgbClr val="E446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solidFill>
                    <a:srgbClr val="444444"/>
                  </a:solidFill>
                  <a:cs typeface="Arial" panose="020B0604020202020204" pitchFamily="34" charset="0"/>
                </a:rPr>
                <a:t>Способ  определения поставщика (подрядчика, исполнителя)</a:t>
              </a:r>
            </a:p>
          </p:txBody>
        </p:sp>
        <p:sp>
          <p:nvSpPr>
            <p:cNvPr id="18" name="Скругленный прямоугольник 17"/>
            <p:cNvSpPr/>
            <p:nvPr/>
          </p:nvSpPr>
          <p:spPr bwMode="auto">
            <a:xfrm>
              <a:off x="4911225" y="2243328"/>
              <a:ext cx="3981033" cy="3492396"/>
            </a:xfrm>
            <a:prstGeom prst="roundRect">
              <a:avLst/>
            </a:prstGeom>
            <a:solidFill>
              <a:schemeClr val="bg1">
                <a:lumMod val="95000"/>
              </a:schemeClr>
            </a:solidFill>
            <a:ln>
              <a:solidFill>
                <a:srgbClr val="E446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sz="3200" b="1" dirty="0">
                  <a:solidFill>
                    <a:srgbClr val="444444"/>
                  </a:solidFill>
                  <a:cs typeface="Arial" panose="020B0604020202020204" pitchFamily="34" charset="0"/>
                </a:rPr>
                <a:t>ВЫПОЛНЕНИЕ РАБОТ ПО БЛАГОУСТРОЙСТВУ</a:t>
              </a:r>
            </a:p>
          </p:txBody>
        </p:sp>
        <p:sp>
          <p:nvSpPr>
            <p:cNvPr id="19" name="Скругленный прямоугольник 18"/>
            <p:cNvSpPr/>
            <p:nvPr/>
          </p:nvSpPr>
          <p:spPr bwMode="auto">
            <a:xfrm>
              <a:off x="639776" y="2811122"/>
              <a:ext cx="3375615" cy="696461"/>
            </a:xfrm>
            <a:prstGeom prst="roundRect">
              <a:avLst/>
            </a:prstGeom>
            <a:solidFill>
              <a:schemeClr val="accent1">
                <a:lumMod val="20000"/>
                <a:lumOff val="80000"/>
              </a:schemeClr>
            </a:solidFill>
            <a:ln>
              <a:solidFill>
                <a:srgbClr val="E446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b="1" dirty="0">
                  <a:solidFill>
                    <a:srgbClr val="444444"/>
                  </a:solidFill>
                  <a:cs typeface="Arial" panose="020B0604020202020204" pitchFamily="34" charset="0"/>
                </a:rPr>
                <a:t>Электронный конкурс</a:t>
              </a:r>
            </a:p>
            <a:p>
              <a:pPr algn="ctr">
                <a:defRPr/>
              </a:pPr>
              <a:endParaRPr lang="ru-RU" dirty="0">
                <a:solidFill>
                  <a:srgbClr val="444444"/>
                </a:solidFill>
                <a:cs typeface="Arial" panose="020B0604020202020204" pitchFamily="34" charset="0"/>
              </a:endParaRPr>
            </a:p>
          </p:txBody>
        </p:sp>
        <p:sp>
          <p:nvSpPr>
            <p:cNvPr id="20" name="Скругленный прямоугольник 19"/>
            <p:cNvSpPr/>
            <p:nvPr/>
          </p:nvSpPr>
          <p:spPr bwMode="auto">
            <a:xfrm>
              <a:off x="639776" y="3827785"/>
              <a:ext cx="3375615" cy="653419"/>
            </a:xfrm>
            <a:prstGeom prst="roundRect">
              <a:avLst/>
            </a:prstGeom>
            <a:solidFill>
              <a:schemeClr val="bg1">
                <a:lumMod val="95000"/>
              </a:schemeClr>
            </a:solidFill>
            <a:ln>
              <a:solidFill>
                <a:srgbClr val="E446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b="1" dirty="0">
                  <a:solidFill>
                    <a:srgbClr val="444444"/>
                  </a:solidFill>
                  <a:cs typeface="Arial" panose="020B0604020202020204" pitchFamily="34" charset="0"/>
                </a:rPr>
                <a:t>Электронный аукцион </a:t>
              </a:r>
              <a:endParaRPr lang="ru-RU" b="1" dirty="0">
                <a:solidFill>
                  <a:srgbClr val="00B0F0"/>
                </a:solidFill>
                <a:cs typeface="Arial" panose="020B0604020202020204" pitchFamily="34" charset="0"/>
              </a:endParaRPr>
            </a:p>
            <a:p>
              <a:pPr algn="ctr">
                <a:defRPr/>
              </a:pPr>
              <a:endParaRPr lang="ru-RU" dirty="0">
                <a:solidFill>
                  <a:srgbClr val="444444"/>
                </a:solidFill>
                <a:cs typeface="Arial" panose="020B0604020202020204" pitchFamily="34" charset="0"/>
              </a:endParaRPr>
            </a:p>
          </p:txBody>
        </p:sp>
      </p:grpSp>
      <p:sp>
        <p:nvSpPr>
          <p:cNvPr id="25" name="Скругленный прямоугольник 24"/>
          <p:cNvSpPr/>
          <p:nvPr/>
        </p:nvSpPr>
        <p:spPr bwMode="auto">
          <a:xfrm>
            <a:off x="839727" y="4026785"/>
            <a:ext cx="4233476" cy="705672"/>
          </a:xfrm>
          <a:prstGeom prst="roundRect">
            <a:avLst/>
          </a:prstGeom>
          <a:solidFill>
            <a:schemeClr val="bg1">
              <a:lumMod val="95000"/>
            </a:schemeClr>
          </a:solidFill>
          <a:ln>
            <a:solidFill>
              <a:srgbClr val="E446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just">
              <a:defRPr/>
            </a:pPr>
            <a:r>
              <a:rPr lang="ru-RU" b="1" dirty="0">
                <a:solidFill>
                  <a:schemeClr val="tx1"/>
                </a:solidFill>
                <a:cs typeface="Arial" panose="020B0604020202020204" pitchFamily="34" charset="0"/>
              </a:rPr>
              <a:t>Электронный запрос котировок</a:t>
            </a:r>
          </a:p>
        </p:txBody>
      </p:sp>
      <p:sp>
        <p:nvSpPr>
          <p:cNvPr id="11" name="Стрелка влево 10">
            <a:extLst>
              <a:ext uri="{FF2B5EF4-FFF2-40B4-BE49-F238E27FC236}">
                <a16:creationId xmlns:a16="http://schemas.microsoft.com/office/drawing/2014/main" id="{C10A636C-76C3-DC0A-7AE6-25F7BB47327C}"/>
              </a:ext>
            </a:extLst>
          </p:cNvPr>
          <p:cNvSpPr/>
          <p:nvPr/>
        </p:nvSpPr>
        <p:spPr>
          <a:xfrm>
            <a:off x="5170579" y="3205047"/>
            <a:ext cx="928743" cy="44790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Стрелка влево 27">
            <a:extLst>
              <a:ext uri="{FF2B5EF4-FFF2-40B4-BE49-F238E27FC236}">
                <a16:creationId xmlns:a16="http://schemas.microsoft.com/office/drawing/2014/main" id="{482E8C12-38EF-FF29-A84B-DC4474D74C50}"/>
              </a:ext>
            </a:extLst>
          </p:cNvPr>
          <p:cNvSpPr/>
          <p:nvPr/>
        </p:nvSpPr>
        <p:spPr>
          <a:xfrm>
            <a:off x="5111820" y="4155668"/>
            <a:ext cx="1046262" cy="44790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Стрелка влево 1">
            <a:extLst>
              <a:ext uri="{FF2B5EF4-FFF2-40B4-BE49-F238E27FC236}">
                <a16:creationId xmlns:a16="http://schemas.microsoft.com/office/drawing/2014/main" id="{7B63CE76-8193-0355-6AA4-D2ACAC2E6BE3}"/>
              </a:ext>
            </a:extLst>
          </p:cNvPr>
          <p:cNvSpPr/>
          <p:nvPr/>
        </p:nvSpPr>
        <p:spPr>
          <a:xfrm>
            <a:off x="5196265" y="2168777"/>
            <a:ext cx="922852" cy="44790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Скругленный прямоугольник 2">
            <a:extLst>
              <a:ext uri="{FF2B5EF4-FFF2-40B4-BE49-F238E27FC236}">
                <a16:creationId xmlns:a16="http://schemas.microsoft.com/office/drawing/2014/main" id="{CF7F912C-DDE4-AACB-F385-F968C614A369}"/>
              </a:ext>
            </a:extLst>
          </p:cNvPr>
          <p:cNvSpPr/>
          <p:nvPr/>
        </p:nvSpPr>
        <p:spPr bwMode="auto">
          <a:xfrm>
            <a:off x="839728" y="4952263"/>
            <a:ext cx="4233476" cy="834586"/>
          </a:xfrm>
          <a:prstGeom prst="roundRect">
            <a:avLst/>
          </a:prstGeom>
          <a:solidFill>
            <a:schemeClr val="bg1">
              <a:lumMod val="95000"/>
            </a:schemeClr>
          </a:solidFill>
          <a:ln>
            <a:solidFill>
              <a:srgbClr val="E446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just">
              <a:defRPr/>
            </a:pPr>
            <a:r>
              <a:rPr lang="ru-RU" b="1" dirty="0">
                <a:solidFill>
                  <a:schemeClr val="tx1"/>
                </a:solidFill>
                <a:cs typeface="Arial" panose="020B0604020202020204" pitchFamily="34" charset="0"/>
              </a:rPr>
              <a:t>Закупка у ед. поставщика п.4-5 ч.1 статьи 93. </a:t>
            </a:r>
            <a:r>
              <a:rPr lang="ru-RU" b="1" dirty="0">
                <a:solidFill>
                  <a:schemeClr val="tx2"/>
                </a:solidFill>
                <a:cs typeface="Arial" panose="020B0604020202020204" pitchFamily="34" charset="0"/>
              </a:rPr>
              <a:t>Ч.12 статьи 93 не применяем!</a:t>
            </a:r>
          </a:p>
        </p:txBody>
      </p:sp>
      <p:sp>
        <p:nvSpPr>
          <p:cNvPr id="4" name="Стрелка влево 3">
            <a:extLst>
              <a:ext uri="{FF2B5EF4-FFF2-40B4-BE49-F238E27FC236}">
                <a16:creationId xmlns:a16="http://schemas.microsoft.com/office/drawing/2014/main" id="{6D8F3B45-F6D4-6D71-6596-34746E262A75}"/>
              </a:ext>
            </a:extLst>
          </p:cNvPr>
          <p:cNvSpPr/>
          <p:nvPr/>
        </p:nvSpPr>
        <p:spPr>
          <a:xfrm>
            <a:off x="5111820" y="4952263"/>
            <a:ext cx="1084879" cy="44790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7423759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37"/>
          <p:cNvSpPr>
            <a:spLocks noEditPoints="1"/>
          </p:cNvSpPr>
          <p:nvPr/>
        </p:nvSpPr>
        <p:spPr bwMode="auto">
          <a:xfrm>
            <a:off x="541177" y="1586204"/>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8" name="Freeform 37"/>
          <p:cNvSpPr>
            <a:spLocks noEditPoints="1"/>
          </p:cNvSpPr>
          <p:nvPr/>
        </p:nvSpPr>
        <p:spPr bwMode="auto">
          <a:xfrm>
            <a:off x="505759" y="1538940"/>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8" name="Заголовок 7">
            <a:extLst>
              <a:ext uri="{FF2B5EF4-FFF2-40B4-BE49-F238E27FC236}">
                <a16:creationId xmlns:a16="http://schemas.microsoft.com/office/drawing/2014/main" id="{409022F1-9511-483A-B9D0-7EDB93C1A96F}"/>
              </a:ext>
            </a:extLst>
          </p:cNvPr>
          <p:cNvSpPr>
            <a:spLocks noGrp="1"/>
          </p:cNvSpPr>
          <p:nvPr>
            <p:ph type="title"/>
          </p:nvPr>
        </p:nvSpPr>
        <p:spPr/>
        <p:txBody>
          <a:bodyPr>
            <a:normAutofit/>
          </a:bodyPr>
          <a:lstStyle/>
          <a:p>
            <a:r>
              <a:rPr lang="ru-RU" dirty="0"/>
              <a:t>О НЕПРАВМЕРНОСТИ ДРОБЛЕНИЯ ЗАКУПОК</a:t>
            </a:r>
          </a:p>
        </p:txBody>
      </p:sp>
      <p:sp>
        <p:nvSpPr>
          <p:cNvPr id="2" name="Прямоугольник 1">
            <a:extLst>
              <a:ext uri="{FF2B5EF4-FFF2-40B4-BE49-F238E27FC236}">
                <a16:creationId xmlns:a16="http://schemas.microsoft.com/office/drawing/2014/main" id="{AEC46CDA-11DD-695D-FF7D-F620C43E7665}"/>
              </a:ext>
            </a:extLst>
          </p:cNvPr>
          <p:cNvSpPr/>
          <p:nvPr/>
        </p:nvSpPr>
        <p:spPr>
          <a:xfrm>
            <a:off x="776427" y="1126218"/>
            <a:ext cx="10744618" cy="5078313"/>
          </a:xfrm>
          <a:prstGeom prst="rect">
            <a:avLst/>
          </a:prstGeom>
        </p:spPr>
        <p:txBody>
          <a:bodyPr wrap="square">
            <a:spAutoFit/>
          </a:bodyPr>
          <a:lstStyle/>
          <a:p>
            <a:pPr algn="just"/>
            <a:r>
              <a:rPr lang="ru-RU" b="1" dirty="0">
                <a:solidFill>
                  <a:schemeClr val="tx2"/>
                </a:solidFill>
                <a:effectLst/>
              </a:rPr>
              <a:t>  </a:t>
            </a:r>
            <a:r>
              <a:rPr lang="ru-RU" dirty="0"/>
              <a:t>М</a:t>
            </a:r>
            <a:r>
              <a:rPr lang="ru-RU" dirty="0">
                <a:effectLst/>
              </a:rPr>
              <a:t>ежду Заказчиком и ИП в один день были заключены два контракта на выполнение работ по благоустройству общественных территорий в городском округе Октябрьск по адресу: </a:t>
            </a:r>
            <a:r>
              <a:rPr lang="ru-RU" dirty="0" err="1">
                <a:effectLst/>
              </a:rPr>
              <a:t>г.о</a:t>
            </a:r>
            <a:r>
              <a:rPr lang="ru-RU" dirty="0">
                <a:effectLst/>
              </a:rPr>
              <a:t>. Октябрьск, сквер по ул. </a:t>
            </a:r>
            <a:r>
              <a:rPr lang="ru-RU" dirty="0" err="1">
                <a:effectLst/>
              </a:rPr>
              <a:t>Вологина</a:t>
            </a:r>
            <a:r>
              <a:rPr lang="ru-RU" dirty="0"/>
              <a:t> и</a:t>
            </a:r>
            <a:r>
              <a:rPr lang="ru-RU" dirty="0">
                <a:effectLst/>
              </a:rPr>
              <a:t> монтажу площадки на общую сумму 314 663 руб. 26 коп. </a:t>
            </a:r>
          </a:p>
          <a:p>
            <a:pPr algn="just"/>
            <a:r>
              <a:rPr lang="ru-RU" dirty="0"/>
              <a:t>	</a:t>
            </a:r>
            <a:r>
              <a:rPr lang="ru-RU" b="1" dirty="0">
                <a:effectLst/>
              </a:rPr>
              <a:t>Предусмотренные контрактами работы подлежали выполнению одним исполнителем (подрядчиком), в одном месте, в один и тот же предусмотренный каждым из контрактов срок, для получения одного результата с применением близких по роду деятельности работ, хотя и имеющих различное наименование. </a:t>
            </a:r>
          </a:p>
          <a:p>
            <a:pPr algn="just"/>
            <a:r>
              <a:rPr lang="ru-RU" b="1" dirty="0"/>
              <a:t>	Выполненные по контрактам работы имеют идентичные признаки по эксплуатационному назначению.</a:t>
            </a:r>
          </a:p>
          <a:p>
            <a:pPr algn="just"/>
            <a:r>
              <a:rPr lang="ru-RU" dirty="0"/>
              <a:t>	Указанные обстоятельства послужили основанием для обращения прокурора области с иском в арбитражный суд.</a:t>
            </a:r>
          </a:p>
          <a:p>
            <a:pPr algn="just"/>
            <a:r>
              <a:rPr lang="ru-RU" dirty="0"/>
              <a:t>	</a:t>
            </a:r>
            <a:r>
              <a:rPr lang="ru-RU" b="1" dirty="0"/>
              <a:t>Суд первой инстанции иск удовлетворил и вынес решение о признании контрактов недействительными и взыскании с ИП суммы полученной за выполненные работы (314663,26 руб.).</a:t>
            </a:r>
            <a:endParaRPr lang="ru-RU" b="1" dirty="0">
              <a:effectLst/>
            </a:endParaRPr>
          </a:p>
          <a:p>
            <a:pPr algn="just"/>
            <a:r>
              <a:rPr lang="ru-RU" b="1" dirty="0">
                <a:solidFill>
                  <a:schemeClr val="tx2"/>
                </a:solidFill>
                <a:effectLst/>
              </a:rPr>
              <a:t> 	</a:t>
            </a:r>
            <a:r>
              <a:rPr lang="ru-RU" dirty="0">
                <a:effectLst/>
              </a:rPr>
              <a:t>Апелляция и кассация согласились с выводами о недействительности сделок, но исключили из решения последствия в виде взыскания оплаты.</a:t>
            </a:r>
          </a:p>
          <a:p>
            <a:pPr algn="just"/>
            <a:endParaRPr lang="ru-RU" b="1" dirty="0">
              <a:solidFill>
                <a:schemeClr val="tx2"/>
              </a:solidFill>
            </a:endParaRPr>
          </a:p>
          <a:p>
            <a:pPr algn="just"/>
            <a:r>
              <a:rPr lang="ru-RU" dirty="0">
                <a:solidFill>
                  <a:schemeClr val="tx2"/>
                </a:solidFill>
                <a:effectLst/>
              </a:rPr>
              <a:t>Постановление АС Поволжского округа от 28.08.2023 по делу </a:t>
            </a:r>
            <a:r>
              <a:rPr lang="ru-RU" dirty="0">
                <a:solidFill>
                  <a:schemeClr val="tx2"/>
                </a:solidFill>
              </a:rPr>
              <a:t>№</a:t>
            </a:r>
            <a:r>
              <a:rPr lang="ru-RU" dirty="0">
                <a:solidFill>
                  <a:schemeClr val="tx2"/>
                </a:solidFill>
                <a:effectLst/>
              </a:rPr>
              <a:t>А55-25724/2022</a:t>
            </a:r>
          </a:p>
        </p:txBody>
      </p:sp>
    </p:spTree>
    <p:extLst>
      <p:ext uri="{BB962C8B-B14F-4D97-AF65-F5344CB8AC3E}">
        <p14:creationId xmlns:p14="http://schemas.microsoft.com/office/powerpoint/2010/main" val="34732045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cs typeface="Segoe UI" panose="020B0502040204020203" pitchFamily="34" charset="0"/>
              </a:rPr>
              <a:t> ЭЛЕКТРОННЫЙ ЗАПРОС КОТИРОВОК С 09.05.2023</a:t>
            </a:r>
          </a:p>
        </p:txBody>
      </p:sp>
      <p:sp>
        <p:nvSpPr>
          <p:cNvPr id="8" name="Текст 7">
            <a:extLst>
              <a:ext uri="{FF2B5EF4-FFF2-40B4-BE49-F238E27FC236}">
                <a16:creationId xmlns:a16="http://schemas.microsoft.com/office/drawing/2014/main" id="{FC69E21C-936E-D647-A7B3-FE99F8E9740C}"/>
              </a:ext>
            </a:extLst>
          </p:cNvPr>
          <p:cNvSpPr>
            <a:spLocks noGrp="1"/>
          </p:cNvSpPr>
          <p:nvPr>
            <p:ph type="body" sz="quarter" idx="4294967295"/>
          </p:nvPr>
        </p:nvSpPr>
        <p:spPr>
          <a:xfrm>
            <a:off x="568410" y="1189038"/>
            <a:ext cx="10762736" cy="4606281"/>
          </a:xfrm>
        </p:spPr>
        <p:txBody>
          <a:bodyPr/>
          <a:lstStyle/>
          <a:p>
            <a:pPr marL="0" indent="0">
              <a:lnSpc>
                <a:spcPct val="150000"/>
              </a:lnSpc>
              <a:buNone/>
            </a:pPr>
            <a:br>
              <a:rPr lang="ru-RU" sz="1800" dirty="0">
                <a:latin typeface="+mn-lt"/>
              </a:rPr>
            </a:br>
            <a:endParaRPr lang="ru-RU" sz="1800" b="0" i="0" u="none" strike="noStrike" dirty="0">
              <a:effectLst/>
              <a:latin typeface="+mn-lt"/>
            </a:endParaRPr>
          </a:p>
        </p:txBody>
      </p:sp>
      <p:sp>
        <p:nvSpPr>
          <p:cNvPr id="3" name="TextBox 2">
            <a:extLst>
              <a:ext uri="{FF2B5EF4-FFF2-40B4-BE49-F238E27FC236}">
                <a16:creationId xmlns:a16="http://schemas.microsoft.com/office/drawing/2014/main" id="{7EECBEBB-8801-2F5B-8A15-9940DE40C677}"/>
              </a:ext>
            </a:extLst>
          </p:cNvPr>
          <p:cNvSpPr txBox="1"/>
          <p:nvPr/>
        </p:nvSpPr>
        <p:spPr>
          <a:xfrm>
            <a:off x="456928" y="747695"/>
            <a:ext cx="10466445" cy="5956374"/>
          </a:xfrm>
          <a:prstGeom prst="rect">
            <a:avLst/>
          </a:prstGeom>
          <a:noFill/>
        </p:spPr>
        <p:txBody>
          <a:bodyPr wrap="square">
            <a:spAutoFit/>
          </a:bodyPr>
          <a:lstStyle/>
          <a:p>
            <a:pPr algn="just">
              <a:lnSpc>
                <a:spcPct val="150000"/>
              </a:lnSpc>
            </a:pPr>
            <a:r>
              <a:rPr lang="ru-RU" sz="1600" b="1" u="sng" dirty="0">
                <a:solidFill>
                  <a:srgbClr val="E4465A"/>
                </a:solidFill>
                <a:latin typeface="Trebuchet MS" panose="020B0603020202020204" pitchFamily="34" charset="0"/>
              </a:rPr>
              <a:t>Случаи когда заказчик вправе провести электронный запрос котировок:</a:t>
            </a:r>
          </a:p>
          <a:p>
            <a:pPr algn="just">
              <a:lnSpc>
                <a:spcPct val="150000"/>
              </a:lnSpc>
            </a:pPr>
            <a:r>
              <a:rPr lang="ru-RU" sz="1600" dirty="0">
                <a:latin typeface="Trebuchet MS" panose="020B0603020202020204" pitchFamily="34" charset="0"/>
              </a:rPr>
              <a:t> </a:t>
            </a:r>
            <a:r>
              <a:rPr lang="ru-RU" sz="1600" b="1" dirty="0">
                <a:latin typeface="Trebuchet MS" panose="020B0603020202020204" pitchFamily="34" charset="0"/>
              </a:rPr>
              <a:t>Общее правило п.1 ч.10 статьи 24 Закона о контрактной системе </a:t>
            </a:r>
          </a:p>
          <a:p>
            <a:pPr algn="just">
              <a:lnSpc>
                <a:spcPct val="150000"/>
              </a:lnSpc>
            </a:pPr>
            <a:r>
              <a:rPr lang="ru-RU" sz="1600" dirty="0">
                <a:latin typeface="Trebuchet MS" panose="020B0603020202020204" pitchFamily="34" charset="0"/>
              </a:rPr>
              <a:t> </a:t>
            </a:r>
            <a:r>
              <a:rPr lang="ru-RU" sz="1600" b="1" dirty="0">
                <a:solidFill>
                  <a:schemeClr val="accent1"/>
                </a:solidFill>
                <a:latin typeface="Trebuchet MS" panose="020B0603020202020204" pitchFamily="34" charset="0"/>
              </a:rPr>
              <a:t>(+)</a:t>
            </a:r>
            <a:r>
              <a:rPr lang="ru-RU" sz="1600" dirty="0">
                <a:latin typeface="Trebuchet MS" panose="020B0603020202020204" pitchFamily="34" charset="0"/>
              </a:rPr>
              <a:t> Заказчик вправе проводить в соответствии Законом №44-ФЗ электронный запрос котировок в случае, если при осуществлении закупки </a:t>
            </a:r>
            <a:r>
              <a:rPr lang="ru-RU" sz="1600" b="1" dirty="0">
                <a:latin typeface="Trebuchet MS" panose="020B0603020202020204" pitchFamily="34" charset="0"/>
              </a:rPr>
              <a:t>НМЦК не превышает </a:t>
            </a:r>
            <a:r>
              <a:rPr lang="ru-RU" sz="1600" b="1" dirty="0">
                <a:solidFill>
                  <a:srgbClr val="FF0000"/>
                </a:solidFill>
                <a:latin typeface="Trebuchet MS" panose="020B0603020202020204" pitchFamily="34" charset="0"/>
              </a:rPr>
              <a:t>десять</a:t>
            </a:r>
            <a:r>
              <a:rPr lang="ru-RU" sz="1600" b="1" dirty="0">
                <a:latin typeface="Trebuchet MS" panose="020B0603020202020204" pitchFamily="34" charset="0"/>
              </a:rPr>
              <a:t>  миллионов рублей. </a:t>
            </a:r>
          </a:p>
          <a:p>
            <a:pPr algn="just">
              <a:lnSpc>
                <a:spcPct val="150000"/>
              </a:lnSpc>
            </a:pPr>
            <a:r>
              <a:rPr lang="ru-RU" sz="1600" dirty="0">
                <a:latin typeface="Trebuchet MS" panose="020B0603020202020204" pitchFamily="34" charset="0"/>
              </a:rPr>
              <a:t> </a:t>
            </a:r>
            <a:r>
              <a:rPr lang="ru-RU" sz="1600" b="1" dirty="0">
                <a:solidFill>
                  <a:schemeClr val="accent1"/>
                </a:solidFill>
                <a:latin typeface="Trebuchet MS" panose="020B0603020202020204" pitchFamily="34" charset="0"/>
              </a:rPr>
              <a:t>(+)</a:t>
            </a:r>
            <a:r>
              <a:rPr lang="ru-RU" sz="1600" dirty="0">
                <a:latin typeface="Trebuchet MS" panose="020B0603020202020204" pitchFamily="34" charset="0"/>
              </a:rPr>
              <a:t>  </a:t>
            </a:r>
            <a:r>
              <a:rPr lang="ru-RU" sz="1600" b="1">
                <a:solidFill>
                  <a:srgbClr val="FF0000"/>
                </a:solidFill>
                <a:latin typeface="Trebuchet MS" panose="020B0603020202020204" pitchFamily="34" charset="0"/>
              </a:rPr>
              <a:t>До 31.12.2026 </a:t>
            </a:r>
            <a:r>
              <a:rPr lang="ru-RU" sz="1600" b="1" dirty="0">
                <a:solidFill>
                  <a:srgbClr val="FF0000"/>
                </a:solidFill>
                <a:latin typeface="Trebuchet MS" panose="020B0603020202020204" pitchFamily="34" charset="0"/>
              </a:rPr>
              <a:t>не действует ограничение в соответствии с которым </a:t>
            </a:r>
            <a:r>
              <a:rPr lang="ru-RU" sz="1600" b="1" dirty="0">
                <a:latin typeface="Trebuchet MS" panose="020B0603020202020204" pitchFamily="34" charset="0"/>
              </a:rPr>
              <a:t>«</a:t>
            </a:r>
            <a:r>
              <a:rPr lang="ru-RU" sz="1600" dirty="0">
                <a:latin typeface="Trebuchet MS" panose="020B0603020202020204" pitchFamily="34" charset="0"/>
              </a:rPr>
              <a:t>годовой объем закупок, осуществляемых путем проведения запроса котировок в электронной форме, </a:t>
            </a:r>
            <a:r>
              <a:rPr lang="ru-RU" sz="1600" b="1" dirty="0">
                <a:latin typeface="Trebuchet MS" panose="020B0603020202020204" pitchFamily="34" charset="0"/>
              </a:rPr>
              <a:t>не должен превышать 20% совокупного годового объема закупок заказчика</a:t>
            </a:r>
            <a:r>
              <a:rPr lang="ru-RU" sz="1600" dirty="0">
                <a:latin typeface="Trebuchet MS" panose="020B0603020202020204" pitchFamily="34" charset="0"/>
              </a:rPr>
              <a:t> </a:t>
            </a:r>
            <a:r>
              <a:rPr lang="ru-RU" sz="1600" b="1" u="sng" dirty="0">
                <a:latin typeface="Trebuchet MS" panose="020B0603020202020204" pitchFamily="34" charset="0"/>
              </a:rPr>
              <a:t>или сто миллионов </a:t>
            </a:r>
            <a:r>
              <a:rPr lang="ru-RU" sz="1600" b="1" dirty="0">
                <a:latin typeface="Trebuchet MS" panose="020B0603020202020204" pitchFamily="34" charset="0"/>
              </a:rPr>
              <a:t>рублей в отношении заказчика, совокупный годовой объем закупок которого в прошедшем календарном году составил менее пятисот миллионов рублей». </a:t>
            </a:r>
          </a:p>
          <a:p>
            <a:pPr algn="just">
              <a:lnSpc>
                <a:spcPct val="150000"/>
              </a:lnSpc>
            </a:pPr>
            <a:r>
              <a:rPr lang="ru-RU" sz="1600" b="1" dirty="0">
                <a:solidFill>
                  <a:schemeClr val="accent1"/>
                </a:solidFill>
                <a:latin typeface="Trebuchet MS" panose="020B0603020202020204" pitchFamily="34" charset="0"/>
              </a:rPr>
              <a:t>(-) </a:t>
            </a:r>
            <a:r>
              <a:rPr lang="ru-RU" sz="1600" b="1" u="sng" dirty="0">
                <a:solidFill>
                  <a:schemeClr val="accent1"/>
                </a:solidFill>
                <a:latin typeface="Trebuchet MS" panose="020B0603020202020204" pitchFamily="34" charset="0"/>
              </a:rPr>
              <a:t>для закупок РАБОТ – так же как и при проведении аукциона нельзя оценить квалификацию исполнителя.</a:t>
            </a:r>
          </a:p>
          <a:p>
            <a:pPr algn="just">
              <a:lnSpc>
                <a:spcPct val="150000"/>
              </a:lnSpc>
            </a:pPr>
            <a:r>
              <a:rPr lang="ru-RU" sz="1600" dirty="0">
                <a:solidFill>
                  <a:schemeClr val="accent1"/>
                </a:solidFill>
                <a:latin typeface="Trebuchet MS" panose="020B0603020202020204" pitchFamily="34" charset="0"/>
              </a:rPr>
              <a:t>( - /+) не предусмотрена подача запроса на разъяснения положений извещения;</a:t>
            </a:r>
          </a:p>
          <a:p>
            <a:pPr algn="just">
              <a:lnSpc>
                <a:spcPct val="150000"/>
              </a:lnSpc>
            </a:pPr>
            <a:r>
              <a:rPr lang="ru-RU" sz="1600" dirty="0">
                <a:solidFill>
                  <a:schemeClr val="accent1"/>
                </a:solidFill>
                <a:latin typeface="Trebuchet MS" panose="020B0603020202020204" pitchFamily="34" charset="0"/>
              </a:rPr>
              <a:t>(-) Нет протокола разногласий; </a:t>
            </a:r>
          </a:p>
          <a:p>
            <a:pPr algn="just">
              <a:lnSpc>
                <a:spcPct val="150000"/>
              </a:lnSpc>
            </a:pPr>
            <a:r>
              <a:rPr lang="ru-RU" sz="1600" dirty="0">
                <a:solidFill>
                  <a:schemeClr val="accent1"/>
                </a:solidFill>
                <a:latin typeface="Trebuchet MS" panose="020B0603020202020204" pitchFamily="34" charset="0"/>
              </a:rPr>
              <a:t>(-)  Если электронный запрос котировок не состоялся, заключить контракт по согласованию с контрольным органом нельзя. Правила  установленные ПП РФ от 30.06.2020 №961 работают только для конкурса и аукциона.</a:t>
            </a:r>
          </a:p>
        </p:txBody>
      </p:sp>
    </p:spTree>
    <p:extLst>
      <p:ext uri="{BB962C8B-B14F-4D97-AF65-F5344CB8AC3E}">
        <p14:creationId xmlns:p14="http://schemas.microsoft.com/office/powerpoint/2010/main" val="277549936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cs typeface="Segoe UI" panose="020B0502040204020203" pitchFamily="34" charset="0"/>
              </a:rPr>
              <a:t>СПОСОБ ЗАКУПКИ  – КОНКУРС </a:t>
            </a:r>
            <a:endParaRPr lang="ru-RU" altLang="ru-RU" dirty="0">
              <a:latin typeface="Segoe UI" panose="020B0502040204020203" pitchFamily="34" charset="0"/>
              <a:cs typeface="Segoe UI" panose="020B0502040204020203" pitchFamily="34" charset="0"/>
            </a:endParaRPr>
          </a:p>
        </p:txBody>
      </p:sp>
      <p:sp>
        <p:nvSpPr>
          <p:cNvPr id="2" name="Прямоугольник 1">
            <a:extLst>
              <a:ext uri="{FF2B5EF4-FFF2-40B4-BE49-F238E27FC236}">
                <a16:creationId xmlns:a16="http://schemas.microsoft.com/office/drawing/2014/main" id="{DF4F5C85-74BE-978A-6EC0-A20DD1FE9C0B}"/>
              </a:ext>
            </a:extLst>
          </p:cNvPr>
          <p:cNvSpPr/>
          <p:nvPr/>
        </p:nvSpPr>
        <p:spPr>
          <a:xfrm>
            <a:off x="721896" y="978767"/>
            <a:ext cx="10744618" cy="1323439"/>
          </a:xfrm>
          <a:prstGeom prst="rect">
            <a:avLst/>
          </a:prstGeom>
        </p:spPr>
        <p:txBody>
          <a:bodyPr wrap="square">
            <a:spAutoFit/>
          </a:bodyPr>
          <a:lstStyle/>
          <a:p>
            <a:pPr marL="3173" lvl="0" algn="ctr">
              <a:buClr>
                <a:srgbClr val="E4465A"/>
              </a:buClr>
            </a:pPr>
            <a:r>
              <a:rPr lang="ru-RU" sz="1600" dirty="0">
                <a:solidFill>
                  <a:srgbClr val="E4465A"/>
                </a:solidFill>
                <a:ea typeface="Arial Unicode MS" panose="020B0604020202020204" pitchFamily="34" charset="-128"/>
              </a:rPr>
              <a:t>Постановлением Правительства РФ от 31.12.2021 №2604</a:t>
            </a:r>
          </a:p>
          <a:p>
            <a:pPr marL="3173" lvl="0" algn="ctr">
              <a:buClr>
                <a:srgbClr val="E4465A"/>
              </a:buClr>
            </a:pPr>
            <a:r>
              <a:rPr lang="ru-RU" sz="1600" dirty="0">
                <a:solidFill>
                  <a:srgbClr val="E4465A"/>
                </a:solidFill>
                <a:ea typeface="Arial Unicode MS" panose="020B0604020202020204" pitchFamily="34" charset="-128"/>
              </a:rPr>
              <a:t> "Об оценке заявок на участие в закупке товаров, работ, услуг для обеспечения государственных и муниципальных нужд, внесении изменений в пункт 4 постановления Правительства Российской Федерации от 20 декабря 2021 г. №2369 и признании утратившими силу некоторых актов и отдельных положений некоторых актов Правительства Российской Федерации« утверждено:</a:t>
            </a:r>
            <a:endParaRPr lang="ru-RU" sz="1600" dirty="0">
              <a:solidFill>
                <a:srgbClr val="E4465A"/>
              </a:solidFill>
              <a:highlight>
                <a:srgbClr val="00FF00"/>
              </a:highlight>
              <a:ea typeface="Arial Unicode MS" panose="020B0604020202020204" pitchFamily="34" charset="-128"/>
            </a:endParaRPr>
          </a:p>
        </p:txBody>
      </p:sp>
      <p:sp>
        <p:nvSpPr>
          <p:cNvPr id="6" name="TextBox 5">
            <a:extLst>
              <a:ext uri="{FF2B5EF4-FFF2-40B4-BE49-F238E27FC236}">
                <a16:creationId xmlns:a16="http://schemas.microsoft.com/office/drawing/2014/main" id="{B6099FCA-5CB7-51A3-28E6-65E23A949EEC}"/>
              </a:ext>
            </a:extLst>
          </p:cNvPr>
          <p:cNvSpPr txBox="1"/>
          <p:nvPr/>
        </p:nvSpPr>
        <p:spPr>
          <a:xfrm>
            <a:off x="961292" y="2302206"/>
            <a:ext cx="9951097" cy="2113335"/>
          </a:xfrm>
          <a:prstGeom prst="rect">
            <a:avLst/>
          </a:prstGeom>
          <a:noFill/>
        </p:spPr>
        <p:txBody>
          <a:bodyPr wrap="square">
            <a:spAutoFit/>
          </a:bodyPr>
          <a:lstStyle/>
          <a:p>
            <a:pPr marL="3173" algn="just">
              <a:lnSpc>
                <a:spcPct val="150000"/>
              </a:lnSpc>
              <a:buClr>
                <a:srgbClr val="E4465A"/>
              </a:buClr>
            </a:pPr>
            <a:r>
              <a:rPr lang="ru-RU" b="1" dirty="0">
                <a:solidFill>
                  <a:srgbClr val="444444"/>
                </a:solidFill>
                <a:ea typeface="Arial Unicode MS" panose="020B0604020202020204" pitchFamily="34" charset="-128"/>
              </a:rPr>
              <a:t>Положение об оценке заявок на участие в закупке </a:t>
            </a:r>
            <a:r>
              <a:rPr lang="ru-RU" dirty="0">
                <a:solidFill>
                  <a:srgbClr val="444444"/>
                </a:solidFill>
                <a:ea typeface="Arial Unicode MS" panose="020B0604020202020204" pitchFamily="34" charset="-128"/>
              </a:rPr>
              <a:t>товаров, работ, услуг для обеспечения государственных и муниципальных нужд, которому прилагаются:</a:t>
            </a:r>
          </a:p>
          <a:p>
            <a:pPr marL="288923" indent="-285750" algn="just">
              <a:lnSpc>
                <a:spcPct val="150000"/>
              </a:lnSpc>
              <a:buClr>
                <a:srgbClr val="E4465A"/>
              </a:buClr>
              <a:buFont typeface="Wingdings" panose="05000000000000000000" pitchFamily="2" charset="2"/>
              <a:buChar char="Ø"/>
            </a:pPr>
            <a:r>
              <a:rPr lang="ru-RU" dirty="0">
                <a:solidFill>
                  <a:srgbClr val="444444"/>
                </a:solidFill>
                <a:ea typeface="Arial Unicode MS" panose="020B0604020202020204" pitchFamily="34" charset="-128"/>
              </a:rPr>
              <a:t>форма Порядка рассмотрения и оценки заявок на участие в конкурсе (Приложение №1)</a:t>
            </a:r>
          </a:p>
          <a:p>
            <a:pPr marL="288923" indent="-285750" algn="just">
              <a:lnSpc>
                <a:spcPct val="150000"/>
              </a:lnSpc>
              <a:buClr>
                <a:srgbClr val="E4465A"/>
              </a:buClr>
              <a:buFont typeface="Wingdings" panose="05000000000000000000" pitchFamily="2" charset="2"/>
              <a:buChar char="Ø"/>
            </a:pPr>
            <a:r>
              <a:rPr lang="ru-RU" dirty="0">
                <a:solidFill>
                  <a:srgbClr val="444444"/>
                </a:solidFill>
                <a:ea typeface="Arial Unicode MS" panose="020B0604020202020204" pitchFamily="34" charset="-128"/>
              </a:rPr>
              <a:t>предельные величины значимости критериев оценки заявок на участие в закупке ТРУ для обеспечения государственных и муниципальных нужд (Приложение №2)</a:t>
            </a:r>
          </a:p>
        </p:txBody>
      </p:sp>
    </p:spTree>
    <p:extLst>
      <p:ext uri="{BB962C8B-B14F-4D97-AF65-F5344CB8AC3E}">
        <p14:creationId xmlns:p14="http://schemas.microsoft.com/office/powerpoint/2010/main" val="261148536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cs typeface="Segoe UI" panose="020B0502040204020203" pitchFamily="34" charset="0"/>
              </a:rPr>
              <a:t>СПОСОБ ЗАКУПКИ  – КОНКУРС </a:t>
            </a:r>
            <a:endParaRPr lang="ru-RU" altLang="ru-RU" dirty="0">
              <a:latin typeface="Segoe UI" panose="020B0502040204020203" pitchFamily="34" charset="0"/>
              <a:cs typeface="Segoe UI" panose="020B0502040204020203" pitchFamily="34" charset="0"/>
            </a:endParaRPr>
          </a:p>
        </p:txBody>
      </p:sp>
      <p:pic>
        <p:nvPicPr>
          <p:cNvPr id="3" name="Рисунок 2">
            <a:extLst>
              <a:ext uri="{FF2B5EF4-FFF2-40B4-BE49-F238E27FC236}">
                <a16:creationId xmlns:a16="http://schemas.microsoft.com/office/drawing/2014/main" id="{C58EA2F1-00AC-3E9F-88C1-146B193042D6}"/>
              </a:ext>
            </a:extLst>
          </p:cNvPr>
          <p:cNvPicPr>
            <a:picLocks noChangeAspect="1"/>
          </p:cNvPicPr>
          <p:nvPr/>
        </p:nvPicPr>
        <p:blipFill>
          <a:blip r:embed="rId3"/>
          <a:stretch>
            <a:fillRect/>
          </a:stretch>
        </p:blipFill>
        <p:spPr>
          <a:xfrm>
            <a:off x="630195" y="766119"/>
            <a:ext cx="10725664" cy="5486400"/>
          </a:xfrm>
          <a:prstGeom prst="rect">
            <a:avLst/>
          </a:prstGeom>
          <a:ln>
            <a:solidFill>
              <a:schemeClr val="accent1"/>
            </a:solidFill>
          </a:ln>
        </p:spPr>
      </p:pic>
      <p:sp>
        <p:nvSpPr>
          <p:cNvPr id="5" name="Стрелка влево 4">
            <a:extLst>
              <a:ext uri="{FF2B5EF4-FFF2-40B4-BE49-F238E27FC236}">
                <a16:creationId xmlns:a16="http://schemas.microsoft.com/office/drawing/2014/main" id="{4F28E88A-D4F8-139D-736D-53D3E1AEC14C}"/>
              </a:ext>
            </a:extLst>
          </p:cNvPr>
          <p:cNvSpPr/>
          <p:nvPr/>
        </p:nvSpPr>
        <p:spPr>
          <a:xfrm>
            <a:off x="8291384" y="5298618"/>
            <a:ext cx="1334530" cy="65734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047750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ЭЛЕМЕНТЫ БЛАГОУСТРОЙСТВА</a:t>
            </a:r>
            <a:br>
              <a:rPr lang="ru-RU" dirty="0"/>
            </a:br>
            <a:endParaRPr lang="ru-RU" altLang="ru-RU" dirty="0">
              <a:cs typeface="Segoe UI" panose="020B0502040204020203" pitchFamily="34" charset="0"/>
            </a:endParaRPr>
          </a:p>
        </p:txBody>
      </p:sp>
      <p:sp>
        <p:nvSpPr>
          <p:cNvPr id="5" name="Текст 4">
            <a:extLst>
              <a:ext uri="{FF2B5EF4-FFF2-40B4-BE49-F238E27FC236}">
                <a16:creationId xmlns:a16="http://schemas.microsoft.com/office/drawing/2014/main" id="{76A2A306-63E1-4192-9E86-BBB4BB34CCD4}"/>
              </a:ext>
            </a:extLst>
          </p:cNvPr>
          <p:cNvSpPr>
            <a:spLocks noGrp="1"/>
          </p:cNvSpPr>
          <p:nvPr>
            <p:ph type="body" sz="quarter" idx="4294967295"/>
          </p:nvPr>
        </p:nvSpPr>
        <p:spPr>
          <a:xfrm>
            <a:off x="538515" y="725069"/>
            <a:ext cx="10089292" cy="5934059"/>
          </a:xfrm>
        </p:spPr>
        <p:txBody>
          <a:bodyPr>
            <a:noAutofit/>
          </a:bodyPr>
          <a:lstStyle/>
          <a:p>
            <a:pPr marL="0" indent="0" algn="just">
              <a:lnSpc>
                <a:spcPct val="150000"/>
              </a:lnSpc>
              <a:buNone/>
            </a:pPr>
            <a:r>
              <a:rPr lang="ru-RU" sz="1400" b="1" dirty="0">
                <a:solidFill>
                  <a:srgbClr val="000000"/>
                </a:solidFill>
              </a:rPr>
              <a:t>В</a:t>
            </a:r>
            <a:r>
              <a:rPr lang="ru-RU" sz="1400" b="1" dirty="0">
                <a:solidFill>
                  <a:srgbClr val="000000"/>
                </a:solidFill>
                <a:effectLst/>
              </a:rPr>
              <a:t> соответствии с п. 1.5 Приложения к приказу Министерства строительства и ЖКХ РФ  от 29 декабря 2021 г. № 1042/</a:t>
            </a:r>
            <a:r>
              <a:rPr lang="ru-RU" sz="1400" b="1" dirty="0" err="1">
                <a:solidFill>
                  <a:srgbClr val="000000"/>
                </a:solidFill>
                <a:effectLst/>
              </a:rPr>
              <a:t>пр</a:t>
            </a:r>
            <a:r>
              <a:rPr lang="ru-RU" sz="1400" b="1" dirty="0">
                <a:solidFill>
                  <a:srgbClr val="000000"/>
                </a:solidFill>
                <a:effectLst/>
              </a:rPr>
              <a:t>, </a:t>
            </a:r>
            <a:r>
              <a:rPr lang="ru-RU" sz="1400" b="1" dirty="0">
                <a:solidFill>
                  <a:schemeClr val="accent1"/>
                </a:solidFill>
                <a:effectLst/>
              </a:rPr>
              <a:t>к элементам благоустройства  </a:t>
            </a:r>
            <a:r>
              <a:rPr lang="ru-RU" sz="1400" b="1" dirty="0">
                <a:solidFill>
                  <a:srgbClr val="000000"/>
                </a:solidFill>
                <a:effectLst/>
              </a:rPr>
              <a:t>относятся в том числе:</a:t>
            </a:r>
          </a:p>
          <a:p>
            <a:pPr marL="0" indent="0" algn="just">
              <a:lnSpc>
                <a:spcPct val="150000"/>
              </a:lnSpc>
              <a:buNone/>
            </a:pPr>
            <a:r>
              <a:rPr lang="ru-RU" sz="1400" dirty="0">
                <a:solidFill>
                  <a:srgbClr val="000000"/>
                </a:solidFill>
                <a:effectLst/>
              </a:rPr>
              <a:t>- покрытия объектов благоустройства (в том числе резиновое, синтетическое, песчаное, грунтовое, гравийное, деревянное, тротуарная плитка, асфальтобетонное, асфальтовое, щебеночное, газон, искусственный газон, </a:t>
            </a:r>
            <a:r>
              <a:rPr lang="ru-RU" sz="1400" dirty="0" err="1">
                <a:solidFill>
                  <a:srgbClr val="000000"/>
                </a:solidFill>
                <a:effectLst/>
              </a:rPr>
              <a:t>экоплитки</a:t>
            </a:r>
            <a:r>
              <a:rPr lang="ru-RU" sz="1400" dirty="0">
                <a:solidFill>
                  <a:srgbClr val="000000"/>
                </a:solidFill>
                <a:effectLst/>
              </a:rPr>
              <a:t>, газонные решетки), направляющие дорожные устройства, стационарные искусственные неровности, стационарные шумовые полосы, вертикальная и горизонтальная разметки, рельеф и элементы организации рельефа, иные неотделимые улучшения объектов благоустройства;</a:t>
            </a:r>
          </a:p>
          <a:p>
            <a:pPr marL="0" indent="0" algn="just">
              <a:lnSpc>
                <a:spcPct val="150000"/>
              </a:lnSpc>
              <a:buNone/>
            </a:pPr>
            <a:r>
              <a:rPr lang="ru-RU" sz="1400" dirty="0">
                <a:solidFill>
                  <a:srgbClr val="000000"/>
                </a:solidFill>
                <a:effectLst/>
              </a:rPr>
              <a:t>- элементы сопряжения покрытий (в том числе бортовые камни, бордюры, линейные разделители, садовые борта, подпорные стенки, мостики, лестницы, пандусы);</a:t>
            </a:r>
          </a:p>
          <a:p>
            <a:pPr marL="0" indent="0" algn="just">
              <a:lnSpc>
                <a:spcPct val="150000"/>
              </a:lnSpc>
              <a:buNone/>
            </a:pPr>
            <a:r>
              <a:rPr lang="ru-RU" sz="1400" dirty="0">
                <a:solidFill>
                  <a:srgbClr val="000000"/>
                </a:solidFill>
                <a:effectLst/>
              </a:rPr>
              <a:t>- ограждения, ограждающие устройства, ограждающие элементы, придорожные экраны;</a:t>
            </a:r>
          </a:p>
          <a:p>
            <a:pPr marL="0" indent="0" algn="just">
              <a:lnSpc>
                <a:spcPct val="150000"/>
              </a:lnSpc>
              <a:buNone/>
            </a:pPr>
            <a:r>
              <a:rPr lang="ru-RU" sz="1400" dirty="0">
                <a:solidFill>
                  <a:srgbClr val="000000"/>
                </a:solidFill>
                <a:effectLst/>
              </a:rPr>
              <a:t>- уличное коммунально-бытовое и техническое оборудование (в том числе урны, люки смотровых колодцев, подъемные платформы);</a:t>
            </a:r>
          </a:p>
          <a:p>
            <a:pPr marL="0" indent="0" algn="just">
              <a:lnSpc>
                <a:spcPct val="150000"/>
              </a:lnSpc>
              <a:buNone/>
            </a:pPr>
            <a:r>
              <a:rPr lang="ru-RU" sz="1400" dirty="0">
                <a:solidFill>
                  <a:srgbClr val="000000"/>
                </a:solidFill>
                <a:effectLst/>
              </a:rPr>
              <a:t>- детское игровое, спортивно-развивающее и спортивное оборудование, в том числе инклюзивное спортивно-развивающее и инклюзивное спортивное оборудование;</a:t>
            </a:r>
          </a:p>
          <a:p>
            <a:pPr marL="0" indent="0" algn="just">
              <a:lnSpc>
                <a:spcPct val="150000"/>
              </a:lnSpc>
              <a:buNone/>
            </a:pPr>
            <a:r>
              <a:rPr lang="ru-RU" sz="1400" dirty="0">
                <a:solidFill>
                  <a:srgbClr val="000000"/>
                </a:solidFill>
                <a:effectLst/>
              </a:rPr>
              <a:t>- городская мебель</a:t>
            </a:r>
          </a:p>
          <a:p>
            <a:pPr marL="0" indent="0" algn="just">
              <a:lnSpc>
                <a:spcPct val="150000"/>
              </a:lnSpc>
              <a:buClr>
                <a:srgbClr val="FF0000"/>
              </a:buClr>
              <a:buNone/>
            </a:pPr>
            <a:br>
              <a:rPr lang="ru-RU" sz="1400" dirty="0"/>
            </a:br>
            <a:br>
              <a:rPr lang="ru-RU" sz="1400" b="0" i="0" u="none" strike="noStrike" dirty="0">
                <a:solidFill>
                  <a:srgbClr val="222222"/>
                </a:solidFill>
                <a:effectLst/>
              </a:rPr>
            </a:br>
            <a:endParaRPr lang="ru-RU" sz="1400" b="1" dirty="0"/>
          </a:p>
        </p:txBody>
      </p:sp>
    </p:spTree>
    <p:extLst>
      <p:ext uri="{BB962C8B-B14F-4D97-AF65-F5344CB8AC3E}">
        <p14:creationId xmlns:p14="http://schemas.microsoft.com/office/powerpoint/2010/main" val="239721064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14A711C6-F851-F07A-C525-F83E2734C3C5}"/>
              </a:ext>
            </a:extLst>
          </p:cNvPr>
          <p:cNvSpPr>
            <a:spLocks noGrp="1"/>
          </p:cNvSpPr>
          <p:nvPr>
            <p:ph type="title"/>
          </p:nvPr>
        </p:nvSpPr>
        <p:spPr/>
        <p:txBody>
          <a:bodyPr/>
          <a:lstStyle/>
          <a:p>
            <a:r>
              <a:rPr lang="ru-RU" dirty="0"/>
              <a:t>ПОСТАНОВЛЕНИЕ №2604</a:t>
            </a:r>
          </a:p>
        </p:txBody>
      </p:sp>
      <p:sp>
        <p:nvSpPr>
          <p:cNvPr id="7" name="TextBox 6">
            <a:extLst>
              <a:ext uri="{FF2B5EF4-FFF2-40B4-BE49-F238E27FC236}">
                <a16:creationId xmlns:a16="http://schemas.microsoft.com/office/drawing/2014/main" id="{0746D95F-9444-D159-A689-137368514682}"/>
              </a:ext>
            </a:extLst>
          </p:cNvPr>
          <p:cNvSpPr txBox="1"/>
          <p:nvPr/>
        </p:nvSpPr>
        <p:spPr>
          <a:xfrm>
            <a:off x="654909" y="727535"/>
            <a:ext cx="10161475" cy="5523179"/>
          </a:xfrm>
          <a:prstGeom prst="rect">
            <a:avLst/>
          </a:prstGeom>
          <a:noFill/>
        </p:spPr>
        <p:txBody>
          <a:bodyPr wrap="square">
            <a:spAutoFit/>
          </a:bodyPr>
          <a:lstStyle/>
          <a:p>
            <a:pPr indent="450215" algn="just">
              <a:lnSpc>
                <a:spcPct val="112000"/>
              </a:lnSpc>
              <a:spcBef>
                <a:spcPts val="600"/>
              </a:spcBef>
              <a:tabLst>
                <a:tab pos="630555" algn="l"/>
              </a:tabLst>
            </a:pPr>
            <a:r>
              <a:rPr lang="ru-RU" sz="1600" dirty="0">
                <a:solidFill>
                  <a:srgbClr val="000000"/>
                </a:solidFill>
                <a:effectLst/>
                <a:ea typeface="Times New Roman" panose="02020603050405020304" pitchFamily="18" charset="0"/>
              </a:rPr>
              <a:t>Согласно Пункту 24 Положения установлено, что для оценки заявок по критерию оценки </a:t>
            </a:r>
            <a:r>
              <a:rPr lang="ru-RU" sz="1600" b="1" dirty="0">
                <a:solidFill>
                  <a:srgbClr val="000000"/>
                </a:solidFill>
                <a:effectLst/>
                <a:ea typeface="Times New Roman" panose="02020603050405020304" pitchFamily="18" charset="0"/>
              </a:rPr>
              <a:t>«квалификация участников закупки» </a:t>
            </a:r>
            <a:r>
              <a:rPr lang="ru-RU" sz="1600" dirty="0">
                <a:solidFill>
                  <a:srgbClr val="000000"/>
                </a:solidFill>
                <a:effectLst/>
                <a:ea typeface="Times New Roman" panose="02020603050405020304" pitchFamily="18" charset="0"/>
              </a:rPr>
              <a:t>могут применяться, если иное не предусмотрено Положением, один или несколько из следующих показателей оценки:</a:t>
            </a:r>
          </a:p>
          <a:p>
            <a:pPr indent="450215" algn="just">
              <a:lnSpc>
                <a:spcPct val="112000"/>
              </a:lnSpc>
              <a:spcBef>
                <a:spcPts val="600"/>
              </a:spcBef>
              <a:tabLst>
                <a:tab pos="630555" algn="l"/>
              </a:tabLst>
            </a:pPr>
            <a:r>
              <a:rPr lang="ru-RU" sz="1600" dirty="0">
                <a:solidFill>
                  <a:srgbClr val="000000"/>
                </a:solidFill>
                <a:effectLst/>
                <a:ea typeface="Times New Roman" panose="02020603050405020304" pitchFamily="18" charset="0"/>
              </a:rPr>
              <a:t>а) </a:t>
            </a:r>
            <a:r>
              <a:rPr lang="ru-RU" sz="1600" dirty="0">
                <a:solidFill>
                  <a:schemeClr val="accent1"/>
                </a:solidFill>
                <a:effectLst/>
                <a:ea typeface="Times New Roman" panose="02020603050405020304" pitchFamily="18" charset="0"/>
              </a:rPr>
              <a:t>наличие у участников закупки финансовых ресурсов</a:t>
            </a:r>
            <a:r>
              <a:rPr lang="ru-RU" sz="1600" dirty="0">
                <a:solidFill>
                  <a:srgbClr val="000000"/>
                </a:solidFill>
                <a:effectLst/>
                <a:ea typeface="Times New Roman" panose="02020603050405020304" pitchFamily="18" charset="0"/>
              </a:rPr>
              <a:t>;</a:t>
            </a:r>
          </a:p>
          <a:p>
            <a:pPr indent="450215" algn="just">
              <a:lnSpc>
                <a:spcPct val="112000"/>
              </a:lnSpc>
              <a:spcBef>
                <a:spcPts val="600"/>
              </a:spcBef>
              <a:tabLst>
                <a:tab pos="630555" algn="l"/>
              </a:tabLst>
            </a:pPr>
            <a:r>
              <a:rPr lang="ru-RU" sz="1600" dirty="0">
                <a:solidFill>
                  <a:srgbClr val="000000"/>
                </a:solidFill>
                <a:effectLst/>
                <a:ea typeface="Times New Roman" panose="02020603050405020304" pitchFamily="18" charset="0"/>
              </a:rPr>
              <a:t>б) </a:t>
            </a:r>
            <a:r>
              <a:rPr lang="ru-RU" sz="1600" dirty="0">
                <a:solidFill>
                  <a:schemeClr val="accent1"/>
                </a:solidFill>
                <a:effectLst/>
                <a:ea typeface="Times New Roman" panose="02020603050405020304" pitchFamily="18" charset="0"/>
              </a:rPr>
              <a:t>наличие у участников закупки на праве собственности или ином законном основании оборудования и других материальных ресурсов;</a:t>
            </a:r>
          </a:p>
          <a:p>
            <a:pPr indent="450215" algn="just">
              <a:lnSpc>
                <a:spcPct val="112000"/>
              </a:lnSpc>
              <a:spcBef>
                <a:spcPts val="600"/>
              </a:spcBef>
              <a:tabLst>
                <a:tab pos="630555" algn="l"/>
              </a:tabLst>
            </a:pPr>
            <a:r>
              <a:rPr lang="ru-RU" sz="1600" dirty="0">
                <a:effectLst/>
                <a:ea typeface="Times New Roman" panose="02020603050405020304" pitchFamily="18" charset="0"/>
              </a:rPr>
              <a:t>в)</a:t>
            </a:r>
            <a:r>
              <a:rPr lang="ru-RU" sz="1600" dirty="0">
                <a:solidFill>
                  <a:schemeClr val="accent1"/>
                </a:solidFill>
                <a:effectLst/>
                <a:ea typeface="Times New Roman" panose="02020603050405020304" pitchFamily="18" charset="0"/>
              </a:rPr>
              <a:t> наличие у участников закупки опыта поставки товара, выполнения работы, оказания услуги, связанного с предметом контракта</a:t>
            </a:r>
            <a:r>
              <a:rPr lang="ru-RU" sz="1600" dirty="0">
                <a:solidFill>
                  <a:srgbClr val="000000"/>
                </a:solidFill>
                <a:effectLst/>
                <a:ea typeface="Times New Roman" panose="02020603050405020304" pitchFamily="18" charset="0"/>
              </a:rPr>
              <a:t>;</a:t>
            </a:r>
          </a:p>
          <a:p>
            <a:pPr indent="450215" algn="just">
              <a:lnSpc>
                <a:spcPct val="112000"/>
              </a:lnSpc>
              <a:spcBef>
                <a:spcPts val="600"/>
              </a:spcBef>
              <a:tabLst>
                <a:tab pos="630555" algn="l"/>
              </a:tabLst>
            </a:pPr>
            <a:r>
              <a:rPr lang="ru-RU" sz="1600" dirty="0">
                <a:solidFill>
                  <a:srgbClr val="000000"/>
                </a:solidFill>
                <a:effectLst/>
                <a:ea typeface="Times New Roman" panose="02020603050405020304" pitchFamily="18" charset="0"/>
              </a:rPr>
              <a:t>г) </a:t>
            </a:r>
            <a:r>
              <a:rPr lang="ru-RU" sz="1600" dirty="0">
                <a:solidFill>
                  <a:schemeClr val="accent1"/>
                </a:solidFill>
                <a:effectLst/>
                <a:ea typeface="Times New Roman" panose="02020603050405020304" pitchFamily="18" charset="0"/>
              </a:rPr>
              <a:t>наличие у участников закупки деловой репутации</a:t>
            </a:r>
            <a:r>
              <a:rPr lang="ru-RU" sz="1600" dirty="0">
                <a:solidFill>
                  <a:srgbClr val="000000"/>
                </a:solidFill>
                <a:effectLst/>
                <a:ea typeface="Times New Roman" panose="02020603050405020304" pitchFamily="18" charset="0"/>
              </a:rPr>
              <a:t>;</a:t>
            </a:r>
          </a:p>
          <a:p>
            <a:pPr indent="450215" algn="just">
              <a:lnSpc>
                <a:spcPct val="112000"/>
              </a:lnSpc>
              <a:spcBef>
                <a:spcPts val="600"/>
              </a:spcBef>
              <a:tabLst>
                <a:tab pos="630555" algn="l"/>
              </a:tabLst>
            </a:pPr>
            <a:r>
              <a:rPr lang="ru-RU" sz="1600" dirty="0">
                <a:solidFill>
                  <a:srgbClr val="000000"/>
                </a:solidFill>
                <a:effectLst/>
                <a:ea typeface="Times New Roman" panose="02020603050405020304" pitchFamily="18" charset="0"/>
              </a:rPr>
              <a:t>д) </a:t>
            </a:r>
            <a:r>
              <a:rPr lang="ru-RU" sz="1600" dirty="0">
                <a:solidFill>
                  <a:schemeClr val="accent1"/>
                </a:solidFill>
                <a:effectLst/>
                <a:ea typeface="Times New Roman" panose="02020603050405020304" pitchFamily="18" charset="0"/>
              </a:rPr>
              <a:t>наличие у участников закупки специалистов и иных работников определенного уровня квалификации.</a:t>
            </a:r>
          </a:p>
          <a:p>
            <a:pPr indent="450215" algn="just">
              <a:lnSpc>
                <a:spcPct val="112000"/>
              </a:lnSpc>
              <a:spcBef>
                <a:spcPts val="600"/>
              </a:spcBef>
              <a:tabLst>
                <a:tab pos="630555" algn="l"/>
              </a:tabLst>
            </a:pPr>
            <a:r>
              <a:rPr lang="ru-RU" sz="1600" b="1" dirty="0">
                <a:solidFill>
                  <a:schemeClr val="accent1"/>
                </a:solidFill>
                <a:effectLst/>
                <a:ea typeface="Times New Roman" panose="02020603050405020304" pitchFamily="18" charset="0"/>
              </a:rPr>
              <a:t>В соответствии с пунктом 28 Положения</a:t>
            </a:r>
            <a:r>
              <a:rPr lang="ru-RU" sz="1600" dirty="0">
                <a:solidFill>
                  <a:srgbClr val="000000"/>
                </a:solidFill>
                <a:effectLst/>
                <a:ea typeface="Times New Roman" panose="02020603050405020304" pitchFamily="18" charset="0"/>
              </a:rPr>
              <a:t>, в случае применения показателя оценки, </a:t>
            </a:r>
            <a:r>
              <a:rPr lang="ru-RU" sz="1600" dirty="0">
                <a:solidFill>
                  <a:srgbClr val="FF0000"/>
                </a:solidFill>
                <a:effectLst/>
                <a:ea typeface="Times New Roman" panose="02020603050405020304" pitchFamily="18" charset="0"/>
              </a:rPr>
              <a:t>«Наличие опыта…» :</a:t>
            </a:r>
          </a:p>
          <a:p>
            <a:pPr indent="450215" algn="just">
              <a:lnSpc>
                <a:spcPct val="112000"/>
              </a:lnSpc>
              <a:spcBef>
                <a:spcPts val="600"/>
              </a:spcBef>
              <a:tabLst>
                <a:tab pos="630555" algn="l"/>
              </a:tabLst>
            </a:pPr>
            <a:r>
              <a:rPr lang="ru-RU" sz="1600" dirty="0">
                <a:solidFill>
                  <a:srgbClr val="000000"/>
                </a:solidFill>
                <a:effectLst/>
                <a:ea typeface="Times New Roman" panose="02020603050405020304" pitchFamily="18" charset="0"/>
              </a:rPr>
              <a:t>а) применяются один или несколько из следующих детализирующих показателей оценки:</a:t>
            </a:r>
          </a:p>
          <a:p>
            <a:pPr indent="450215" algn="just">
              <a:lnSpc>
                <a:spcPct val="112000"/>
              </a:lnSpc>
              <a:spcBef>
                <a:spcPts val="600"/>
              </a:spcBef>
              <a:tabLst>
                <a:tab pos="630555" algn="l"/>
              </a:tabLst>
            </a:pPr>
            <a:r>
              <a:rPr lang="ru-RU" sz="1600" b="1" dirty="0">
                <a:solidFill>
                  <a:srgbClr val="000000"/>
                </a:solidFill>
                <a:effectLst/>
                <a:ea typeface="Times New Roman" panose="02020603050405020304" pitchFamily="18" charset="0"/>
              </a:rPr>
              <a:t>общая цена </a:t>
            </a:r>
            <a:r>
              <a:rPr lang="ru-RU" sz="1600" dirty="0">
                <a:solidFill>
                  <a:srgbClr val="000000"/>
                </a:solidFill>
                <a:effectLst/>
                <a:ea typeface="Times New Roman" panose="02020603050405020304" pitchFamily="18" charset="0"/>
              </a:rPr>
              <a:t>исполненных участником закупки </a:t>
            </a:r>
            <a:r>
              <a:rPr lang="ru-RU" sz="1600" b="1" dirty="0">
                <a:solidFill>
                  <a:srgbClr val="000000"/>
                </a:solidFill>
                <a:effectLst/>
                <a:ea typeface="Times New Roman" panose="02020603050405020304" pitchFamily="18" charset="0"/>
              </a:rPr>
              <a:t>договоров</a:t>
            </a:r>
            <a:r>
              <a:rPr lang="ru-RU" sz="1600" dirty="0">
                <a:solidFill>
                  <a:srgbClr val="000000"/>
                </a:solidFill>
                <a:effectLst/>
                <a:ea typeface="Times New Roman" panose="02020603050405020304" pitchFamily="18" charset="0"/>
              </a:rPr>
              <a:t>;</a:t>
            </a:r>
          </a:p>
          <a:p>
            <a:pPr indent="450215" algn="just">
              <a:lnSpc>
                <a:spcPct val="112000"/>
              </a:lnSpc>
              <a:spcBef>
                <a:spcPts val="600"/>
              </a:spcBef>
              <a:tabLst>
                <a:tab pos="630555" algn="l"/>
              </a:tabLst>
            </a:pPr>
            <a:r>
              <a:rPr lang="ru-RU" sz="1600" b="1" dirty="0">
                <a:solidFill>
                  <a:srgbClr val="000000"/>
                </a:solidFill>
                <a:effectLst/>
                <a:ea typeface="Times New Roman" panose="02020603050405020304" pitchFamily="18" charset="0"/>
              </a:rPr>
              <a:t>общее количество </a:t>
            </a:r>
            <a:r>
              <a:rPr lang="ru-RU" sz="1600" dirty="0">
                <a:solidFill>
                  <a:srgbClr val="000000"/>
                </a:solidFill>
                <a:effectLst/>
                <a:ea typeface="Times New Roman" panose="02020603050405020304" pitchFamily="18" charset="0"/>
              </a:rPr>
              <a:t>исполненных участником закупки </a:t>
            </a:r>
            <a:r>
              <a:rPr lang="ru-RU" sz="1600" b="1" dirty="0">
                <a:solidFill>
                  <a:srgbClr val="000000"/>
                </a:solidFill>
                <a:effectLst/>
                <a:ea typeface="Times New Roman" panose="02020603050405020304" pitchFamily="18" charset="0"/>
              </a:rPr>
              <a:t>договоров</a:t>
            </a:r>
            <a:r>
              <a:rPr lang="ru-RU" sz="1600" dirty="0">
                <a:solidFill>
                  <a:srgbClr val="000000"/>
                </a:solidFill>
                <a:effectLst/>
                <a:ea typeface="Times New Roman" panose="02020603050405020304" pitchFamily="18" charset="0"/>
              </a:rPr>
              <a:t>;</a:t>
            </a:r>
          </a:p>
          <a:p>
            <a:pPr indent="450215" algn="just">
              <a:lnSpc>
                <a:spcPct val="112000"/>
              </a:lnSpc>
              <a:spcBef>
                <a:spcPts val="600"/>
              </a:spcBef>
              <a:tabLst>
                <a:tab pos="630555" algn="l"/>
              </a:tabLst>
            </a:pPr>
            <a:r>
              <a:rPr lang="ru-RU" sz="1600" b="1" dirty="0">
                <a:solidFill>
                  <a:srgbClr val="000000"/>
                </a:solidFill>
                <a:effectLst/>
                <a:ea typeface="Times New Roman" panose="02020603050405020304" pitchFamily="18" charset="0"/>
              </a:rPr>
              <a:t>наибольшая цена одного из </a:t>
            </a:r>
            <a:r>
              <a:rPr lang="ru-RU" sz="1600" dirty="0">
                <a:solidFill>
                  <a:srgbClr val="000000"/>
                </a:solidFill>
                <a:effectLst/>
                <a:ea typeface="Times New Roman" panose="02020603050405020304" pitchFamily="18" charset="0"/>
              </a:rPr>
              <a:t>исполненных участником закупки </a:t>
            </a:r>
            <a:r>
              <a:rPr lang="ru-RU" sz="1600" b="1" dirty="0">
                <a:solidFill>
                  <a:srgbClr val="000000"/>
                </a:solidFill>
                <a:effectLst/>
                <a:ea typeface="Times New Roman" panose="02020603050405020304" pitchFamily="18" charset="0"/>
              </a:rPr>
              <a:t>договоров</a:t>
            </a:r>
          </a:p>
        </p:txBody>
      </p:sp>
    </p:spTree>
    <p:extLst>
      <p:ext uri="{BB962C8B-B14F-4D97-AF65-F5344CB8AC3E}">
        <p14:creationId xmlns:p14="http://schemas.microsoft.com/office/powerpoint/2010/main" val="303245986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cs typeface="Segoe UI" panose="020B0502040204020203" pitchFamily="34" charset="0"/>
              </a:rPr>
              <a:t>ПОСТАНОВЛЕНИЕ  №2604</a:t>
            </a:r>
            <a:endParaRPr lang="ru-RU" altLang="ru-RU" dirty="0">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CA4D1645-AA51-1E33-E3BE-7C1BB87EC16E}"/>
              </a:ext>
            </a:extLst>
          </p:cNvPr>
          <p:cNvSpPr txBox="1"/>
          <p:nvPr/>
        </p:nvSpPr>
        <p:spPr>
          <a:xfrm>
            <a:off x="494269" y="641132"/>
            <a:ext cx="10960445" cy="5632311"/>
          </a:xfrm>
          <a:prstGeom prst="rect">
            <a:avLst/>
          </a:prstGeom>
          <a:noFill/>
        </p:spPr>
        <p:txBody>
          <a:bodyPr wrap="square">
            <a:spAutoFit/>
          </a:bodyPr>
          <a:lstStyle/>
          <a:p>
            <a:pPr algn="just"/>
            <a:r>
              <a:rPr lang="ru-RU" dirty="0"/>
              <a:t>б) оценка заявок по детализирующим показателям, предусмотренным подпунктом «а» настоящего пункта, осуществляется в порядке, установленном пунктом 20 Положения;</a:t>
            </a:r>
          </a:p>
          <a:p>
            <a:pPr algn="just"/>
            <a:endParaRPr lang="ru-RU" dirty="0"/>
          </a:p>
          <a:p>
            <a:pPr algn="just"/>
            <a:r>
              <a:rPr lang="ru-RU" dirty="0"/>
              <a:t>в) </a:t>
            </a:r>
            <a:r>
              <a:rPr lang="ru-RU" dirty="0">
                <a:solidFill>
                  <a:schemeClr val="accent1"/>
                </a:solidFill>
              </a:rPr>
              <a:t>документом, предусмотренным приложением № 1 к настоящему Положению:</a:t>
            </a:r>
          </a:p>
          <a:p>
            <a:pPr algn="just"/>
            <a:r>
              <a:rPr lang="ru-RU" b="1" dirty="0"/>
              <a:t>устанавливается предмет договора (договоров), оцениваемого по каждому детализирующему показателю, </a:t>
            </a:r>
            <a:r>
              <a:rPr lang="ru-RU" b="1" dirty="0">
                <a:solidFill>
                  <a:schemeClr val="accent1"/>
                </a:solidFill>
              </a:rPr>
              <a:t>сопоставимый с предметом контракта</a:t>
            </a:r>
            <a:r>
              <a:rPr lang="ru-RU" dirty="0"/>
              <a:t>, заключаемого по результатам определения поставщика (подрядчика, исполнителя);</a:t>
            </a:r>
          </a:p>
          <a:p>
            <a:pPr algn="just"/>
            <a:r>
              <a:rPr lang="ru-RU" dirty="0">
                <a:solidFill>
                  <a:schemeClr val="tx2"/>
                </a:solidFill>
              </a:rPr>
              <a:t>устанавливается</a:t>
            </a:r>
            <a:r>
              <a:rPr lang="ru-RU" dirty="0"/>
              <a:t> </a:t>
            </a:r>
            <a:r>
              <a:rPr lang="ru-RU" dirty="0">
                <a:solidFill>
                  <a:schemeClr val="tx2"/>
                </a:solidFill>
              </a:rPr>
              <a:t>перечень документов, подтверждающих наличие у участника закупки опыта поставки товара, выполнения работы, оказания услуги, связанного с предметом контракта, в том числе исполненный договор (договоры), </a:t>
            </a:r>
            <a:r>
              <a:rPr lang="ru-RU" dirty="0"/>
              <a:t>акт (акты) приемки поставленного товара, выполненных работ, оказанных услуг, составленные при исполнении такого договора (договоров);</a:t>
            </a:r>
          </a:p>
          <a:p>
            <a:pPr algn="just"/>
            <a:r>
              <a:rPr lang="ru-RU" dirty="0"/>
              <a:t>может быть установлено положение о принятии к оценке исключительно исполненного договора (договоров), при исполнении которого поставщиком (подрядчиком, исполнителем) исполнены требования об уплате неустоек (штрафов, пеней) (в случае начисления неустоек);</a:t>
            </a:r>
          </a:p>
          <a:p>
            <a:pPr algn="just"/>
            <a:endParaRPr lang="ru-RU" dirty="0"/>
          </a:p>
          <a:p>
            <a:pPr algn="just"/>
            <a:r>
              <a:rPr lang="ru-RU" dirty="0"/>
              <a:t>г) </a:t>
            </a:r>
            <a:r>
              <a:rPr lang="ru-RU" b="1" dirty="0"/>
              <a:t>последний акт, составленный при исполнении договора и предусмотренный абзацем третьим подпункта «в» настоящего пункта, должен быть подписан не ранее чем за 5 лет до даты окончания срока подачи заявок;</a:t>
            </a:r>
          </a:p>
          <a:p>
            <a:pPr algn="just"/>
            <a:endParaRPr lang="ru-RU" dirty="0"/>
          </a:p>
          <a:p>
            <a:pPr algn="just"/>
            <a:endParaRPr lang="ru-RU" dirty="0"/>
          </a:p>
        </p:txBody>
      </p:sp>
    </p:spTree>
    <p:extLst>
      <p:ext uri="{BB962C8B-B14F-4D97-AF65-F5344CB8AC3E}">
        <p14:creationId xmlns:p14="http://schemas.microsoft.com/office/powerpoint/2010/main" val="15168707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cs typeface="Segoe UI" panose="020B0502040204020203" pitchFamily="34" charset="0"/>
              </a:rPr>
              <a:t> ЛИШНИЕ ТРЕБОВАНИЯ</a:t>
            </a:r>
          </a:p>
        </p:txBody>
      </p:sp>
      <p:sp>
        <p:nvSpPr>
          <p:cNvPr id="3" name="TextBox 2">
            <a:extLst>
              <a:ext uri="{FF2B5EF4-FFF2-40B4-BE49-F238E27FC236}">
                <a16:creationId xmlns:a16="http://schemas.microsoft.com/office/drawing/2014/main" id="{6819F0AE-090E-F44E-E2DF-1F3EBFF6CA4D}"/>
              </a:ext>
            </a:extLst>
          </p:cNvPr>
          <p:cNvSpPr txBox="1"/>
          <p:nvPr/>
        </p:nvSpPr>
        <p:spPr>
          <a:xfrm>
            <a:off x="802105" y="690096"/>
            <a:ext cx="10780295" cy="5632311"/>
          </a:xfrm>
          <a:prstGeom prst="rect">
            <a:avLst/>
          </a:prstGeom>
          <a:noFill/>
        </p:spPr>
        <p:txBody>
          <a:bodyPr wrap="square">
            <a:spAutoFit/>
          </a:bodyPr>
          <a:lstStyle/>
          <a:p>
            <a:pPr indent="449580" algn="just"/>
            <a:r>
              <a:rPr lang="ru-RU" dirty="0">
                <a:ea typeface="Times New Roman" panose="02020603050405020304" pitchFamily="18" charset="0"/>
              </a:rPr>
              <a:t>При проведении конкурса на выполнение работ по благоустройству </a:t>
            </a:r>
            <a:r>
              <a:rPr lang="ru-RU" sz="1800" dirty="0">
                <a:effectLst/>
                <a:ea typeface="Times New Roman" panose="02020603050405020304" pitchFamily="18" charset="0"/>
              </a:rPr>
              <a:t>Порядком оценки предусмотрены следующие требования:</a:t>
            </a:r>
            <a:endParaRPr lang="ru-RU" sz="1600" dirty="0">
              <a:effectLst/>
              <a:ea typeface="Times New Roman" panose="02020603050405020304" pitchFamily="18" charset="0"/>
            </a:endParaRPr>
          </a:p>
          <a:p>
            <a:pPr indent="449580" algn="just"/>
            <a:r>
              <a:rPr lang="ru-RU" sz="1800" dirty="0">
                <a:effectLst/>
                <a:ea typeface="Times New Roman" panose="02020603050405020304" pitchFamily="18" charset="0"/>
              </a:rPr>
              <a:t>«</a:t>
            </a:r>
            <a:r>
              <a:rPr lang="ru-RU" sz="1800" i="1" dirty="0">
                <a:effectLst/>
                <a:ea typeface="Times New Roman" panose="02020603050405020304" pitchFamily="18" charset="0"/>
              </a:rPr>
              <a:t>Подтверждающие документы на каждый представленный контракт/договор: копия исполненного контракта/договора, с приложением (при наличии) копий дополнительных соглашений и изменений к такому контракту/договору; копий актов приемки поставленного товара, выполненных работ, оказанных услуг, составленные при исполнении такого контракта /договора, для контрактов, заключенных в соответствии с Законом о контрактной системе, должны быть представлены </a:t>
            </a:r>
            <a:r>
              <a:rPr lang="ru-RU" sz="1800" i="1" u="sng" dirty="0">
                <a:solidFill>
                  <a:schemeClr val="accent1"/>
                </a:solidFill>
                <a:effectLst/>
                <a:ea typeface="Times New Roman" panose="02020603050405020304" pitchFamily="18" charset="0"/>
              </a:rPr>
              <a:t>копии документов о проведении, в соответствии с Законом о контрактной системе, экспертизы</a:t>
            </a:r>
            <a:r>
              <a:rPr lang="ru-RU" sz="1800" i="1" dirty="0">
                <a:effectLst/>
                <a:ea typeface="Times New Roman" panose="02020603050405020304" pitchFamily="18" charset="0"/>
              </a:rPr>
              <a:t> поставленного товара, результатов выполненной работы, оказанной услуги, отдельных этапов исполнения контракта</a:t>
            </a:r>
            <a:r>
              <a:rPr lang="ru-RU" sz="1800" dirty="0">
                <a:effectLst/>
                <a:ea typeface="Times New Roman" panose="02020603050405020304" pitchFamily="18" charset="0"/>
              </a:rPr>
              <a:t>».</a:t>
            </a:r>
            <a:endParaRPr lang="ru-RU" sz="1600" dirty="0">
              <a:effectLst/>
              <a:ea typeface="Times New Roman" panose="02020603050405020304" pitchFamily="18" charset="0"/>
            </a:endParaRPr>
          </a:p>
          <a:p>
            <a:pPr indent="449580" algn="just"/>
            <a:r>
              <a:rPr lang="ru-RU" sz="1800" b="1" dirty="0">
                <a:solidFill>
                  <a:schemeClr val="accent1"/>
                </a:solidFill>
                <a:effectLst/>
                <a:ea typeface="Times New Roman" panose="02020603050405020304" pitchFamily="18" charset="0"/>
              </a:rPr>
              <a:t>Копии документов о проведении, в соответствии с Законом о контрактной системе, экспертизы </a:t>
            </a:r>
            <a:r>
              <a:rPr lang="ru-RU" sz="1800" b="1" dirty="0">
                <a:effectLst/>
                <a:ea typeface="Times New Roman" panose="02020603050405020304" pitchFamily="18" charset="0"/>
              </a:rPr>
              <a:t>поставленного товара, результатов выполненной работы, оказанной услуги, отдельных этапов исполнения контракта не являются подтверждением исполнения участником закупки контракта (договора), а непредоставление в составе заявки на участие в закупке указанных документов не свидетельствует об отсутствии у участника закупки требуемого опыта.</a:t>
            </a:r>
            <a:endParaRPr lang="ru-RU" sz="1600" b="1" dirty="0">
              <a:effectLst/>
              <a:ea typeface="Times New Roman" panose="02020603050405020304" pitchFamily="18" charset="0"/>
            </a:endParaRPr>
          </a:p>
          <a:p>
            <a:pPr indent="449580" algn="just"/>
            <a:r>
              <a:rPr lang="ru-RU" sz="1800" dirty="0">
                <a:effectLst/>
                <a:ea typeface="Times New Roman" panose="02020603050405020304" pitchFamily="18" charset="0"/>
              </a:rPr>
              <a:t>При установленных обстоятельствах, в действиях Заказчика усматривается нарушение п. 4 ч. 2 ст. 42 Закона о контрактной системе, а доводы жалобы являются обоснованными.</a:t>
            </a:r>
          </a:p>
          <a:p>
            <a:pPr indent="449580" algn="just"/>
            <a:r>
              <a:rPr lang="ru-RU" sz="1800" dirty="0">
                <a:solidFill>
                  <a:schemeClr val="tx2"/>
                </a:solidFill>
                <a:effectLst/>
                <a:latin typeface="Times New Roman" panose="02020603050405020304" pitchFamily="18" charset="0"/>
                <a:ea typeface="Times New Roman" panose="02020603050405020304" pitchFamily="18" charset="0"/>
              </a:rPr>
              <a:t>Решение Санкт-Петербургского УФАС России  от 23.06.2023 по делу №44-2515/23 (0172300009623000009) </a:t>
            </a:r>
            <a:endParaRPr lang="ru-RU" sz="1600" dirty="0">
              <a:solidFill>
                <a:schemeClr val="tx2"/>
              </a:solidFill>
              <a:effectLst/>
              <a:ea typeface="Times New Roman" panose="02020603050405020304" pitchFamily="18" charset="0"/>
            </a:endParaRPr>
          </a:p>
        </p:txBody>
      </p:sp>
    </p:spTree>
    <p:extLst>
      <p:ext uri="{BB962C8B-B14F-4D97-AF65-F5344CB8AC3E}">
        <p14:creationId xmlns:p14="http://schemas.microsoft.com/office/powerpoint/2010/main" val="310842048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62777" y="260904"/>
            <a:ext cx="10466445" cy="657340"/>
          </a:xfrm>
        </p:spPr>
        <p:txBody>
          <a:bodyPr>
            <a:normAutofit/>
          </a:bodyPr>
          <a:lstStyle/>
          <a:p>
            <a:r>
              <a:rPr lang="ru-RU" altLang="ru-RU" dirty="0">
                <a:cs typeface="Segoe UI" panose="020B0502040204020203" pitchFamily="34" charset="0"/>
              </a:rPr>
              <a:t>АДМИНИСТРАТИВНАЯ ПРАКТИКА</a:t>
            </a:r>
            <a:endParaRPr lang="ru-RU" altLang="ru-RU" dirty="0">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A210367E-2C0B-B631-9D07-075454D9AEA1}"/>
              </a:ext>
            </a:extLst>
          </p:cNvPr>
          <p:cNvSpPr txBox="1"/>
          <p:nvPr/>
        </p:nvSpPr>
        <p:spPr>
          <a:xfrm>
            <a:off x="2361063" y="27296"/>
            <a:ext cx="184731" cy="369332"/>
          </a:xfrm>
          <a:prstGeom prst="rect">
            <a:avLst/>
          </a:prstGeom>
          <a:noFill/>
        </p:spPr>
        <p:txBody>
          <a:bodyPr wrap="none" rtlCol="0">
            <a:spAutoFit/>
          </a:bodyPr>
          <a:lstStyle/>
          <a:p>
            <a:endParaRPr lang="ru-RU"/>
          </a:p>
        </p:txBody>
      </p:sp>
      <p:sp>
        <p:nvSpPr>
          <p:cNvPr id="6" name="TextBox 5">
            <a:extLst>
              <a:ext uri="{FF2B5EF4-FFF2-40B4-BE49-F238E27FC236}">
                <a16:creationId xmlns:a16="http://schemas.microsoft.com/office/drawing/2014/main" id="{CEA0B25D-EEEE-9E13-9579-652B43EE3B85}"/>
              </a:ext>
            </a:extLst>
          </p:cNvPr>
          <p:cNvSpPr txBox="1"/>
          <p:nvPr/>
        </p:nvSpPr>
        <p:spPr>
          <a:xfrm>
            <a:off x="531341" y="750302"/>
            <a:ext cx="10797881" cy="6107698"/>
          </a:xfrm>
          <a:prstGeom prst="rect">
            <a:avLst/>
          </a:prstGeom>
          <a:noFill/>
        </p:spPr>
        <p:txBody>
          <a:bodyPr wrap="square">
            <a:spAutoFit/>
          </a:bodyPr>
          <a:lstStyle/>
          <a:p>
            <a:pPr indent="431800" algn="just">
              <a:lnSpc>
                <a:spcPct val="150000"/>
              </a:lnSpc>
              <a:spcAft>
                <a:spcPts val="600"/>
              </a:spcAft>
            </a:pPr>
            <a:r>
              <a:rPr lang="ru-RU" sz="1600" dirty="0">
                <a:effectLst/>
                <a:latin typeface="Helvetica Neue" panose="02000503000000020004" pitchFamily="2" charset="0"/>
              </a:rPr>
              <a:t>Заказчиком определено, что при оценке по критерию «Детализирующий признак оценки: «общее количество исполненных участником закупки договоров. Единица измерения - штук» принимаются исполненные участником закупки с учетом правопреемства (в случае наличия в заявке подтверждающего документа) контракты (договоры), </a:t>
            </a:r>
            <a:r>
              <a:rPr lang="ru-RU" sz="1600" b="1" dirty="0">
                <a:solidFill>
                  <a:schemeClr val="accent1"/>
                </a:solidFill>
                <a:effectLst/>
                <a:latin typeface="Helvetica Neue" panose="02000503000000020004" pitchFamily="2" charset="0"/>
              </a:rPr>
              <a:t>заключенные в соответствии с Федеральным законом 44-ФЗ и Федеральным законом № 223-ФЗ. Таким образом, порядок оценки, установленный Заказчиком, исключает проведение оценки заявок с учетом гражданско-правовых договоров</a:t>
            </a:r>
            <a:r>
              <a:rPr lang="ru-RU" sz="1600" dirty="0">
                <a:effectLst/>
                <a:latin typeface="Helvetica Neue" panose="02000503000000020004" pitchFamily="2" charset="0"/>
              </a:rPr>
              <a:t>, что не соответствует требованиям подпункта «д» пункта 28 Положения об оценке заявок и является нарушением частей 8 и 9 статьи 32 Закона о контрактной системе.</a:t>
            </a:r>
          </a:p>
          <a:p>
            <a:pPr indent="431800" algn="just">
              <a:lnSpc>
                <a:spcPct val="150000"/>
              </a:lnSpc>
              <a:spcAft>
                <a:spcPts val="600"/>
              </a:spcAft>
            </a:pPr>
            <a:r>
              <a:rPr lang="ru-RU" sz="1600" dirty="0">
                <a:effectLst/>
                <a:latin typeface="Helvetica Neue" panose="02000503000000020004" pitchFamily="2" charset="0"/>
              </a:rPr>
              <a:t> Также, положениями ПП РФ № 2604 и Законом о контрактной системе № 44-ФЗ не установлен порядок оценки заявок, предусматривающий наличие опыта исполнения контрактов (договоров) с ценой каждого не менее 10 % от начальной (максимальной) цены контракта.                                        </a:t>
            </a:r>
            <a:r>
              <a:rPr lang="ru-RU" sz="1600" dirty="0">
                <a:solidFill>
                  <a:srgbClr val="FFFFFF"/>
                </a:solidFill>
                <a:effectLst/>
                <a:latin typeface="Helvetica Neue" panose="02000503000000020004" pitchFamily="2" charset="0"/>
              </a:rPr>
              <a:t>Калининградского УФАС </a:t>
            </a:r>
            <a:r>
              <a:rPr lang="ru-RU" sz="1600" dirty="0">
                <a:solidFill>
                  <a:schemeClr val="accent1"/>
                </a:solidFill>
                <a:latin typeface="Helvetica Neue" panose="02000503000000020004" pitchFamily="2" charset="0"/>
              </a:rPr>
              <a:t>Решение Калининградского УФАС</a:t>
            </a:r>
            <a:r>
              <a:rPr lang="ru-RU" sz="1600" dirty="0">
                <a:solidFill>
                  <a:schemeClr val="accent1"/>
                </a:solidFill>
                <a:effectLst/>
                <a:latin typeface="Helvetica Neue" panose="02000503000000020004" pitchFamily="2" charset="0"/>
              </a:rPr>
              <a:t> от 14 апреля 2023 г. № 039/06/32 276/2023 (закупка № 0135300000923000004). </a:t>
            </a:r>
            <a:r>
              <a:rPr lang="ru-RU" sz="1600" i="1" dirty="0">
                <a:solidFill>
                  <a:schemeClr val="accent1"/>
                </a:solidFill>
                <a:effectLst/>
                <a:latin typeface="Helvetica Neue" panose="02000503000000020004" pitchFamily="2" charset="0"/>
              </a:rPr>
              <a:t>Аналогичный вывод о неправомерности установления заказчиком требования к цене контрактов, предъявляемых к оценке в </a:t>
            </a:r>
            <a:r>
              <a:rPr lang="ru-RU" sz="1600" i="1" dirty="0">
                <a:solidFill>
                  <a:schemeClr val="accent1"/>
                </a:solidFill>
                <a:effectLst/>
              </a:rPr>
              <a:t>Решении Нижегородского УФАС от 15.03.2022 года по делу №052/06/105-6(закупка №0132300007522000052)</a:t>
            </a:r>
            <a:endParaRPr lang="ru-RU" sz="1600" i="1" kern="150" dirty="0">
              <a:solidFill>
                <a:schemeClr val="accent1"/>
              </a:solidFill>
              <a:effectLst/>
              <a:ea typeface="SimSun" panose="02010600030101010101" pitchFamily="2" charset="-122"/>
              <a:cs typeface="Mangal" panose="02040503050203030202" pitchFamily="18" charset="0"/>
            </a:endParaRPr>
          </a:p>
          <a:p>
            <a:pPr indent="431800" algn="just">
              <a:lnSpc>
                <a:spcPct val="150000"/>
              </a:lnSpc>
              <a:spcAft>
                <a:spcPts val="600"/>
              </a:spcAft>
            </a:pPr>
            <a:r>
              <a:rPr lang="ru-RU" sz="1600" dirty="0">
                <a:solidFill>
                  <a:schemeClr val="accent1"/>
                </a:solidFill>
                <a:effectLst/>
                <a:latin typeface="Helvetica Neue" panose="02000503000000020004" pitchFamily="2" charset="0"/>
              </a:rPr>
              <a:t> </a:t>
            </a:r>
            <a:endParaRPr lang="ru-RU" sz="1600" kern="150" dirty="0">
              <a:solidFill>
                <a:schemeClr val="accent1"/>
              </a:solidFill>
              <a:effectLst/>
              <a:ea typeface="SimSun" panose="02010600030101010101" pitchFamily="2" charset="-122"/>
              <a:cs typeface="Mangal" panose="02040503050203030202" pitchFamily="18" charset="0"/>
            </a:endParaRPr>
          </a:p>
        </p:txBody>
      </p:sp>
    </p:spTree>
    <p:extLst>
      <p:ext uri="{BB962C8B-B14F-4D97-AF65-F5344CB8AC3E}">
        <p14:creationId xmlns:p14="http://schemas.microsoft.com/office/powerpoint/2010/main" val="338460373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14A711C6-F851-F07A-C525-F83E2734C3C5}"/>
              </a:ext>
            </a:extLst>
          </p:cNvPr>
          <p:cNvSpPr>
            <a:spLocks noGrp="1"/>
          </p:cNvSpPr>
          <p:nvPr>
            <p:ph type="title"/>
          </p:nvPr>
        </p:nvSpPr>
        <p:spPr/>
        <p:txBody>
          <a:bodyPr/>
          <a:lstStyle/>
          <a:p>
            <a:r>
              <a:rPr lang="ru-RU" dirty="0"/>
              <a:t>ПОСТАНОВЛЕНИЕ №2604</a:t>
            </a:r>
          </a:p>
        </p:txBody>
      </p:sp>
      <p:sp>
        <p:nvSpPr>
          <p:cNvPr id="3" name="TextBox 2">
            <a:extLst>
              <a:ext uri="{FF2B5EF4-FFF2-40B4-BE49-F238E27FC236}">
                <a16:creationId xmlns:a16="http://schemas.microsoft.com/office/drawing/2014/main" id="{1C46F042-815A-27CE-E7CD-FF37E1D59473}"/>
              </a:ext>
            </a:extLst>
          </p:cNvPr>
          <p:cNvSpPr txBox="1"/>
          <p:nvPr/>
        </p:nvSpPr>
        <p:spPr>
          <a:xfrm>
            <a:off x="494269" y="641132"/>
            <a:ext cx="10960445" cy="2800767"/>
          </a:xfrm>
          <a:prstGeom prst="rect">
            <a:avLst/>
          </a:prstGeom>
          <a:noFill/>
        </p:spPr>
        <p:txBody>
          <a:bodyPr wrap="square">
            <a:spAutoFit/>
          </a:bodyPr>
          <a:lstStyle/>
          <a:p>
            <a:pPr algn="just"/>
            <a:r>
              <a:rPr lang="ru-RU" sz="1600" dirty="0"/>
              <a:t>д) к оценке принимаются исполненные участником закупки с учетом правопреемства (в случае наличия в заявке подтверждающего документа) </a:t>
            </a:r>
            <a:r>
              <a:rPr lang="ru-RU" sz="1600" b="1" dirty="0"/>
              <a:t>гражданско-правовые договоры, в том числе заключенные и исполненные в соответствии с  законом №44-ФЗ;</a:t>
            </a:r>
          </a:p>
          <a:p>
            <a:pPr algn="just"/>
            <a:r>
              <a:rPr lang="ru-RU" sz="1600" dirty="0"/>
              <a:t>е) </a:t>
            </a:r>
            <a:r>
              <a:rPr lang="ru-RU" sz="1600" b="1" dirty="0">
                <a:solidFill>
                  <a:schemeClr val="accent1"/>
                </a:solidFill>
              </a:rPr>
              <a:t>к оценке принимаются документы</a:t>
            </a:r>
            <a:r>
              <a:rPr lang="ru-RU" sz="1600" dirty="0"/>
              <a:t>, предусмотренные абзацем третьим подпункта «в» настоящего пункта, в случае их представления в заявке в полном объеме и </a:t>
            </a:r>
            <a:r>
              <a:rPr lang="ru-RU" sz="1600" b="1" dirty="0"/>
              <a:t>со всеми приложениями</a:t>
            </a:r>
            <a:r>
              <a:rPr lang="ru-RU" sz="1600" dirty="0"/>
              <a:t>, за исключением случаев, предусмотренных подпунктом «д» пункта 31, подпунктом «г» пункта 32 и подпунктом «г» пункта 33 Положения. </a:t>
            </a:r>
            <a:r>
              <a:rPr lang="ru-RU" sz="1600" b="1" dirty="0"/>
              <a:t>При проведении открытого конкурса в электронной форме или закрытого конкурса в электронной форме такие документы направляются в форме электронных документов или в форме электронных образов бумажных документов.</a:t>
            </a:r>
            <a:r>
              <a:rPr lang="ru-RU" sz="1600" dirty="0"/>
              <a:t> При проведении закрытого конкурса направляются документы или заверенные участником закупки их копии.</a:t>
            </a:r>
          </a:p>
          <a:p>
            <a:pPr algn="just"/>
            <a:endParaRPr lang="ru-RU" sz="1600" dirty="0"/>
          </a:p>
        </p:txBody>
      </p:sp>
      <p:sp>
        <p:nvSpPr>
          <p:cNvPr id="4" name="TextBox 3">
            <a:extLst>
              <a:ext uri="{FF2B5EF4-FFF2-40B4-BE49-F238E27FC236}">
                <a16:creationId xmlns:a16="http://schemas.microsoft.com/office/drawing/2014/main" id="{075BEA6F-BFD9-0CF1-78F3-CE0744A69EFB}"/>
              </a:ext>
            </a:extLst>
          </p:cNvPr>
          <p:cNvSpPr txBox="1"/>
          <p:nvPr/>
        </p:nvSpPr>
        <p:spPr>
          <a:xfrm>
            <a:off x="630193" y="3558746"/>
            <a:ext cx="10688596" cy="2633734"/>
          </a:xfrm>
          <a:prstGeom prst="rect">
            <a:avLst/>
          </a:prstGeom>
          <a:noFill/>
          <a:ln>
            <a:solidFill>
              <a:schemeClr val="accent1"/>
            </a:solidFill>
          </a:ln>
        </p:spPr>
        <p:txBody>
          <a:bodyPr wrap="square">
            <a:spAutoFit/>
          </a:bodyPr>
          <a:lstStyle/>
          <a:p>
            <a:pPr indent="450215" algn="just">
              <a:lnSpc>
                <a:spcPct val="150000"/>
              </a:lnSpc>
              <a:spcBef>
                <a:spcPts val="0"/>
              </a:spcBef>
              <a:tabLst>
                <a:tab pos="572770" algn="l"/>
              </a:tabLst>
            </a:pPr>
            <a:r>
              <a:rPr lang="ru-RU" sz="1400" dirty="0">
                <a:latin typeface="+mn-lt"/>
                <a:ea typeface="Times New Roman" panose="02020603050405020304" pitchFamily="18" charset="0"/>
                <a:cs typeface="Times New Roman" panose="02020603050405020304" pitchFamily="18" charset="0"/>
              </a:rPr>
              <a:t>Участником закупки </a:t>
            </a:r>
            <a:r>
              <a:rPr lang="ru-RU" sz="1400" dirty="0">
                <a:effectLst/>
                <a:latin typeface="+mn-lt"/>
                <a:ea typeface="Times New Roman" panose="02020603050405020304" pitchFamily="18" charset="0"/>
                <a:cs typeface="Times New Roman" panose="02020603050405020304" pitchFamily="18" charset="0"/>
              </a:rPr>
              <a:t>в составе заявки в качестве подтверждения опыта выполнения работ </a:t>
            </a:r>
            <a:r>
              <a:rPr lang="ru-RU" sz="1400" b="1" dirty="0">
                <a:effectLst/>
                <a:latin typeface="+mn-lt"/>
                <a:ea typeface="Times New Roman" panose="02020603050405020304" pitchFamily="18" charset="0"/>
                <a:cs typeface="Times New Roman" panose="02020603050405020304" pitchFamily="18" charset="0"/>
              </a:rPr>
              <a:t>представлены номера реестровых записей исполненных контрактов, что не соответствует Положению об оценке заявок</a:t>
            </a:r>
            <a:r>
              <a:rPr lang="ru-RU" sz="1400" dirty="0">
                <a:effectLst/>
                <a:latin typeface="+mn-lt"/>
                <a:ea typeface="Times New Roman" panose="02020603050405020304" pitchFamily="18" charset="0"/>
                <a:cs typeface="Times New Roman" panose="02020603050405020304" pitchFamily="18" charset="0"/>
              </a:rPr>
              <a:t>, утвержденному Постановлением Правительства РФ от 31.12.2021 №2604 </a:t>
            </a:r>
            <a:r>
              <a:rPr lang="ru-RU" sz="1400" b="1" dirty="0">
                <a:effectLst/>
                <a:latin typeface="+mn-lt"/>
                <a:ea typeface="Times New Roman" panose="02020603050405020304" pitchFamily="18" charset="0"/>
                <a:cs typeface="Times New Roman" panose="02020603050405020304" pitchFamily="18" charset="0"/>
              </a:rPr>
              <a:t>в связи с чем комиссией по осуществлению закупок присвоено 0 баллов его  заявке  </a:t>
            </a:r>
            <a:r>
              <a:rPr lang="ru-RU" sz="1400" b="1" dirty="0">
                <a:solidFill>
                  <a:schemeClr val="accent1"/>
                </a:solidFill>
                <a:effectLst/>
                <a:latin typeface="+mn-lt"/>
                <a:ea typeface="Times New Roman" panose="02020603050405020304" pitchFamily="18" charset="0"/>
                <a:cs typeface="Times New Roman" panose="02020603050405020304" pitchFamily="18" charset="0"/>
              </a:rPr>
              <a:t>                    </a:t>
            </a:r>
            <a:r>
              <a:rPr lang="ru-RU" sz="1400" b="1" dirty="0">
                <a:effectLst/>
                <a:latin typeface="+mn-lt"/>
                <a:ea typeface="Times New Roman" panose="02020603050405020304" pitchFamily="18" charset="0"/>
                <a:cs typeface="Times New Roman" panose="02020603050405020304" pitchFamily="18" charset="0"/>
              </a:rPr>
              <a:t>  по Детализирующему показателю Критерия.</a:t>
            </a:r>
          </a:p>
          <a:p>
            <a:pPr indent="450215" algn="just">
              <a:lnSpc>
                <a:spcPct val="150000"/>
              </a:lnSpc>
              <a:spcBef>
                <a:spcPts val="0"/>
              </a:spcBef>
              <a:tabLst>
                <a:tab pos="572770" algn="l"/>
              </a:tabLst>
            </a:pPr>
            <a:r>
              <a:rPr lang="ru-RU" sz="1400" dirty="0">
                <a:solidFill>
                  <a:schemeClr val="tx2"/>
                </a:solidFill>
                <a:effectLst/>
                <a:latin typeface="+mn-lt"/>
                <a:ea typeface="Times New Roman" panose="02020603050405020304" pitchFamily="18" charset="0"/>
                <a:cs typeface="Times New Roman" panose="02020603050405020304" pitchFamily="18" charset="0"/>
              </a:rPr>
              <a:t>Комиссия ФАС России по результатам рассмотрения жалобы пришла  к выводу, что вышеуказанные действия комиссии по осуществлению закупок не противоречат Положению  об оценке заявок и Закону о контрактной системе.</a:t>
            </a:r>
          </a:p>
          <a:p>
            <a:pPr>
              <a:lnSpc>
                <a:spcPct val="150000"/>
              </a:lnSpc>
            </a:pPr>
            <a:r>
              <a:rPr lang="ru-RU" sz="1400" dirty="0">
                <a:solidFill>
                  <a:schemeClr val="accent1"/>
                </a:solidFill>
                <a:effectLst/>
                <a:latin typeface="+mn-lt"/>
                <a:ea typeface="Calibri" panose="020F0502020204030204" pitchFamily="34" charset="0"/>
              </a:rPr>
              <a:t>Документ: Решение ФАС России от 23.08.2022 по делу №28/06/105-2606/2022, </a:t>
            </a:r>
            <a:r>
              <a:rPr lang="ru-RU" sz="1400" dirty="0">
                <a:solidFill>
                  <a:srgbClr val="FF0000"/>
                </a:solidFill>
                <a:cs typeface="Times New Roman" panose="02020603050405020304" pitchFamily="18" charset="0"/>
              </a:rPr>
              <a:t>Решение от 10.01.2023 по делу № 28/06/105-3902/2022</a:t>
            </a:r>
          </a:p>
        </p:txBody>
      </p:sp>
    </p:spTree>
    <p:extLst>
      <p:ext uri="{BB962C8B-B14F-4D97-AF65-F5344CB8AC3E}">
        <p14:creationId xmlns:p14="http://schemas.microsoft.com/office/powerpoint/2010/main" val="32329421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cs typeface="Segoe UI" panose="020B0502040204020203" pitchFamily="34" charset="0"/>
              </a:rPr>
              <a:t> СОПОСТАВИМЫЙ ОПЫТ</a:t>
            </a:r>
          </a:p>
        </p:txBody>
      </p:sp>
      <p:sp>
        <p:nvSpPr>
          <p:cNvPr id="3" name="TextBox 2">
            <a:extLst>
              <a:ext uri="{FF2B5EF4-FFF2-40B4-BE49-F238E27FC236}">
                <a16:creationId xmlns:a16="http://schemas.microsoft.com/office/drawing/2014/main" id="{6819F0AE-090E-F44E-E2DF-1F3EBFF6CA4D}"/>
              </a:ext>
            </a:extLst>
          </p:cNvPr>
          <p:cNvSpPr txBox="1"/>
          <p:nvPr/>
        </p:nvSpPr>
        <p:spPr>
          <a:xfrm>
            <a:off x="705852" y="856212"/>
            <a:ext cx="10780295" cy="4606326"/>
          </a:xfrm>
          <a:prstGeom prst="rect">
            <a:avLst/>
          </a:prstGeom>
          <a:noFill/>
        </p:spPr>
        <p:txBody>
          <a:bodyPr wrap="square">
            <a:spAutoFit/>
          </a:bodyPr>
          <a:lstStyle/>
          <a:p>
            <a:pPr marL="285750" indent="-285750" algn="just">
              <a:lnSpc>
                <a:spcPct val="150000"/>
              </a:lnSpc>
              <a:buClr>
                <a:schemeClr val="accent1"/>
              </a:buClr>
              <a:buFont typeface="Wingdings" pitchFamily="2" charset="2"/>
              <a:buChar char="Ø"/>
            </a:pPr>
            <a:r>
              <a:rPr lang="ru-RU" dirty="0">
                <a:effectLst/>
              </a:rPr>
              <a:t> 	Положения и нормы действующего законодательства о контрактной системе в сфере закупок не устанавливают  какие-либо ограничения, связанные с определением заказчиком предмета договора, которым может быть подтверждена квалификация участника закупки. </a:t>
            </a:r>
          </a:p>
          <a:p>
            <a:pPr marL="285750" indent="-285750" algn="just">
              <a:lnSpc>
                <a:spcPct val="150000"/>
              </a:lnSpc>
              <a:buClr>
                <a:schemeClr val="accent1"/>
              </a:buClr>
              <a:buFont typeface="Wingdings" pitchFamily="2" charset="2"/>
              <a:buChar char="Ø"/>
            </a:pPr>
            <a:endParaRPr lang="ru-RU" dirty="0">
              <a:effectLst/>
            </a:endParaRPr>
          </a:p>
          <a:p>
            <a:pPr marL="285750" indent="-285750" algn="just">
              <a:lnSpc>
                <a:spcPct val="150000"/>
              </a:lnSpc>
              <a:buClr>
                <a:schemeClr val="accent1"/>
              </a:buClr>
              <a:buFont typeface="Wingdings" pitchFamily="2" charset="2"/>
              <a:buChar char="Ø"/>
            </a:pPr>
            <a:r>
              <a:rPr lang="ru-RU" dirty="0">
                <a:effectLst/>
              </a:rPr>
              <a:t>	</a:t>
            </a:r>
            <a:r>
              <a:rPr lang="ru-RU" b="1" dirty="0">
                <a:effectLst/>
              </a:rPr>
              <a:t>Согласно позиции Министерства финансов РФ, изложенной в письме от 06.05.2022 </a:t>
            </a:r>
            <a:r>
              <a:rPr lang="ru-RU" b="1" dirty="0"/>
              <a:t>№</a:t>
            </a:r>
            <a:r>
              <a:rPr lang="en-US" b="1" dirty="0">
                <a:effectLst/>
              </a:rPr>
              <a:t>24-06-07/41956, </a:t>
            </a:r>
            <a:r>
              <a:rPr lang="ru-RU" b="1" dirty="0">
                <a:effectLst/>
              </a:rPr>
              <a:t>заказчик самостоятельно определяет с учетом специфики планируемой закупки необходимые требования к участникам закупки, в том числе к установлению соответствующего опыта</a:t>
            </a:r>
            <a:r>
              <a:rPr lang="ru-RU" dirty="0">
                <a:effectLst/>
              </a:rPr>
              <a:t> у участника закупки, подлежащие оценке заказчиком, необходимые для поставки товара, выполнения работ, оказания услуг, являющихся объектом закупки. </a:t>
            </a:r>
          </a:p>
          <a:p>
            <a:pPr marL="285750" indent="-285750" algn="just">
              <a:lnSpc>
                <a:spcPct val="150000"/>
              </a:lnSpc>
              <a:buClr>
                <a:schemeClr val="accent1"/>
              </a:buClr>
              <a:buFont typeface="Wingdings" pitchFamily="2" charset="2"/>
              <a:buChar char="Ø"/>
            </a:pPr>
            <a:endParaRPr lang="ru-RU" dirty="0">
              <a:solidFill>
                <a:schemeClr val="tx2"/>
              </a:solidFill>
              <a:effectLst/>
              <a:ea typeface="Times New Roman" panose="02020603050405020304" pitchFamily="18" charset="0"/>
            </a:endParaRPr>
          </a:p>
        </p:txBody>
      </p:sp>
    </p:spTree>
    <p:extLst>
      <p:ext uri="{BB962C8B-B14F-4D97-AF65-F5344CB8AC3E}">
        <p14:creationId xmlns:p14="http://schemas.microsoft.com/office/powerpoint/2010/main" val="4155595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5759" y="106560"/>
            <a:ext cx="10466445" cy="657340"/>
          </a:xfrm>
        </p:spPr>
        <p:txBody>
          <a:bodyPr>
            <a:normAutofit/>
          </a:bodyPr>
          <a:lstStyle/>
          <a:p>
            <a:r>
              <a:rPr lang="ru-RU" altLang="ru-RU" dirty="0">
                <a:latin typeface="+mn-lt"/>
                <a:cs typeface="Segoe UI" panose="020B0502040204020203" pitchFamily="34" charset="0"/>
              </a:rPr>
              <a:t>ПОДТВЕРЖДЕНИЕ ОПЫТА</a:t>
            </a:r>
            <a:endParaRPr lang="ru-RU" altLang="ru-RU" dirty="0">
              <a:solidFill>
                <a:srgbClr val="FF0000"/>
              </a:solidFill>
              <a:latin typeface="+mn-lt"/>
              <a:cs typeface="Segoe UI" panose="020B0502040204020203" pitchFamily="34" charset="0"/>
            </a:endParaRPr>
          </a:p>
        </p:txBody>
      </p:sp>
      <p:sp>
        <p:nvSpPr>
          <p:cNvPr id="9" name="Freeform 37"/>
          <p:cNvSpPr>
            <a:spLocks noEditPoints="1"/>
          </p:cNvSpPr>
          <p:nvPr/>
        </p:nvSpPr>
        <p:spPr bwMode="auto">
          <a:xfrm>
            <a:off x="541177" y="1586204"/>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8" name="Freeform 37"/>
          <p:cNvSpPr>
            <a:spLocks noEditPoints="1"/>
          </p:cNvSpPr>
          <p:nvPr/>
        </p:nvSpPr>
        <p:spPr bwMode="auto">
          <a:xfrm>
            <a:off x="505759" y="1538940"/>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2" name="Прямоугольник 1"/>
          <p:cNvSpPr/>
          <p:nvPr/>
        </p:nvSpPr>
        <p:spPr>
          <a:xfrm>
            <a:off x="716316" y="939873"/>
            <a:ext cx="10434021" cy="646331"/>
          </a:xfrm>
          <a:prstGeom prst="rect">
            <a:avLst/>
          </a:prstGeom>
        </p:spPr>
        <p:txBody>
          <a:bodyPr wrap="square">
            <a:spAutoFit/>
          </a:bodyPr>
          <a:lstStyle/>
          <a:p>
            <a:pPr algn="just"/>
            <a:endParaRPr lang="ru-RU" dirty="0"/>
          </a:p>
          <a:p>
            <a:pPr algn="just"/>
            <a:endParaRPr lang="ru-RU" dirty="0"/>
          </a:p>
        </p:txBody>
      </p:sp>
      <p:graphicFrame>
        <p:nvGraphicFramePr>
          <p:cNvPr id="3" name="Схема 2">
            <a:extLst>
              <a:ext uri="{FF2B5EF4-FFF2-40B4-BE49-F238E27FC236}">
                <a16:creationId xmlns:a16="http://schemas.microsoft.com/office/drawing/2014/main" id="{3FE5327D-8CB2-E79F-69F7-A54629CAD2CF}"/>
              </a:ext>
            </a:extLst>
          </p:cNvPr>
          <p:cNvGraphicFramePr/>
          <p:nvPr>
            <p:extLst>
              <p:ext uri="{D42A27DB-BD31-4B8C-83A1-F6EECF244321}">
                <p14:modId xmlns:p14="http://schemas.microsoft.com/office/powerpoint/2010/main" val="3094554273"/>
              </p:ext>
            </p:extLst>
          </p:nvPr>
        </p:nvGraphicFramePr>
        <p:xfrm>
          <a:off x="1041663" y="719666"/>
          <a:ext cx="10141098" cy="5631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02624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cs typeface="Segoe UI" panose="020B0502040204020203" pitchFamily="34" charset="0"/>
              </a:rPr>
              <a:t> СОПОСТАВИМЫЙ ОПЫТ - С УЧЕТОМ ПП РФ 2571</a:t>
            </a:r>
          </a:p>
        </p:txBody>
      </p:sp>
      <p:sp>
        <p:nvSpPr>
          <p:cNvPr id="5" name="TextBox 4">
            <a:extLst>
              <a:ext uri="{FF2B5EF4-FFF2-40B4-BE49-F238E27FC236}">
                <a16:creationId xmlns:a16="http://schemas.microsoft.com/office/drawing/2014/main" id="{0E18CDA4-D48B-446E-87C7-2F6FEC5A66F0}"/>
              </a:ext>
            </a:extLst>
          </p:cNvPr>
          <p:cNvSpPr txBox="1"/>
          <p:nvPr/>
        </p:nvSpPr>
        <p:spPr>
          <a:xfrm>
            <a:off x="349939" y="692136"/>
            <a:ext cx="11121081" cy="5262979"/>
          </a:xfrm>
          <a:prstGeom prst="rect">
            <a:avLst/>
          </a:prstGeom>
          <a:noFill/>
        </p:spPr>
        <p:txBody>
          <a:bodyPr wrap="square">
            <a:spAutoFit/>
          </a:bodyPr>
          <a:lstStyle/>
          <a:p>
            <a:pPr algn="just"/>
            <a:r>
              <a:rPr lang="ru-RU" sz="1600" dirty="0"/>
              <a:t>	</a:t>
            </a:r>
            <a:r>
              <a:rPr lang="ru-RU" sz="1600" b="1" dirty="0"/>
              <a:t>Заказчик указал в извещении, </a:t>
            </a:r>
            <a:r>
              <a:rPr lang="ru-RU" sz="1600" b="1" i="1" dirty="0"/>
              <a:t>что «</a:t>
            </a:r>
            <a:r>
              <a:rPr lang="ru-RU" sz="1600" b="1" i="1" dirty="0">
                <a:effectLst/>
              </a:rPr>
              <a:t>Под работами (услугами) сопоставимого характера понимаются работы (услуги) по благоустройству территории». </a:t>
            </a:r>
          </a:p>
          <a:p>
            <a:pPr algn="just"/>
            <a:r>
              <a:rPr lang="ru-RU" sz="1600" dirty="0"/>
              <a:t>	Участник закупки пожаловался, что  </a:t>
            </a:r>
            <a:r>
              <a:rPr lang="ru-RU" sz="1600" dirty="0">
                <a:effectLst/>
              </a:rPr>
              <a:t>установлены узкие рамки для подрядчиков, с приоритетом участников, имеющих опыт выполнения работ только по благоустройству территорий, лишая возможности победить в закупке участников, имеющих опыт выполнения работ по строительству, капитальному ремонту, реконструкции, сносу объекта капитального строительства (в том числе линейного объекта). </a:t>
            </a:r>
            <a:endParaRPr lang="ru-RU" sz="1600" dirty="0"/>
          </a:p>
          <a:p>
            <a:pPr algn="just"/>
            <a:r>
              <a:rPr lang="ru-RU" sz="1600" dirty="0">
                <a:effectLst/>
              </a:rPr>
              <a:t>	Комиссия УФАС указала, что:</a:t>
            </a:r>
          </a:p>
          <a:p>
            <a:pPr algn="just"/>
            <a:r>
              <a:rPr lang="ru-RU" sz="1600" dirty="0"/>
              <a:t>-</a:t>
            </a:r>
            <a:r>
              <a:rPr lang="ru-RU" sz="1600" dirty="0">
                <a:effectLst/>
              </a:rPr>
              <a:t> </a:t>
            </a:r>
            <a:r>
              <a:rPr lang="ru-RU" sz="1600" dirty="0">
                <a:solidFill>
                  <a:schemeClr val="tx2"/>
                </a:solidFill>
                <a:effectLst/>
              </a:rPr>
              <a:t>из положений Постановления </a:t>
            </a:r>
            <a:r>
              <a:rPr lang="ru-RU" sz="1600" dirty="0">
                <a:solidFill>
                  <a:schemeClr val="tx2"/>
                </a:solidFill>
              </a:rPr>
              <a:t>№</a:t>
            </a:r>
            <a:r>
              <a:rPr lang="en-US" sz="1600" dirty="0">
                <a:solidFill>
                  <a:schemeClr val="tx2"/>
                </a:solidFill>
                <a:effectLst/>
              </a:rPr>
              <a:t>2571, </a:t>
            </a:r>
            <a:r>
              <a:rPr lang="ru-RU" sz="1600" dirty="0">
                <a:solidFill>
                  <a:schemeClr val="tx2"/>
                </a:solidFill>
                <a:effectLst/>
              </a:rPr>
              <a:t>устанавливающие требования к участникам закупки, при закупке работ на благоустройство территорий, сопоставимыми с предметом рассматриваемого контракта работами также являются работы по строительству некапитального строения, сооружения (строений, сооружений), строительству, реконструкции объекта капитального строительства (в том числе в случае если исполнитель контракта является застройщиком), </a:t>
            </a:r>
            <a:r>
              <a:rPr lang="ru-RU" sz="1600" b="1" dirty="0">
                <a:effectLst/>
              </a:rPr>
              <a:t>ввиду чего Заказчику надлежало включить в вышеуказанные работы в перечень связанных с предметом контракта (сопоставимых) работ в порядок оценки рассматриваемого показателя. </a:t>
            </a:r>
            <a:endParaRPr lang="ru-RU" sz="1600" b="1" dirty="0"/>
          </a:p>
          <a:p>
            <a:pPr algn="just"/>
            <a:r>
              <a:rPr lang="ru-RU" sz="1600" dirty="0"/>
              <a:t>- </a:t>
            </a:r>
            <a:r>
              <a:rPr lang="ru-RU" sz="1600" dirty="0">
                <a:effectLst/>
              </a:rPr>
              <a:t>Порядок оценки составлен ненадлежащим образом и может  повлечь ̆ ограничение количества участников закупки, что нарушает п.11 ч.1 ст.42, ч.8 ст.32 Закона о контрактной системе и содержит признаки состава административного правонарушения, ответственность за которое предусмотрена ч.1.4 ст.7.30 КоАП РФ.</a:t>
            </a:r>
          </a:p>
          <a:p>
            <a:pPr algn="just"/>
            <a:r>
              <a:rPr lang="ru-RU" sz="1600" dirty="0"/>
              <a:t> </a:t>
            </a:r>
            <a:r>
              <a:rPr lang="ru-RU" sz="1600" dirty="0">
                <a:solidFill>
                  <a:schemeClr val="tx2"/>
                </a:solidFill>
              </a:rPr>
              <a:t>Решение Московского УФАС России от 27.03.2023 </a:t>
            </a:r>
            <a:r>
              <a:rPr lang="ru-RU" sz="1600" dirty="0">
                <a:solidFill>
                  <a:schemeClr val="tx2"/>
                </a:solidFill>
                <a:effectLst/>
              </a:rPr>
              <a:t>по результатам  внеплановой проверки по делу </a:t>
            </a:r>
            <a:r>
              <a:rPr lang="ru-RU" sz="1600" dirty="0">
                <a:solidFill>
                  <a:schemeClr val="tx2"/>
                </a:solidFill>
              </a:rPr>
              <a:t>№</a:t>
            </a:r>
            <a:r>
              <a:rPr lang="en-US" sz="1600" dirty="0">
                <a:solidFill>
                  <a:schemeClr val="tx2"/>
                </a:solidFill>
                <a:effectLst/>
              </a:rPr>
              <a:t>077/06/99-3874/2023</a:t>
            </a:r>
            <a:r>
              <a:rPr lang="ru-RU" sz="1600" dirty="0">
                <a:solidFill>
                  <a:schemeClr val="tx2"/>
                </a:solidFill>
                <a:effectLst/>
              </a:rPr>
              <a:t>. Аналогичные выводы в решениях Алтайского УФАС от 14.03.2023 </a:t>
            </a:r>
            <a:r>
              <a:rPr lang="ru-RU" sz="1600" dirty="0">
                <a:solidFill>
                  <a:schemeClr val="tx2"/>
                </a:solidFill>
                <a:effectLst/>
                <a:ea typeface="Times New Roman" panose="02020603050405020304" pitchFamily="18" charset="0"/>
              </a:rPr>
              <a:t>по делу № 004/06/32-78/2023, Тамбовского УФАС России от 18.05.2023 по делу № 068/06/42-312/2023, Свердловского УФАС от 15.03.2023 по делу №</a:t>
            </a:r>
            <a:r>
              <a:rPr lang="ru-RU" sz="1600" dirty="0">
                <a:solidFill>
                  <a:schemeClr val="tx2"/>
                </a:solidFill>
                <a:effectLst/>
              </a:rPr>
              <a:t>066/06/106-852/2023.</a:t>
            </a:r>
          </a:p>
        </p:txBody>
      </p:sp>
    </p:spTree>
    <p:extLst>
      <p:ext uri="{BB962C8B-B14F-4D97-AF65-F5344CB8AC3E}">
        <p14:creationId xmlns:p14="http://schemas.microsoft.com/office/powerpoint/2010/main" val="40324231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cs typeface="Segoe UI" panose="020B0502040204020203" pitchFamily="34" charset="0"/>
              </a:rPr>
              <a:t> СОПОСТАВИМЫЙ ОПЫТ- БЕЗ УЧЕТА ПП РФ 2571</a:t>
            </a:r>
          </a:p>
        </p:txBody>
      </p:sp>
      <p:sp>
        <p:nvSpPr>
          <p:cNvPr id="5" name="TextBox 4">
            <a:extLst>
              <a:ext uri="{FF2B5EF4-FFF2-40B4-BE49-F238E27FC236}">
                <a16:creationId xmlns:a16="http://schemas.microsoft.com/office/drawing/2014/main" id="{0E18CDA4-D48B-446E-87C7-2F6FEC5A66F0}"/>
              </a:ext>
            </a:extLst>
          </p:cNvPr>
          <p:cNvSpPr txBox="1"/>
          <p:nvPr/>
        </p:nvSpPr>
        <p:spPr>
          <a:xfrm>
            <a:off x="605481" y="889844"/>
            <a:ext cx="11121081" cy="5391156"/>
          </a:xfrm>
          <a:prstGeom prst="rect">
            <a:avLst/>
          </a:prstGeom>
          <a:noFill/>
        </p:spPr>
        <p:txBody>
          <a:bodyPr wrap="square">
            <a:spAutoFit/>
          </a:bodyPr>
          <a:lstStyle/>
          <a:p>
            <a:pPr lvl="1" algn="just">
              <a:lnSpc>
                <a:spcPct val="150000"/>
              </a:lnSpc>
            </a:pPr>
            <a:r>
              <a:rPr lang="ru-RU" b="1" dirty="0">
                <a:effectLst/>
              </a:rPr>
              <a:t>Постановление </a:t>
            </a:r>
            <a:r>
              <a:rPr lang="ru-RU" b="1" dirty="0"/>
              <a:t>№</a:t>
            </a:r>
            <a:r>
              <a:rPr lang="en-US" b="1" dirty="0">
                <a:effectLst/>
              </a:rPr>
              <a:t>2571 </a:t>
            </a:r>
            <a:r>
              <a:rPr lang="ru-RU" b="1" dirty="0">
                <a:effectLst/>
              </a:rPr>
              <a:t>и Положение изданы с учетом различного целеполагания законодателя. </a:t>
            </a:r>
          </a:p>
          <a:p>
            <a:pPr algn="just">
              <a:lnSpc>
                <a:spcPct val="150000"/>
              </a:lnSpc>
            </a:pPr>
            <a:r>
              <a:rPr lang="ru-RU" sz="1800" dirty="0">
                <a:effectLst/>
              </a:rPr>
              <a:t>Так, целью Постановления </a:t>
            </a:r>
            <a:r>
              <a:rPr lang="ru-RU" dirty="0"/>
              <a:t>№</a:t>
            </a:r>
            <a:r>
              <a:rPr lang="en-US" sz="1800" dirty="0">
                <a:effectLst/>
              </a:rPr>
              <a:t>2571 </a:t>
            </a:r>
            <a:r>
              <a:rPr lang="ru-RU" sz="1800" dirty="0">
                <a:effectLst/>
              </a:rPr>
              <a:t>является установление специальной </a:t>
            </a:r>
            <a:r>
              <a:rPr lang="ru-RU" sz="1800" dirty="0" err="1">
                <a:effectLst/>
              </a:rPr>
              <a:t>предквалификации</a:t>
            </a:r>
            <a:r>
              <a:rPr lang="ru-RU" sz="1800" dirty="0">
                <a:effectLst/>
              </a:rPr>
              <a:t> участников закупки в отношении отдельных видов товаров, работ, услуг (требования к наличию опыта исполнения контракта, сопоставимого с объектом проводимой закупки в особенно сложных или специальных случаях). Указанное означает, что данным постановлением регламентируется порядок допуска участников к участию в закупке, и следовательно, применяются для этого строгие критерии. </a:t>
            </a:r>
          </a:p>
          <a:p>
            <a:pPr algn="just">
              <a:lnSpc>
                <a:spcPct val="150000"/>
              </a:lnSpc>
            </a:pPr>
            <a:r>
              <a:rPr lang="ru-RU" dirty="0"/>
              <a:t>	</a:t>
            </a:r>
            <a:r>
              <a:rPr lang="ru-RU" sz="1800" dirty="0">
                <a:effectLst/>
              </a:rPr>
              <a:t>При этом Положение издано в целях выявления среди допущенных участников закупки наиболее подходящего заказчику (обладающего наибольшим опытом, ресурсами и т.д.). </a:t>
            </a:r>
          </a:p>
          <a:p>
            <a:pPr algn="just">
              <a:lnSpc>
                <a:spcPct val="150000"/>
              </a:lnSpc>
            </a:pPr>
            <a:r>
              <a:rPr lang="ru-RU" sz="1600" dirty="0">
                <a:solidFill>
                  <a:schemeClr val="accent1"/>
                </a:solidFill>
                <a:effectLst/>
              </a:rPr>
              <a:t>Решение Красноярского УФАС от 15.01.2024 по делу </a:t>
            </a:r>
            <a:r>
              <a:rPr lang="ru-RU" sz="1600" dirty="0">
                <a:solidFill>
                  <a:schemeClr val="accent1"/>
                </a:solidFill>
              </a:rPr>
              <a:t>№</a:t>
            </a:r>
            <a:r>
              <a:rPr lang="en-US" sz="1600" dirty="0">
                <a:solidFill>
                  <a:schemeClr val="accent1"/>
                </a:solidFill>
                <a:effectLst/>
              </a:rPr>
              <a:t>024/06/106-45/2024 </a:t>
            </a:r>
            <a:r>
              <a:rPr lang="ru-RU" sz="1600" dirty="0">
                <a:solidFill>
                  <a:schemeClr val="accent1"/>
                </a:solidFill>
                <a:effectLst/>
              </a:rPr>
              <a:t>извещением №</a:t>
            </a:r>
            <a:r>
              <a:rPr lang="en-US" sz="1600" dirty="0">
                <a:solidFill>
                  <a:schemeClr val="accent1"/>
                </a:solidFill>
                <a:effectLst/>
              </a:rPr>
              <a:t> 0119300019823002117 </a:t>
            </a:r>
            <a:endParaRPr lang="en-US" sz="1600" dirty="0">
              <a:solidFill>
                <a:schemeClr val="accent1"/>
              </a:solidFill>
            </a:endParaRPr>
          </a:p>
          <a:p>
            <a:pPr algn="just">
              <a:lnSpc>
                <a:spcPct val="150000"/>
              </a:lnSpc>
            </a:pPr>
            <a:endParaRPr lang="en-US" dirty="0">
              <a:solidFill>
                <a:schemeClr val="accent1"/>
              </a:solidFill>
            </a:endParaRPr>
          </a:p>
          <a:p>
            <a:pPr algn="just">
              <a:lnSpc>
                <a:spcPct val="150000"/>
              </a:lnSpc>
            </a:pPr>
            <a:endParaRPr lang="ru-RU" dirty="0">
              <a:effectLst/>
            </a:endParaRPr>
          </a:p>
        </p:txBody>
      </p:sp>
    </p:spTree>
    <p:extLst>
      <p:ext uri="{BB962C8B-B14F-4D97-AF65-F5344CB8AC3E}">
        <p14:creationId xmlns:p14="http://schemas.microsoft.com/office/powerpoint/2010/main" val="7986145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cs typeface="Segoe UI" panose="020B0502040204020203" pitchFamily="34" charset="0"/>
              </a:rPr>
              <a:t>НАЛИЧИЕ СПЕЦИАЛИСТОВ. ПОСТАНОВЛЕНИЕ №2604</a:t>
            </a:r>
          </a:p>
        </p:txBody>
      </p:sp>
      <p:sp>
        <p:nvSpPr>
          <p:cNvPr id="3" name="TextBox 2">
            <a:extLst>
              <a:ext uri="{FF2B5EF4-FFF2-40B4-BE49-F238E27FC236}">
                <a16:creationId xmlns:a16="http://schemas.microsoft.com/office/drawing/2014/main" id="{3AB48716-BEAB-1C2F-419D-1DF7D6EB0993}"/>
              </a:ext>
            </a:extLst>
          </p:cNvPr>
          <p:cNvSpPr txBox="1"/>
          <p:nvPr/>
        </p:nvSpPr>
        <p:spPr>
          <a:xfrm>
            <a:off x="582809" y="825579"/>
            <a:ext cx="10744618" cy="338554"/>
          </a:xfrm>
          <a:prstGeom prst="rect">
            <a:avLst/>
          </a:prstGeom>
          <a:noFill/>
        </p:spPr>
        <p:txBody>
          <a:bodyPr wrap="square">
            <a:spAutoFit/>
          </a:bodyPr>
          <a:lstStyle/>
          <a:p>
            <a:pPr indent="342900" algn="l"/>
            <a:r>
              <a:rPr lang="ru-RU" sz="1600" b="0" i="0" u="sng" strike="noStrike" dirty="0">
                <a:solidFill>
                  <a:srgbClr val="1A0DAB"/>
                </a:solidFill>
                <a:effectLst/>
                <a:latin typeface="Times New Roman" panose="02020603050405020304" pitchFamily="18" charset="0"/>
                <a:hlinkClick r:id="rId3"/>
              </a:rPr>
              <a:t>Подпунктом "д" пункта </a:t>
            </a:r>
            <a:r>
              <a:rPr lang="ru-RU" sz="1600" b="0" i="0" u="sng" strike="noStrike">
                <a:solidFill>
                  <a:srgbClr val="1A0DAB"/>
                </a:solidFill>
                <a:effectLst/>
                <a:latin typeface="Times New Roman" panose="02020603050405020304" pitchFamily="18" charset="0"/>
                <a:hlinkClick r:id="rId3"/>
              </a:rPr>
              <a:t>24</a:t>
            </a:r>
            <a:r>
              <a:rPr lang="ru-RU" sz="1600" b="0" i="0" u="none" strike="noStrike">
                <a:solidFill>
                  <a:srgbClr val="000000"/>
                </a:solidFill>
                <a:effectLst/>
                <a:latin typeface="Times New Roman" panose="02020603050405020304" pitchFamily="18" charset="0"/>
              </a:rPr>
              <a:t> </a:t>
            </a:r>
            <a:endParaRPr lang="ru-RU" sz="1600" i="1" dirty="0">
              <a:effectLst/>
              <a:ea typeface="Times New Roman" panose="02020603050405020304" pitchFamily="18" charset="0"/>
            </a:endParaRPr>
          </a:p>
        </p:txBody>
      </p:sp>
      <p:sp>
        <p:nvSpPr>
          <p:cNvPr id="5" name="TextBox 4">
            <a:extLst>
              <a:ext uri="{FF2B5EF4-FFF2-40B4-BE49-F238E27FC236}">
                <a16:creationId xmlns:a16="http://schemas.microsoft.com/office/drawing/2014/main" id="{F33173B4-0024-E8D0-10B2-36741BBD3D7E}"/>
              </a:ext>
            </a:extLst>
          </p:cNvPr>
          <p:cNvSpPr txBox="1"/>
          <p:nvPr/>
        </p:nvSpPr>
        <p:spPr>
          <a:xfrm>
            <a:off x="672611" y="994856"/>
            <a:ext cx="10744618" cy="5016758"/>
          </a:xfrm>
          <a:prstGeom prst="rect">
            <a:avLst/>
          </a:prstGeom>
          <a:noFill/>
        </p:spPr>
        <p:txBody>
          <a:bodyPr wrap="square">
            <a:spAutoFit/>
          </a:bodyPr>
          <a:lstStyle/>
          <a:p>
            <a:pPr indent="342900" algn="just"/>
            <a:r>
              <a:rPr lang="ru-RU" sz="1600" b="0" i="0" u="sng" strike="noStrike" dirty="0">
                <a:solidFill>
                  <a:schemeClr val="accent1"/>
                </a:solidFill>
                <a:effectLst/>
              </a:rPr>
              <a:t>Подпунктом "д" пункта 24</a:t>
            </a:r>
            <a:r>
              <a:rPr lang="ru-RU" sz="1600" b="0" i="0" u="none" strike="noStrike" dirty="0">
                <a:solidFill>
                  <a:schemeClr val="accent1"/>
                </a:solidFill>
                <a:effectLst/>
              </a:rPr>
              <a:t> Положения об оценке заявок </a:t>
            </a:r>
            <a:r>
              <a:rPr lang="ru-RU" sz="1600" b="0" i="0" u="none" strike="noStrike" dirty="0">
                <a:effectLst/>
              </a:rPr>
              <a:t>на участие в закупке товаров</a:t>
            </a:r>
            <a:r>
              <a:rPr lang="ru-RU" sz="1600" b="0" i="0" u="none" strike="noStrike" dirty="0">
                <a:solidFill>
                  <a:srgbClr val="000000"/>
                </a:solidFill>
                <a:effectLst/>
              </a:rPr>
              <a:t>, работ, услуг для обеспечения государственных и муниципальных нужд (далее - Положение), утвержденного Постановлением </a:t>
            </a:r>
            <a:r>
              <a:rPr lang="ru-RU" sz="1600" dirty="0">
                <a:solidFill>
                  <a:srgbClr val="000000"/>
                </a:solidFill>
              </a:rPr>
              <a:t>№2604</a:t>
            </a:r>
            <a:r>
              <a:rPr lang="en-US" sz="1600" b="0" i="0" u="none" strike="noStrike" dirty="0">
                <a:solidFill>
                  <a:srgbClr val="000000"/>
                </a:solidFill>
                <a:effectLst/>
              </a:rPr>
              <a:t>, </a:t>
            </a:r>
            <a:r>
              <a:rPr lang="ru-RU" sz="1600" b="0" i="0" u="none" strike="noStrike" dirty="0">
                <a:solidFill>
                  <a:srgbClr val="000000"/>
                </a:solidFill>
                <a:effectLst/>
              </a:rPr>
              <a:t>установлено, что для оценки заявок по критерию оценки "квалификация участников закупки" может применяться такой показатель оценки</a:t>
            </a:r>
            <a:r>
              <a:rPr lang="ru-RU" sz="1600" i="0" u="none" strike="noStrike" dirty="0">
                <a:solidFill>
                  <a:srgbClr val="000000"/>
                </a:solidFill>
                <a:effectLst/>
              </a:rPr>
              <a:t>, как </a:t>
            </a:r>
            <a:r>
              <a:rPr lang="ru-RU" sz="1600" b="1" i="0" u="none" strike="noStrike" dirty="0">
                <a:solidFill>
                  <a:srgbClr val="000000"/>
                </a:solidFill>
                <a:effectLst/>
              </a:rPr>
              <a:t>"наличие у участников закупки специалистов и иных работников определенного уровня квалификации".</a:t>
            </a:r>
          </a:p>
          <a:p>
            <a:pPr indent="342900" algn="just"/>
            <a:r>
              <a:rPr lang="ru-RU" sz="1600" b="0" i="0" u="none" strike="noStrike" dirty="0">
                <a:solidFill>
                  <a:srgbClr val="000000"/>
                </a:solidFill>
                <a:effectLst/>
              </a:rPr>
              <a:t>Согласно </a:t>
            </a:r>
            <a:r>
              <a:rPr lang="ru-RU" sz="1600" b="0" i="0" u="sng" strike="noStrike" dirty="0">
                <a:effectLst/>
              </a:rPr>
              <a:t>пункту 30</a:t>
            </a:r>
            <a:r>
              <a:rPr lang="ru-RU" sz="1600" b="0" i="0" u="none" strike="noStrike" dirty="0">
                <a:effectLst/>
              </a:rPr>
              <a:t> </a:t>
            </a:r>
            <a:r>
              <a:rPr lang="ru-RU" sz="1600" b="0" i="0" u="none" strike="noStrike" dirty="0">
                <a:solidFill>
                  <a:srgbClr val="000000"/>
                </a:solidFill>
                <a:effectLst/>
              </a:rPr>
              <a:t>Положения в случае применения показателя оценки, указанного в </a:t>
            </a:r>
            <a:r>
              <a:rPr lang="ru-RU" sz="1600" b="0" i="0" u="sng" strike="noStrike" dirty="0">
                <a:effectLst/>
              </a:rPr>
              <a:t>подпункте "д"</a:t>
            </a:r>
            <a:r>
              <a:rPr lang="ru-RU" sz="1600" b="0" i="0" u="sng" strike="noStrike" dirty="0">
                <a:effectLst/>
                <a:hlinkClick r:id="rId3">
                  <a:extLst>
                    <a:ext uri="{A12FA001-AC4F-418D-AE19-62706E023703}">
                      <ahyp:hlinkClr xmlns:ahyp="http://schemas.microsoft.com/office/drawing/2018/hyperlinkcolor" val="tx"/>
                    </a:ext>
                  </a:extLst>
                </a:hlinkClick>
              </a:rPr>
              <a:t> </a:t>
            </a:r>
            <a:r>
              <a:rPr lang="ru-RU" sz="1600" b="0" i="0" u="sng" strike="noStrike" dirty="0">
                <a:effectLst/>
              </a:rPr>
              <a:t>пункта 24</a:t>
            </a:r>
            <a:r>
              <a:rPr lang="ru-RU" sz="1600" b="0" i="0" u="none" strike="noStrike" dirty="0">
                <a:effectLst/>
              </a:rPr>
              <a:t> Положения, документом, предусмотренным </a:t>
            </a:r>
            <a:r>
              <a:rPr lang="ru-RU" sz="1600" b="0" i="0" u="sng" strike="noStrike" dirty="0">
                <a:effectLst/>
              </a:rPr>
              <a:t>приложением </a:t>
            </a:r>
            <a:r>
              <a:rPr lang="en-US" sz="1600" b="0" i="0" u="sng" strike="noStrike" dirty="0">
                <a:effectLst/>
              </a:rPr>
              <a:t>N 1</a:t>
            </a:r>
            <a:r>
              <a:rPr lang="en-US" sz="1600" b="0" i="0" u="none" strike="noStrike" dirty="0">
                <a:effectLst/>
              </a:rPr>
              <a:t> </a:t>
            </a:r>
            <a:r>
              <a:rPr lang="ru-RU" sz="1600" b="0" i="0" u="none" strike="noStrike" dirty="0">
                <a:effectLst/>
              </a:rPr>
              <a:t>к Положению, устанавливаются:</a:t>
            </a:r>
          </a:p>
          <a:p>
            <a:pPr indent="342900" algn="just"/>
            <a:r>
              <a:rPr lang="ru-RU" sz="1600" b="0" i="0" u="none" strike="noStrike" dirty="0">
                <a:effectLst/>
              </a:rPr>
              <a:t>а) </a:t>
            </a:r>
            <a:r>
              <a:rPr lang="ru-RU" sz="1600" b="1" i="0" u="none" strike="noStrike" dirty="0">
                <a:effectLst/>
              </a:rPr>
              <a:t>перечень специалистов </a:t>
            </a:r>
            <a:r>
              <a:rPr lang="ru-RU" sz="1600" b="0" i="0" u="none" strike="noStrike" dirty="0">
                <a:effectLst/>
              </a:rPr>
              <a:t>и иных работников, их квалификация, оцениваемые по показателю, предусмотренному </a:t>
            </a:r>
            <a:r>
              <a:rPr lang="ru-RU" sz="1600" b="0" i="0" u="sng" strike="noStrike" dirty="0">
                <a:effectLst/>
              </a:rPr>
              <a:t>подпунктом "д" пункта 24</a:t>
            </a:r>
            <a:r>
              <a:rPr lang="ru-RU" sz="1600" b="0" i="0" u="none" strike="noStrike" dirty="0">
                <a:effectLst/>
              </a:rPr>
              <a:t> Положения, и необходимые для поставки товара, выполнения работ, оказания услуг, являющихся объектом закупки;</a:t>
            </a:r>
          </a:p>
          <a:p>
            <a:pPr indent="342900" algn="just"/>
            <a:r>
              <a:rPr lang="ru-RU" sz="1600" b="0" i="0" u="none" strike="noStrike" dirty="0">
                <a:effectLst/>
              </a:rPr>
              <a:t>б) </a:t>
            </a:r>
            <a:r>
              <a:rPr lang="ru-RU" sz="1600" b="1" i="0" u="none" strike="noStrike" dirty="0">
                <a:effectLst/>
              </a:rPr>
              <a:t>перечень следующих информации (в том числе данных) и документов, подтверждающих квалификацию участника закупки, наличие специалистов и иных работников, их квалификацию, предусмотренные перечнем, установленным в соответствии с </a:t>
            </a:r>
            <a:r>
              <a:rPr lang="ru-RU" sz="1600" b="1" i="0" u="sng" strike="noStrike" dirty="0">
                <a:effectLst/>
              </a:rPr>
              <a:t>подпунктом "а" пункта 30</a:t>
            </a:r>
            <a:r>
              <a:rPr lang="ru-RU" sz="1600" b="1" i="0" u="none" strike="noStrike" dirty="0">
                <a:effectLst/>
              </a:rPr>
              <a:t> Положения</a:t>
            </a:r>
            <a:r>
              <a:rPr lang="ru-RU" sz="1600" b="0" i="0" u="none" strike="noStrike" dirty="0">
                <a:effectLst/>
              </a:rPr>
              <a:t>:</a:t>
            </a:r>
          </a:p>
          <a:p>
            <a:pPr indent="342900" algn="just"/>
            <a:r>
              <a:rPr lang="ru-RU" sz="1600" b="0" i="0" u="none" strike="noStrike" dirty="0">
                <a:effectLst/>
              </a:rPr>
              <a:t>трудовая книжка или сведения о трудовой деятельности, предусмотренные </a:t>
            </a:r>
            <a:r>
              <a:rPr lang="ru-RU" sz="1600" u="sng" dirty="0"/>
              <a:t>статьей 66.1</a:t>
            </a:r>
            <a:r>
              <a:rPr lang="ru-RU" sz="1600" b="0" i="0" u="none" strike="noStrike" dirty="0">
                <a:effectLst/>
              </a:rPr>
              <a:t> </a:t>
            </a:r>
            <a:r>
              <a:rPr lang="ru-RU" sz="1600" b="0" i="0" u="none" strike="noStrike" dirty="0">
                <a:solidFill>
                  <a:srgbClr val="000000"/>
                </a:solidFill>
                <a:effectLst/>
              </a:rPr>
              <a:t>ТК РФ;</a:t>
            </a:r>
          </a:p>
          <a:p>
            <a:pPr indent="342900" algn="just"/>
            <a:r>
              <a:rPr lang="ru-RU" sz="1600" b="0" i="0" u="none" strike="noStrike" dirty="0">
                <a:solidFill>
                  <a:srgbClr val="000000"/>
                </a:solidFill>
                <a:effectLst/>
              </a:rPr>
              <a:t>информация (в том числе данные), результаты применения информационных технологий и документы, подтверждающие квалификацию участника закупки, его специалистов и иных работников, в том числе предусмотренную в соответствии с профессиональными стандартами (если соответствующий профессиональный стандарт обязателен для применения работодателями в соответствии с законодательством РФ).</a:t>
            </a:r>
          </a:p>
        </p:txBody>
      </p:sp>
    </p:spTree>
    <p:extLst>
      <p:ext uri="{BB962C8B-B14F-4D97-AF65-F5344CB8AC3E}">
        <p14:creationId xmlns:p14="http://schemas.microsoft.com/office/powerpoint/2010/main" val="14578860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27092" y="198872"/>
            <a:ext cx="10089292" cy="456036"/>
          </a:xfrm>
        </p:spPr>
        <p:txBody>
          <a:bodyPr>
            <a:normAutofit fontScale="90000"/>
          </a:bodyPr>
          <a:lstStyle/>
          <a:p>
            <a:r>
              <a:rPr lang="ru-RU" dirty="0"/>
              <a:t>ПОНЯТИЯ В ГРАДОСТРОИТЕЛЬНОМ КОДЕКСЕ РФ  </a:t>
            </a:r>
            <a:br>
              <a:rPr lang="ru-RU" dirty="0"/>
            </a:br>
            <a:endParaRPr lang="ru-RU" altLang="ru-RU" dirty="0">
              <a:cs typeface="Segoe UI" panose="020B0502040204020203" pitchFamily="34" charset="0"/>
            </a:endParaRPr>
          </a:p>
        </p:txBody>
      </p:sp>
      <p:sp>
        <p:nvSpPr>
          <p:cNvPr id="5" name="Текст 4">
            <a:extLst>
              <a:ext uri="{FF2B5EF4-FFF2-40B4-BE49-F238E27FC236}">
                <a16:creationId xmlns:a16="http://schemas.microsoft.com/office/drawing/2014/main" id="{76A2A306-63E1-4192-9E86-BBB4BB34CCD4}"/>
              </a:ext>
            </a:extLst>
          </p:cNvPr>
          <p:cNvSpPr>
            <a:spLocks noGrp="1"/>
          </p:cNvSpPr>
          <p:nvPr>
            <p:ph type="body" sz="quarter" idx="4294967295"/>
          </p:nvPr>
        </p:nvSpPr>
        <p:spPr>
          <a:xfrm>
            <a:off x="587942" y="654908"/>
            <a:ext cx="10503242" cy="4910138"/>
          </a:xfrm>
        </p:spPr>
        <p:txBody>
          <a:bodyPr>
            <a:noAutofit/>
          </a:bodyPr>
          <a:lstStyle/>
          <a:p>
            <a:pPr marL="0" indent="0" algn="just">
              <a:lnSpc>
                <a:spcPct val="150000"/>
              </a:lnSpc>
              <a:spcBef>
                <a:spcPts val="0"/>
              </a:spcBef>
              <a:buNone/>
            </a:pPr>
            <a:r>
              <a:rPr lang="ru-RU" sz="1600" b="1" dirty="0">
                <a:solidFill>
                  <a:srgbClr val="000000"/>
                </a:solidFill>
              </a:rPr>
              <a:t>Градостроительная деятельность </a:t>
            </a:r>
            <a:r>
              <a:rPr lang="ru-RU" sz="1600" dirty="0">
                <a:solidFill>
                  <a:srgbClr val="000000"/>
                </a:solidFill>
              </a:rPr>
              <a:t>- деятельность по развитию территорий, в том числе городов и иных поселений, осуществляемая в виде территориального планирования, градостроительного зонирования, планировки территории, архитектурно-строительного проектирования, строительства, кап. ремонта, реконструкции, сноса объектов кап. строительства, эксплуатации зданий, сооружений, комплексного развития территорий </a:t>
            </a:r>
            <a:r>
              <a:rPr lang="ru-RU" sz="1600" b="1" dirty="0">
                <a:solidFill>
                  <a:schemeClr val="accent1"/>
                </a:solidFill>
              </a:rPr>
              <a:t>и их благоустройства</a:t>
            </a:r>
            <a:r>
              <a:rPr lang="ru-RU" sz="1600" b="1" dirty="0">
                <a:solidFill>
                  <a:srgbClr val="000000"/>
                </a:solidFill>
              </a:rPr>
              <a:t>.</a:t>
            </a:r>
            <a:endParaRPr lang="ru-RU" sz="1600" dirty="0">
              <a:solidFill>
                <a:srgbClr val="000000"/>
              </a:solidFill>
            </a:endParaRPr>
          </a:p>
          <a:p>
            <a:pPr marL="0" indent="0" algn="just">
              <a:lnSpc>
                <a:spcPct val="150000"/>
              </a:lnSpc>
              <a:spcBef>
                <a:spcPts val="0"/>
              </a:spcBef>
              <a:buNone/>
            </a:pPr>
            <a:r>
              <a:rPr lang="ru-RU" sz="1800" b="0" i="0" u="none" strike="noStrike" dirty="0">
                <a:solidFill>
                  <a:srgbClr val="222222"/>
                </a:solidFill>
                <a:effectLst/>
              </a:rPr>
              <a:t>	Из приведенных положений </a:t>
            </a:r>
            <a:r>
              <a:rPr lang="ru-RU" sz="1800" b="0" i="0" u="none" strike="noStrike" dirty="0" err="1">
                <a:effectLst/>
              </a:rPr>
              <a:t>ГрК</a:t>
            </a:r>
            <a:r>
              <a:rPr lang="ru-RU" sz="1800" b="0" i="0" u="none" strike="noStrike" dirty="0">
                <a:effectLst/>
              </a:rPr>
              <a:t> РФ </a:t>
            </a:r>
            <a:r>
              <a:rPr lang="ru-RU" sz="1800" b="0" i="0" u="none" strike="noStrike" dirty="0">
                <a:solidFill>
                  <a:srgbClr val="222222"/>
                </a:solidFill>
                <a:effectLst/>
              </a:rPr>
              <a:t>следует, что строительство, реконструкция объектов кап. строительства, кап. ремонт объектов </a:t>
            </a:r>
            <a:r>
              <a:rPr lang="ru-RU" sz="1800" b="0" i="0" u="none" strike="noStrike" dirty="0" err="1">
                <a:solidFill>
                  <a:srgbClr val="222222"/>
                </a:solidFill>
                <a:effectLst/>
              </a:rPr>
              <a:t>кап.строительства</a:t>
            </a:r>
            <a:r>
              <a:rPr lang="ru-RU" sz="1800" b="0" i="0" u="none" strike="noStrike" dirty="0">
                <a:solidFill>
                  <a:srgbClr val="222222"/>
                </a:solidFill>
                <a:effectLst/>
              </a:rPr>
              <a:t>, благоустройство территории </a:t>
            </a:r>
            <a:r>
              <a:rPr lang="ru-RU" sz="1800" b="1" i="0" u="none" strike="noStrike" dirty="0">
                <a:solidFill>
                  <a:schemeClr val="tx2"/>
                </a:solidFill>
                <a:effectLst/>
              </a:rPr>
              <a:t>являются различными видами градостроительной деятельности</a:t>
            </a:r>
            <a:r>
              <a:rPr lang="ru-RU" sz="1800" b="0" i="0" u="none" strike="noStrike" dirty="0">
                <a:solidFill>
                  <a:srgbClr val="222222"/>
                </a:solidFill>
                <a:effectLst/>
              </a:rPr>
              <a:t>.</a:t>
            </a:r>
          </a:p>
          <a:p>
            <a:pPr marL="0" indent="0" algn="just">
              <a:lnSpc>
                <a:spcPct val="150000"/>
              </a:lnSpc>
              <a:spcBef>
                <a:spcPts val="0"/>
              </a:spcBef>
              <a:buNone/>
            </a:pPr>
            <a:br>
              <a:rPr lang="ru-RU" sz="1800" dirty="0"/>
            </a:br>
            <a:br>
              <a:rPr lang="ru-RU" sz="1800" b="0" i="0" u="none" strike="noStrike" dirty="0">
                <a:solidFill>
                  <a:srgbClr val="222222"/>
                </a:solidFill>
                <a:effectLst/>
              </a:rPr>
            </a:br>
            <a:br>
              <a:rPr lang="ru-RU" sz="1800" dirty="0"/>
            </a:br>
            <a:br>
              <a:rPr lang="ru-RU" sz="1800" b="0" i="0" u="none" strike="noStrike" dirty="0">
                <a:solidFill>
                  <a:srgbClr val="222222"/>
                </a:solidFill>
                <a:effectLst/>
              </a:rPr>
            </a:br>
            <a:endParaRPr lang="ru-RU" sz="1800" b="1" dirty="0"/>
          </a:p>
        </p:txBody>
      </p:sp>
      <p:sp>
        <p:nvSpPr>
          <p:cNvPr id="2" name="Прямоугольник 1">
            <a:extLst>
              <a:ext uri="{FF2B5EF4-FFF2-40B4-BE49-F238E27FC236}">
                <a16:creationId xmlns:a16="http://schemas.microsoft.com/office/drawing/2014/main" id="{64D418DC-0298-7135-4925-22E7D869E34A}"/>
              </a:ext>
            </a:extLst>
          </p:cNvPr>
          <p:cNvSpPr/>
          <p:nvPr/>
        </p:nvSpPr>
        <p:spPr>
          <a:xfrm>
            <a:off x="587941" y="4444125"/>
            <a:ext cx="10503243" cy="11181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t>Нормы Закона о контрактной системе и  НПА   в отношении закупок работ по строительству, реконструкции, капитальному и текущему ремонту объекта кап. строительства при закупках работ по благоустройству не применяются!</a:t>
            </a:r>
          </a:p>
        </p:txBody>
      </p:sp>
    </p:spTree>
    <p:extLst>
      <p:ext uri="{BB962C8B-B14F-4D97-AF65-F5344CB8AC3E}">
        <p14:creationId xmlns:p14="http://schemas.microsoft.com/office/powerpoint/2010/main" val="26117110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60982" y="322688"/>
            <a:ext cx="10466445" cy="657340"/>
          </a:xfrm>
        </p:spPr>
        <p:txBody>
          <a:bodyPr>
            <a:normAutofit/>
          </a:bodyPr>
          <a:lstStyle/>
          <a:p>
            <a:r>
              <a:rPr lang="ru-RU" altLang="ru-RU" dirty="0">
                <a:cs typeface="Segoe UI" panose="020B0502040204020203" pitchFamily="34" charset="0"/>
              </a:rPr>
              <a:t>НАЛИЧИЕ СПЕЦИАЛИСТОВ. ПОЗИЦИЯ ФАС РОССИИ</a:t>
            </a:r>
          </a:p>
        </p:txBody>
      </p:sp>
      <p:sp>
        <p:nvSpPr>
          <p:cNvPr id="3" name="TextBox 2">
            <a:extLst>
              <a:ext uri="{FF2B5EF4-FFF2-40B4-BE49-F238E27FC236}">
                <a16:creationId xmlns:a16="http://schemas.microsoft.com/office/drawing/2014/main" id="{3AB48716-BEAB-1C2F-419D-1DF7D6EB0993}"/>
              </a:ext>
            </a:extLst>
          </p:cNvPr>
          <p:cNvSpPr txBox="1"/>
          <p:nvPr/>
        </p:nvSpPr>
        <p:spPr>
          <a:xfrm>
            <a:off x="582809" y="825579"/>
            <a:ext cx="10744618" cy="338554"/>
          </a:xfrm>
          <a:prstGeom prst="rect">
            <a:avLst/>
          </a:prstGeom>
          <a:noFill/>
        </p:spPr>
        <p:txBody>
          <a:bodyPr wrap="square">
            <a:spAutoFit/>
          </a:bodyPr>
          <a:lstStyle/>
          <a:p>
            <a:pPr indent="342900" algn="l"/>
            <a:r>
              <a:rPr lang="ru-RU" sz="1600" b="0" i="0" u="sng" strike="noStrike" dirty="0">
                <a:solidFill>
                  <a:srgbClr val="1A0DAB"/>
                </a:solidFill>
                <a:effectLst/>
                <a:latin typeface="Times New Roman" panose="02020603050405020304" pitchFamily="18" charset="0"/>
                <a:hlinkClick r:id="rId3"/>
              </a:rPr>
              <a:t>Подпунктом "д" пункта 24</a:t>
            </a:r>
            <a:r>
              <a:rPr lang="ru-RU" sz="1600" b="0" i="0" u="none" strike="noStrike" dirty="0">
                <a:solidFill>
                  <a:srgbClr val="000000"/>
                </a:solidFill>
                <a:effectLst/>
                <a:latin typeface="Times New Roman" panose="02020603050405020304" pitchFamily="18" charset="0"/>
              </a:rPr>
              <a:t> </a:t>
            </a:r>
            <a:endParaRPr lang="ru-RU" sz="1600" i="1" dirty="0">
              <a:effectLst/>
              <a:ea typeface="Times New Roman" panose="02020603050405020304" pitchFamily="18" charset="0"/>
            </a:endParaRPr>
          </a:p>
        </p:txBody>
      </p:sp>
      <p:sp>
        <p:nvSpPr>
          <p:cNvPr id="5" name="TextBox 4">
            <a:extLst>
              <a:ext uri="{FF2B5EF4-FFF2-40B4-BE49-F238E27FC236}">
                <a16:creationId xmlns:a16="http://schemas.microsoft.com/office/drawing/2014/main" id="{8356A78C-F5A9-53CA-7DFD-6B1B7F5AC1C8}"/>
              </a:ext>
            </a:extLst>
          </p:cNvPr>
          <p:cNvSpPr txBox="1"/>
          <p:nvPr/>
        </p:nvSpPr>
        <p:spPr>
          <a:xfrm>
            <a:off x="983674" y="1164133"/>
            <a:ext cx="10021457" cy="4801314"/>
          </a:xfrm>
          <a:prstGeom prst="rect">
            <a:avLst/>
          </a:prstGeom>
          <a:noFill/>
        </p:spPr>
        <p:txBody>
          <a:bodyPr wrap="square">
            <a:spAutoFit/>
          </a:bodyPr>
          <a:lstStyle/>
          <a:p>
            <a:pPr indent="342900" algn="just"/>
            <a:r>
              <a:rPr lang="ru-RU" b="0" i="0" u="none" strike="noStrike" dirty="0">
                <a:solidFill>
                  <a:srgbClr val="000000"/>
                </a:solidFill>
                <a:effectLst/>
              </a:rPr>
              <a:t>В соответствии со </a:t>
            </a:r>
            <a:r>
              <a:rPr lang="ru-RU" b="0" i="0" u="sng" strike="noStrike" dirty="0">
                <a:solidFill>
                  <a:schemeClr val="accent1"/>
                </a:solidFill>
                <a:effectLst/>
              </a:rPr>
              <a:t>статьей</a:t>
            </a:r>
            <a:r>
              <a:rPr lang="ru-RU" b="0" i="0" u="sng" strike="noStrike" dirty="0">
                <a:solidFill>
                  <a:srgbClr val="FFFFFF"/>
                </a:solidFill>
                <a:effectLst/>
              </a:rPr>
              <a:t> </a:t>
            </a:r>
            <a:r>
              <a:rPr lang="ru-RU" b="0" i="0" u="sng" strike="noStrike" dirty="0">
                <a:solidFill>
                  <a:schemeClr val="accent1"/>
                </a:solidFill>
                <a:effectLst/>
              </a:rPr>
              <a:t>6</a:t>
            </a:r>
            <a:r>
              <a:rPr lang="ru-RU" b="0" i="0" u="sng" strike="noStrike" dirty="0">
                <a:solidFill>
                  <a:schemeClr val="accent1"/>
                </a:solidFill>
                <a:effectLst/>
                <a:hlinkClick r:id="rId4">
                  <a:extLst>
                    <a:ext uri="{A12FA001-AC4F-418D-AE19-62706E023703}">
                      <ahyp:hlinkClr xmlns:ahyp="http://schemas.microsoft.com/office/drawing/2018/hyperlinkcolor" val="tx"/>
                    </a:ext>
                  </a:extLst>
                </a:hlinkClick>
              </a:rPr>
              <a:t>6.1</a:t>
            </a:r>
            <a:r>
              <a:rPr lang="ru-RU" b="0" i="0" u="none" strike="noStrike" dirty="0">
                <a:solidFill>
                  <a:schemeClr val="accent1"/>
                </a:solidFill>
                <a:effectLst/>
              </a:rPr>
              <a:t> </a:t>
            </a:r>
            <a:r>
              <a:rPr lang="ru-RU" b="0" i="0" u="none" strike="noStrike" dirty="0">
                <a:effectLst/>
              </a:rPr>
              <a:t>ТК</a:t>
            </a:r>
            <a:r>
              <a:rPr lang="ru-RU" b="0" i="0" u="none" strike="noStrike" dirty="0">
                <a:solidFill>
                  <a:srgbClr val="000000"/>
                </a:solidFill>
                <a:effectLst/>
              </a:rPr>
              <a:t> РФ в сведения о трудовой деятельности включаются информация о работнике, месте его работы, его трудовой функции, переводах работника на другую постоянную работу, об увольнении работника с указанием основания и причины прекращения трудового договора, другая предусмотренная </a:t>
            </a:r>
            <a:r>
              <a:rPr lang="ru-RU" b="0" i="0" u="sng" strike="noStrike" dirty="0">
                <a:solidFill>
                  <a:srgbClr val="1A0DAB"/>
                </a:solidFill>
                <a:effectLst/>
                <a:hlinkClick r:id="rId5"/>
              </a:rPr>
              <a:t>ТК</a:t>
            </a:r>
            <a:r>
              <a:rPr lang="ru-RU" b="0" i="0" u="none" strike="noStrike" dirty="0">
                <a:solidFill>
                  <a:srgbClr val="000000"/>
                </a:solidFill>
                <a:effectLst/>
              </a:rPr>
              <a:t> РФ, иным федеральным законом информация.</a:t>
            </a:r>
          </a:p>
          <a:p>
            <a:pPr indent="342900" algn="just"/>
            <a:r>
              <a:rPr lang="ru-RU" b="0" i="0" u="none" strike="noStrike" dirty="0">
                <a:solidFill>
                  <a:srgbClr val="000000"/>
                </a:solidFill>
                <a:effectLst/>
              </a:rPr>
              <a:t>Таким образом, сведения о трудовой деятельности, предоставляемые в качестве документов, подтверждающих наличие специалистов и иных работников, их квалификацию, должны соответствовать требованиям </a:t>
            </a:r>
            <a:r>
              <a:rPr lang="ru-RU" b="0" i="0" u="sng" strike="noStrike" dirty="0">
                <a:solidFill>
                  <a:srgbClr val="1A0DAB"/>
                </a:solidFill>
                <a:effectLst/>
                <a:hlinkClick r:id="rId5"/>
              </a:rPr>
              <a:t>ТК</a:t>
            </a:r>
            <a:r>
              <a:rPr lang="ru-RU" b="0" i="0" u="none" strike="noStrike" dirty="0">
                <a:solidFill>
                  <a:srgbClr val="000000"/>
                </a:solidFill>
                <a:effectLst/>
              </a:rPr>
              <a:t> РФ.</a:t>
            </a:r>
          </a:p>
          <a:p>
            <a:pPr indent="342900" algn="just"/>
            <a:r>
              <a:rPr lang="ru-RU" dirty="0">
                <a:solidFill>
                  <a:schemeClr val="accent1"/>
                </a:solidFill>
              </a:rPr>
              <a:t>При этом ФАС России отмечает, что </a:t>
            </a:r>
            <a:r>
              <a:rPr lang="ru-RU" b="1" dirty="0">
                <a:solidFill>
                  <a:schemeClr val="accent1"/>
                </a:solidFill>
              </a:rPr>
              <a:t>гражданско-правовые договоры, заключенные между участником закупки и специалистами (иными работниками), не являются информацией и документами, подтверждающими наличие таких специалистов и их квалификацию в соответствии с положениями </a:t>
            </a:r>
            <a:r>
              <a:rPr lang="ru-RU" b="1" u="sng" dirty="0">
                <a:solidFill>
                  <a:schemeClr val="accent1"/>
                </a:solidFill>
                <a:effectLst/>
              </a:rPr>
              <a:t>ТК</a:t>
            </a:r>
            <a:r>
              <a:rPr lang="ru-RU" b="1" dirty="0">
                <a:solidFill>
                  <a:schemeClr val="accent1"/>
                </a:solidFill>
              </a:rPr>
              <a:t> РФ. </a:t>
            </a:r>
          </a:p>
          <a:p>
            <a:pPr indent="342900" algn="just"/>
            <a:r>
              <a:rPr lang="ru-RU" b="0" i="0" u="none" strike="noStrike" dirty="0">
                <a:solidFill>
                  <a:schemeClr val="accent1"/>
                </a:solidFill>
                <a:effectLst/>
              </a:rPr>
              <a:t>ФАС России обращает внимание, что указанная позиция подтверждается </a:t>
            </a:r>
            <a:r>
              <a:rPr lang="ru-RU" u="sng" dirty="0">
                <a:solidFill>
                  <a:schemeClr val="accent1"/>
                </a:solidFill>
              </a:rPr>
              <a:t> письмом Минтруда</a:t>
            </a:r>
            <a:r>
              <a:rPr lang="ru-RU" b="0" i="0" u="none" strike="noStrike" dirty="0">
                <a:solidFill>
                  <a:schemeClr val="accent1"/>
                </a:solidFill>
                <a:effectLst/>
              </a:rPr>
              <a:t> России от 18.01.2023 </a:t>
            </a:r>
            <a:r>
              <a:rPr lang="ru-RU" dirty="0">
                <a:solidFill>
                  <a:schemeClr val="accent1"/>
                </a:solidFill>
              </a:rPr>
              <a:t>№</a:t>
            </a:r>
            <a:r>
              <a:rPr lang="en-US" b="0" i="0" u="none" strike="noStrike" dirty="0">
                <a:solidFill>
                  <a:schemeClr val="accent1"/>
                </a:solidFill>
                <a:effectLst/>
              </a:rPr>
              <a:t>14-4/</a:t>
            </a:r>
            <a:r>
              <a:rPr lang="ru-RU" b="0" i="0" u="none" strike="noStrike" dirty="0">
                <a:solidFill>
                  <a:schemeClr val="accent1"/>
                </a:solidFill>
                <a:effectLst/>
              </a:rPr>
              <a:t>В-42.</a:t>
            </a:r>
          </a:p>
          <a:p>
            <a:pPr indent="342900" algn="just"/>
            <a:endParaRPr lang="ru-RU" dirty="0">
              <a:solidFill>
                <a:schemeClr val="accent1"/>
              </a:solidFill>
            </a:endParaRPr>
          </a:p>
          <a:p>
            <a:pPr indent="342900" algn="just"/>
            <a:r>
              <a:rPr lang="ru-RU" b="1" i="0" u="none" strike="noStrike" dirty="0">
                <a:solidFill>
                  <a:srgbClr val="000000"/>
                </a:solidFill>
                <a:effectLst/>
              </a:rPr>
              <a:t>Письмо ФАС России от 07.02.2023 </a:t>
            </a:r>
            <a:r>
              <a:rPr lang="ru-RU" b="1" dirty="0">
                <a:solidFill>
                  <a:srgbClr val="000000"/>
                </a:solidFill>
              </a:rPr>
              <a:t>№</a:t>
            </a:r>
            <a:r>
              <a:rPr lang="en-US" b="1" i="0" u="none" strike="noStrike" dirty="0">
                <a:solidFill>
                  <a:srgbClr val="000000"/>
                </a:solidFill>
                <a:effectLst/>
              </a:rPr>
              <a:t> </a:t>
            </a:r>
            <a:r>
              <a:rPr lang="ru-RU" b="1" i="0" u="none" strike="noStrike" dirty="0">
                <a:solidFill>
                  <a:srgbClr val="000000"/>
                </a:solidFill>
                <a:effectLst/>
              </a:rPr>
              <a:t>ПИ/8371/23 </a:t>
            </a:r>
            <a:endParaRPr lang="ru-RU" b="0" i="0" u="none" strike="noStrike" dirty="0">
              <a:solidFill>
                <a:srgbClr val="000000"/>
              </a:solidFill>
              <a:effectLst/>
            </a:endParaRPr>
          </a:p>
        </p:txBody>
      </p:sp>
    </p:spTree>
    <p:extLst>
      <p:ext uri="{BB962C8B-B14F-4D97-AF65-F5344CB8AC3E}">
        <p14:creationId xmlns:p14="http://schemas.microsoft.com/office/powerpoint/2010/main" val="3172120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60982" y="322688"/>
            <a:ext cx="10466445" cy="657340"/>
          </a:xfrm>
        </p:spPr>
        <p:txBody>
          <a:bodyPr>
            <a:normAutofit/>
          </a:bodyPr>
          <a:lstStyle/>
          <a:p>
            <a:r>
              <a:rPr lang="ru-RU" altLang="ru-RU" dirty="0">
                <a:cs typeface="Segoe UI" panose="020B0502040204020203" pitchFamily="34" charset="0"/>
              </a:rPr>
              <a:t>ПОКАЗАТЕЛЬ «ДЕЛОВАЯ РЕПУТАЦИЯ»</a:t>
            </a:r>
          </a:p>
        </p:txBody>
      </p:sp>
      <p:sp>
        <p:nvSpPr>
          <p:cNvPr id="3" name="TextBox 2">
            <a:extLst>
              <a:ext uri="{FF2B5EF4-FFF2-40B4-BE49-F238E27FC236}">
                <a16:creationId xmlns:a16="http://schemas.microsoft.com/office/drawing/2014/main" id="{3AB48716-BEAB-1C2F-419D-1DF7D6EB0993}"/>
              </a:ext>
            </a:extLst>
          </p:cNvPr>
          <p:cNvSpPr txBox="1"/>
          <p:nvPr/>
        </p:nvSpPr>
        <p:spPr>
          <a:xfrm>
            <a:off x="582809" y="793976"/>
            <a:ext cx="10744618" cy="5447645"/>
          </a:xfrm>
          <a:prstGeom prst="rect">
            <a:avLst/>
          </a:prstGeom>
          <a:noFill/>
        </p:spPr>
        <p:txBody>
          <a:bodyPr wrap="square">
            <a:spAutoFit/>
          </a:bodyPr>
          <a:lstStyle/>
          <a:p>
            <a:pPr indent="450215" algn="just">
              <a:lnSpc>
                <a:spcPct val="115000"/>
              </a:lnSpc>
              <a:tabLst>
                <a:tab pos="540385" algn="l"/>
                <a:tab pos="572770" algn="l"/>
                <a:tab pos="630555" algn="l"/>
              </a:tabLst>
            </a:pPr>
            <a:r>
              <a:rPr lang="ru-RU" sz="1600" b="0" i="0" u="none" strike="noStrike" dirty="0">
                <a:solidFill>
                  <a:srgbClr val="222222"/>
                </a:solidFill>
                <a:effectLst/>
              </a:rPr>
              <a:t>Согласно </a:t>
            </a:r>
            <a:r>
              <a:rPr lang="ru-RU" sz="1600" b="0" i="0" u="none" strike="noStrike" dirty="0">
                <a:solidFill>
                  <a:schemeClr val="accent1"/>
                </a:solidFill>
                <a:effectLst/>
                <a:hlinkClick r:id="rId3">
                  <a:extLst>
                    <a:ext uri="{A12FA001-AC4F-418D-AE19-62706E023703}">
                      <ahyp:hlinkClr xmlns:ahyp="http://schemas.microsoft.com/office/drawing/2018/hyperlinkcolor" val="tx"/>
                    </a:ext>
                  </a:extLst>
                </a:hlinkClick>
              </a:rPr>
              <a:t>пункту 29 Положения</a:t>
            </a:r>
            <a:r>
              <a:rPr lang="ru-RU" sz="1600" b="0" i="0" u="none" strike="noStrike" dirty="0">
                <a:solidFill>
                  <a:schemeClr val="accent1"/>
                </a:solidFill>
                <a:effectLst/>
              </a:rPr>
              <a:t> </a:t>
            </a:r>
            <a:r>
              <a:rPr lang="ru-RU" sz="1600" b="0" i="0" u="none" strike="noStrike" dirty="0">
                <a:solidFill>
                  <a:srgbClr val="222222"/>
                </a:solidFill>
                <a:effectLst/>
              </a:rPr>
              <a:t>показатель, предусмотренный подпунктом "г" </a:t>
            </a:r>
            <a:r>
              <a:rPr lang="ru-RU" sz="1600" b="0" i="0" u="none" strike="noStrike" dirty="0">
                <a:solidFill>
                  <a:schemeClr val="accent1"/>
                </a:solidFill>
                <a:effectLst/>
                <a:hlinkClick r:id="rId4">
                  <a:extLst>
                    <a:ext uri="{A12FA001-AC4F-418D-AE19-62706E023703}">
                      <ahyp:hlinkClr xmlns:ahyp="http://schemas.microsoft.com/office/drawing/2018/hyperlinkcolor" val="tx"/>
                    </a:ext>
                  </a:extLst>
                </a:hlinkClick>
              </a:rPr>
              <a:t>пункта 24 Положения</a:t>
            </a:r>
            <a:r>
              <a:rPr lang="ru-RU" sz="1600" b="0" i="0" u="none" strike="noStrike" dirty="0">
                <a:solidFill>
                  <a:srgbClr val="222222"/>
                </a:solidFill>
                <a:effectLst/>
              </a:rPr>
              <a:t>, может применяться исключительно при осуществлении закупок товаров, работ, услуг, поставщиками (подрядчиками, исполнителями) которых в соответствии с законодательством Российской Федерации могут </a:t>
            </a:r>
            <a:r>
              <a:rPr lang="ru-RU" sz="1600" b="1" i="0" u="none" strike="noStrike" dirty="0">
                <a:solidFill>
                  <a:srgbClr val="222222"/>
                </a:solidFill>
                <a:effectLst/>
              </a:rPr>
              <a:t>являться только юридические лица и (или) индивидуальные предприниматели</a:t>
            </a:r>
            <a:r>
              <a:rPr lang="ru-RU" sz="1600" b="0" i="0" u="none" strike="noStrike" dirty="0">
                <a:solidFill>
                  <a:srgbClr val="222222"/>
                </a:solidFill>
                <a:effectLst/>
              </a:rPr>
              <a:t>. В случае применения такого показателя оценки:</a:t>
            </a:r>
          </a:p>
          <a:p>
            <a:pPr algn="just"/>
            <a:r>
              <a:rPr lang="ru-RU" sz="1600" b="0" i="0" u="none" strike="noStrike" dirty="0">
                <a:solidFill>
                  <a:srgbClr val="222222"/>
                </a:solidFill>
                <a:effectLst/>
              </a:rPr>
              <a:t>а) осуществляется оценка количественного значения индекса деловой репутации участников закупки в соответствии с национальным стандартом в области оценки деловой репутации  предпринимательской деятельности в порядке, установленном </a:t>
            </a:r>
            <a:r>
              <a:rPr lang="ru-RU" sz="1600" b="0" i="0" u="none" strike="noStrike" dirty="0">
                <a:solidFill>
                  <a:schemeClr val="accent1"/>
                </a:solidFill>
                <a:effectLst/>
                <a:hlinkClick r:id="rId5">
                  <a:extLst>
                    <a:ext uri="{A12FA001-AC4F-418D-AE19-62706E023703}">
                      <ahyp:hlinkClr xmlns:ahyp="http://schemas.microsoft.com/office/drawing/2018/hyperlinkcolor" val="tx"/>
                    </a:ext>
                  </a:extLst>
                </a:hlinkClick>
              </a:rPr>
              <a:t>пунктом 20 Положения</a:t>
            </a:r>
            <a:r>
              <a:rPr lang="ru-RU" sz="1600" b="0" i="0" u="none" strike="noStrike" dirty="0">
                <a:solidFill>
                  <a:srgbClr val="222222"/>
                </a:solidFill>
                <a:effectLst/>
              </a:rPr>
              <a:t>;</a:t>
            </a:r>
          </a:p>
          <a:p>
            <a:pPr algn="just"/>
            <a:r>
              <a:rPr lang="ru-RU" sz="1600" b="0" i="0" u="none" strike="noStrike" dirty="0">
                <a:solidFill>
                  <a:srgbClr val="222222"/>
                </a:solidFill>
                <a:effectLst/>
              </a:rPr>
              <a:t>б) документом, предусмотренным </a:t>
            </a:r>
            <a:r>
              <a:rPr lang="ru-RU" sz="1600" b="0" i="0" u="none" strike="noStrike" dirty="0">
                <a:solidFill>
                  <a:schemeClr val="accent1"/>
                </a:solidFill>
                <a:effectLst/>
                <a:hlinkClick r:id="rId6">
                  <a:extLst>
                    <a:ext uri="{A12FA001-AC4F-418D-AE19-62706E023703}">
                      <ahyp:hlinkClr xmlns:ahyp="http://schemas.microsoft.com/office/drawing/2018/hyperlinkcolor" val="tx"/>
                    </a:ext>
                  </a:extLst>
                </a:hlinkClick>
              </a:rPr>
              <a:t>приложением № 1 к Положению</a:t>
            </a:r>
            <a:r>
              <a:rPr lang="ru-RU" sz="1600" b="0" i="0" u="none" strike="noStrike" dirty="0">
                <a:solidFill>
                  <a:srgbClr val="222222"/>
                </a:solidFill>
                <a:effectLst/>
              </a:rPr>
              <a:t>, устанавливаются:</a:t>
            </a:r>
            <a:br>
              <a:rPr lang="ru-RU" sz="1600" b="0" i="0" u="none" strike="noStrike" dirty="0">
                <a:solidFill>
                  <a:srgbClr val="222222"/>
                </a:solidFill>
                <a:effectLst/>
              </a:rPr>
            </a:br>
            <a:r>
              <a:rPr lang="ru-RU" sz="1600" b="0" i="0" u="none" strike="noStrike" dirty="0">
                <a:solidFill>
                  <a:srgbClr val="222222"/>
                </a:solidFill>
                <a:effectLst/>
              </a:rPr>
              <a:t>- </a:t>
            </a:r>
            <a:r>
              <a:rPr lang="ru-RU" sz="1600" b="0" i="0" u="sng" strike="noStrike" dirty="0">
                <a:solidFill>
                  <a:srgbClr val="222222"/>
                </a:solidFill>
                <a:effectLst/>
              </a:rPr>
              <a:t>документ, предусмотренный соответствующим национальным стандартом </a:t>
            </a:r>
            <a:r>
              <a:rPr lang="ru-RU" sz="1600" b="0" i="0" u="none" strike="noStrike" dirty="0">
                <a:solidFill>
                  <a:srgbClr val="222222"/>
                </a:solidFill>
                <a:effectLst/>
              </a:rPr>
              <a:t>в области оценки </a:t>
            </a:r>
            <a:r>
              <a:rPr lang="ru-RU" sz="1600" dirty="0">
                <a:solidFill>
                  <a:srgbClr val="222222"/>
                </a:solidFill>
              </a:rPr>
              <a:t>деловой репутации </a:t>
            </a:r>
            <a:r>
              <a:rPr lang="ru-RU" sz="1600" b="0" i="0" u="none" strike="noStrike" dirty="0">
                <a:solidFill>
                  <a:srgbClr val="222222"/>
                </a:solidFill>
                <a:effectLst/>
              </a:rPr>
              <a:t>субъектов предпринимательской деятельности и подтверждающий присвоение участнику закупки  индекса деловой репутации;</a:t>
            </a:r>
          </a:p>
          <a:p>
            <a:pPr algn="just"/>
            <a:r>
              <a:rPr lang="ru-RU" sz="1600" b="0" i="0" u="none" strike="noStrike" dirty="0">
                <a:solidFill>
                  <a:srgbClr val="222222"/>
                </a:solidFill>
                <a:effectLst/>
              </a:rPr>
              <a:t>- </a:t>
            </a:r>
            <a:r>
              <a:rPr lang="ru-RU" sz="1600" b="0" i="0" u="sng" strike="noStrike" dirty="0">
                <a:solidFill>
                  <a:srgbClr val="222222"/>
                </a:solidFill>
                <a:effectLst/>
              </a:rPr>
              <a:t>связанные с предметом контракта виды деятельности в соответствии с ОКВЭД, в отношении которых участник закупки присвоен индекс деловой репутации</a:t>
            </a:r>
            <a:r>
              <a:rPr lang="ru-RU" sz="1600" b="0" i="0" u="none" strike="noStrike" dirty="0">
                <a:solidFill>
                  <a:srgbClr val="222222"/>
                </a:solidFill>
                <a:effectLst/>
              </a:rPr>
              <a:t>.</a:t>
            </a:r>
          </a:p>
          <a:p>
            <a:pPr algn="just"/>
            <a:r>
              <a:rPr lang="ru-RU" sz="1600" b="0" i="0" u="none" strike="noStrike" dirty="0">
                <a:solidFill>
                  <a:srgbClr val="222222"/>
                </a:solidFill>
                <a:effectLst/>
              </a:rPr>
              <a:t>	Таким образом, </a:t>
            </a:r>
            <a:r>
              <a:rPr lang="ru-RU" sz="1600" b="1" i="0" u="none" strike="noStrike" dirty="0">
                <a:solidFill>
                  <a:srgbClr val="222222"/>
                </a:solidFill>
                <a:effectLst/>
              </a:rPr>
              <a:t>применение заказчиком показателя оценки "наличие у участников закупки деловой репутации" возможно в случае осуществления закупки, предмет контракта которой относится к виду деятельности, имеющему соответствующий национальный стандарт в области оценки деловой репутации субъектов предпринимательской деятельности.</a:t>
            </a:r>
          </a:p>
          <a:p>
            <a:pPr algn="just"/>
            <a:br>
              <a:rPr lang="ru-RU" sz="1600" b="0" i="0" u="none" strike="noStrike" dirty="0">
                <a:solidFill>
                  <a:srgbClr val="222222"/>
                </a:solidFill>
                <a:effectLst/>
              </a:rPr>
            </a:br>
            <a:r>
              <a:rPr lang="ru-RU" sz="1600" i="0" u="none" strike="noStrike" dirty="0">
                <a:solidFill>
                  <a:schemeClr val="accent1"/>
                </a:solidFill>
                <a:effectLst/>
              </a:rPr>
              <a:t>Письмо Минфина России от 24.08.2022 № 24-06-06/82648</a:t>
            </a:r>
          </a:p>
          <a:p>
            <a:pPr algn="just"/>
            <a:endParaRPr lang="ru-RU" sz="1600" i="0" u="none" strike="noStrike" dirty="0">
              <a:solidFill>
                <a:schemeClr val="accent1"/>
              </a:solidFill>
              <a:effectLst/>
            </a:endParaRPr>
          </a:p>
        </p:txBody>
      </p:sp>
    </p:spTree>
    <p:extLst>
      <p:ext uri="{BB962C8B-B14F-4D97-AF65-F5344CB8AC3E}">
        <p14:creationId xmlns:p14="http://schemas.microsoft.com/office/powerpoint/2010/main" val="28305435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cs typeface="Segoe UI" panose="020B0502040204020203" pitchFamily="34" charset="0"/>
              </a:rPr>
              <a:t>ДЕЛОВАЯ РЕПУТАЦИЯ</a:t>
            </a:r>
            <a:endParaRPr lang="ru-RU" altLang="ru-RU" dirty="0">
              <a:latin typeface="Segoe UI" panose="020B0502040204020203" pitchFamily="34" charset="0"/>
              <a:cs typeface="Segoe UI" panose="020B0502040204020203" pitchFamily="34" charset="0"/>
            </a:endParaRPr>
          </a:p>
        </p:txBody>
      </p:sp>
      <p:pic>
        <p:nvPicPr>
          <p:cNvPr id="2" name="Рисунок 1">
            <a:extLst>
              <a:ext uri="{FF2B5EF4-FFF2-40B4-BE49-F238E27FC236}">
                <a16:creationId xmlns:a16="http://schemas.microsoft.com/office/drawing/2014/main" id="{EDB4E7E9-BAD3-1B0B-6737-DA94FA029B97}"/>
              </a:ext>
            </a:extLst>
          </p:cNvPr>
          <p:cNvPicPr>
            <a:picLocks noChangeAspect="1"/>
          </p:cNvPicPr>
          <p:nvPr/>
        </p:nvPicPr>
        <p:blipFill>
          <a:blip r:embed="rId3"/>
          <a:stretch>
            <a:fillRect/>
          </a:stretch>
        </p:blipFill>
        <p:spPr>
          <a:xfrm>
            <a:off x="1136548" y="767017"/>
            <a:ext cx="10466446" cy="5276335"/>
          </a:xfrm>
          <a:prstGeom prst="rect">
            <a:avLst/>
          </a:prstGeom>
          <a:ln>
            <a:solidFill>
              <a:schemeClr val="accent1"/>
            </a:solidFill>
          </a:ln>
        </p:spPr>
      </p:pic>
      <p:sp>
        <p:nvSpPr>
          <p:cNvPr id="3" name="Стрелка влево 2">
            <a:extLst>
              <a:ext uri="{FF2B5EF4-FFF2-40B4-BE49-F238E27FC236}">
                <a16:creationId xmlns:a16="http://schemas.microsoft.com/office/drawing/2014/main" id="{A4BFB535-93DD-3ECA-CD80-89938B1653FD}"/>
              </a:ext>
            </a:extLst>
          </p:cNvPr>
          <p:cNvSpPr/>
          <p:nvPr/>
        </p:nvSpPr>
        <p:spPr>
          <a:xfrm>
            <a:off x="5119815" y="814648"/>
            <a:ext cx="6483178" cy="341136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a:p>
            <a:pPr algn="ctr"/>
            <a:r>
              <a:rPr lang="ru-RU" dirty="0"/>
              <a:t>Стандарта по «БЛАГОУСТРОЙСТВУ» нет Позиция АС , применять «ГОСТ Р 66.0.01-2017» неправомерно так он является общим и базовым </a:t>
            </a:r>
            <a:r>
              <a:rPr lang="ru-RU" dirty="0">
                <a:solidFill>
                  <a:schemeClr val="bg1"/>
                </a:solidFill>
              </a:rPr>
              <a:t>(</a:t>
            </a:r>
            <a:r>
              <a:rPr lang="ru-RU" sz="1800" b="0" i="0" u="none" strike="noStrike" dirty="0">
                <a:solidFill>
                  <a:schemeClr val="bg1"/>
                </a:solidFill>
                <a:effectLst/>
              </a:rPr>
              <a:t>Постановление АС Центрального округа от 18.05.2023 по делу №А83-12539/2022)</a:t>
            </a:r>
            <a:r>
              <a:rPr lang="ru-RU" dirty="0">
                <a:solidFill>
                  <a:schemeClr val="accent1"/>
                </a:solidFill>
              </a:rPr>
              <a:t>)</a:t>
            </a:r>
            <a:r>
              <a:rPr lang="ru-RU" sz="1800" b="0" i="0" u="none" strike="noStrike" dirty="0">
                <a:solidFill>
                  <a:schemeClr val="accent1"/>
                </a:solidFill>
                <a:effectLst/>
              </a:rPr>
              <a:t>т 18.05.2023 по делу №А83-12539/2022</a:t>
            </a:r>
          </a:p>
          <a:p>
            <a:pPr algn="ctr"/>
            <a:endParaRPr lang="ru-RU" dirty="0"/>
          </a:p>
        </p:txBody>
      </p:sp>
    </p:spTree>
    <p:extLst>
      <p:ext uri="{BB962C8B-B14F-4D97-AF65-F5344CB8AC3E}">
        <p14:creationId xmlns:p14="http://schemas.microsoft.com/office/powerpoint/2010/main" val="39707898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cs typeface="Segoe UI" panose="020B0502040204020203" pitchFamily="34" charset="0"/>
              </a:rPr>
              <a:t>ПОКАЗАТЕЛЬ «ДЕЛОВАЯ РЕПУТАЦИЯ»</a:t>
            </a:r>
          </a:p>
        </p:txBody>
      </p:sp>
      <p:sp>
        <p:nvSpPr>
          <p:cNvPr id="3" name="TextBox 2">
            <a:extLst>
              <a:ext uri="{FF2B5EF4-FFF2-40B4-BE49-F238E27FC236}">
                <a16:creationId xmlns:a16="http://schemas.microsoft.com/office/drawing/2014/main" id="{3AB48716-BEAB-1C2F-419D-1DF7D6EB0993}"/>
              </a:ext>
            </a:extLst>
          </p:cNvPr>
          <p:cNvSpPr txBox="1"/>
          <p:nvPr/>
        </p:nvSpPr>
        <p:spPr>
          <a:xfrm>
            <a:off x="450046" y="1091239"/>
            <a:ext cx="10744618" cy="5037276"/>
          </a:xfrm>
          <a:prstGeom prst="rect">
            <a:avLst/>
          </a:prstGeom>
          <a:noFill/>
        </p:spPr>
        <p:txBody>
          <a:bodyPr wrap="square">
            <a:spAutoFit/>
          </a:bodyPr>
          <a:lstStyle/>
          <a:p>
            <a:pPr indent="342265" algn="just"/>
            <a:r>
              <a:rPr lang="ru-RU" sz="1600" dirty="0">
                <a:effectLst/>
                <a:ea typeface="Times New Roman" panose="02020603050405020304" pitchFamily="18" charset="0"/>
              </a:rPr>
              <a:t>Извещением предусмотрен следующий порядок оценки в данной части:</a:t>
            </a:r>
          </a:p>
          <a:p>
            <a:pPr indent="342265" algn="just"/>
            <a:r>
              <a:rPr lang="ru-RU" sz="1600" dirty="0">
                <a:effectLst/>
                <a:ea typeface="Times New Roman" panose="02020603050405020304" pitchFamily="18" charset="0"/>
              </a:rPr>
              <a:t>«Для оценки показателя «Наличие у участников закупки деловой репутации» Участник конкурса представляет сведения о деловой репутации, выраженной в наличии рекомендательных писем и положительных отзывов о работе сотрудников участника конкурса, полученных в течение 2017-2020гг.</a:t>
            </a:r>
          </a:p>
          <a:p>
            <a:pPr indent="342265" algn="just"/>
            <a:r>
              <a:rPr lang="ru-RU" sz="1600" dirty="0">
                <a:effectLst/>
                <a:ea typeface="Times New Roman" panose="02020603050405020304" pitchFamily="18" charset="0"/>
              </a:rPr>
              <a:t>В качестве документов, подтверждающих деловую репутацию, участник конкурса предоставляет в составе заявки на участие в конкурсе копии следующих документов:</a:t>
            </a:r>
          </a:p>
          <a:p>
            <a:pPr indent="342265" algn="just"/>
            <a:r>
              <a:rPr lang="ru-RU" sz="1600" dirty="0">
                <a:effectLst/>
                <a:ea typeface="Times New Roman" panose="02020603050405020304" pitchFamily="18" charset="0"/>
              </a:rPr>
              <a:t>- </a:t>
            </a:r>
            <a:r>
              <a:rPr lang="ru-RU" sz="1600" b="1" dirty="0">
                <a:effectLst/>
                <a:ea typeface="Times New Roman" panose="02020603050405020304" pitchFamily="18" charset="0"/>
              </a:rPr>
              <a:t>копия рекомендательных писем</a:t>
            </a:r>
            <a:r>
              <a:rPr lang="ru-RU" sz="1600" dirty="0">
                <a:effectLst/>
                <a:ea typeface="Times New Roman" panose="02020603050405020304" pitchFamily="18" charset="0"/>
              </a:rPr>
              <a:t>, полученных от организаций, которым участник конкурса оказывал услуги, аналогичные предмету конкурса; </a:t>
            </a:r>
          </a:p>
          <a:p>
            <a:pPr indent="342265" algn="just"/>
            <a:r>
              <a:rPr lang="ru-RU" sz="1600" dirty="0">
                <a:effectLst/>
                <a:ea typeface="Times New Roman" panose="02020603050405020304" pitchFamily="18" charset="0"/>
              </a:rPr>
              <a:t>- </a:t>
            </a:r>
            <a:r>
              <a:rPr lang="ru-RU" sz="1600" b="1" dirty="0">
                <a:effectLst/>
                <a:ea typeface="Times New Roman" panose="02020603050405020304" pitchFamily="18" charset="0"/>
              </a:rPr>
              <a:t>копии положительных отзывов </a:t>
            </a:r>
            <a:r>
              <a:rPr lang="ru-RU" sz="1600" dirty="0">
                <a:effectLst/>
                <a:ea typeface="Times New Roman" panose="02020603050405020304" pitchFamily="18" charset="0"/>
              </a:rPr>
              <a:t>на сотрудников, полученных от организаций, которым участник конкурса оказывал услуги, аналогичные предмету конкурса.».</a:t>
            </a:r>
          </a:p>
          <a:p>
            <a:pPr indent="342265" algn="just"/>
            <a:r>
              <a:rPr lang="ru-RU" sz="1600" dirty="0">
                <a:effectLst/>
                <a:ea typeface="Times New Roman" panose="02020603050405020304" pitchFamily="18" charset="0"/>
              </a:rPr>
              <a:t>Комиссия УФАС пришла  к выводу, что установленный порядок оценки не соответствует Положению.</a:t>
            </a:r>
          </a:p>
          <a:p>
            <a:pPr indent="450215" algn="just">
              <a:lnSpc>
                <a:spcPct val="115000"/>
              </a:lnSpc>
              <a:tabLst>
                <a:tab pos="540385" algn="l"/>
                <a:tab pos="572770" algn="l"/>
                <a:tab pos="630555" algn="l"/>
              </a:tabLst>
            </a:pPr>
            <a:endParaRPr lang="ru-RU" sz="1600" dirty="0">
              <a:solidFill>
                <a:schemeClr val="accent1"/>
              </a:solidFill>
              <a:latin typeface="Times New Roman" panose="02020603050405020304" pitchFamily="18" charset="0"/>
              <a:ea typeface="Times New Roman" panose="02020603050405020304" pitchFamily="18" charset="0"/>
            </a:endParaRPr>
          </a:p>
          <a:p>
            <a:pPr indent="450215" algn="just">
              <a:lnSpc>
                <a:spcPct val="115000"/>
              </a:lnSpc>
              <a:tabLst>
                <a:tab pos="540385" algn="l"/>
                <a:tab pos="572770" algn="l"/>
                <a:tab pos="630555" algn="l"/>
              </a:tabLst>
            </a:pPr>
            <a:r>
              <a:rPr lang="ru-RU" sz="1600" dirty="0">
                <a:solidFill>
                  <a:schemeClr val="accent1"/>
                </a:solidFill>
                <a:latin typeface="Times New Roman" panose="02020603050405020304" pitchFamily="18" charset="0"/>
                <a:ea typeface="Times New Roman" panose="02020603050405020304" pitchFamily="18" charset="0"/>
              </a:rPr>
              <a:t>Решение </a:t>
            </a:r>
            <a:r>
              <a:rPr lang="ru-RU" sz="1600" dirty="0">
                <a:solidFill>
                  <a:schemeClr val="accent1"/>
                </a:solidFill>
                <a:effectLst/>
                <a:latin typeface="Times New Roman" panose="02020603050405020304" pitchFamily="18" charset="0"/>
                <a:ea typeface="Times New Roman" panose="02020603050405020304" pitchFamily="18" charset="0"/>
              </a:rPr>
              <a:t> Санкт-Петербургского УФАС  от 17.06.2022 закупка №0372200106922000027</a:t>
            </a:r>
            <a:r>
              <a:rPr lang="ru-RU" sz="1600" dirty="0">
                <a:solidFill>
                  <a:schemeClr val="accent1"/>
                </a:solidFill>
                <a:effectLst/>
              </a:rPr>
              <a:t> </a:t>
            </a:r>
          </a:p>
          <a:p>
            <a:pPr indent="450215" algn="just">
              <a:lnSpc>
                <a:spcPct val="115000"/>
              </a:lnSpc>
              <a:tabLst>
                <a:tab pos="540385" algn="l"/>
                <a:tab pos="572770" algn="l"/>
                <a:tab pos="630555" algn="l"/>
              </a:tabLst>
            </a:pPr>
            <a:endParaRPr lang="ru-RU" sz="1600" dirty="0">
              <a:solidFill>
                <a:schemeClr val="accent1"/>
              </a:solidFill>
              <a:ea typeface="Times New Roman" panose="02020603050405020304" pitchFamily="18" charset="0"/>
            </a:endParaRPr>
          </a:p>
          <a:p>
            <a:pPr indent="450215" algn="just">
              <a:lnSpc>
                <a:spcPct val="115000"/>
              </a:lnSpc>
              <a:tabLst>
                <a:tab pos="540385" algn="l"/>
                <a:tab pos="572770" algn="l"/>
                <a:tab pos="630555" algn="l"/>
              </a:tabLst>
            </a:pPr>
            <a:r>
              <a:rPr lang="ru-RU" sz="1600" dirty="0">
                <a:ea typeface="Times New Roman" panose="02020603050405020304" pitchFamily="18" charset="0"/>
              </a:rPr>
              <a:t>Неправомерным в рамках оценки деловой репутации контролеры считают </a:t>
            </a:r>
            <a:r>
              <a:rPr lang="ru-RU" sz="1600" b="1" dirty="0">
                <a:ea typeface="Times New Roman" panose="02020603050405020304" pitchFamily="18" charset="0"/>
              </a:rPr>
              <a:t>и н</a:t>
            </a:r>
            <a:r>
              <a:rPr lang="ru-RU" sz="1600" b="1" i="0" u="none" strike="noStrike" dirty="0">
                <a:effectLst/>
              </a:rPr>
              <a:t>аличие у участников закупки действующего на дату подачи заявки на участие в конкурсе рейтинга надежности </a:t>
            </a:r>
            <a:r>
              <a:rPr lang="ru-RU" sz="1600" b="0" i="0" u="none" strike="noStrike" dirty="0">
                <a:effectLst/>
              </a:rPr>
              <a:t>рейтингового агентства «Эксперт РА» или АКРА. (значение индекса деловой репутации участника закупки в соответствии с национальным стандартом в области оценки деловой репутации субъектов предпринимательской деятельности). </a:t>
            </a:r>
            <a:r>
              <a:rPr lang="ru-RU" sz="1400" b="0" i="0" u="none" strike="noStrike" dirty="0">
                <a:solidFill>
                  <a:schemeClr val="accent1"/>
                </a:solidFill>
                <a:effectLst/>
              </a:rPr>
              <a:t>См. Решение УФАС по Тверской области от 23.08.2022  № 0836100000422000027</a:t>
            </a:r>
            <a:endParaRPr lang="ru-RU" sz="1400" dirty="0">
              <a:solidFill>
                <a:schemeClr val="accent1"/>
              </a:solidFill>
              <a:effectLst/>
              <a:ea typeface="Times New Roman" panose="02020603050405020304" pitchFamily="18" charset="0"/>
            </a:endParaRPr>
          </a:p>
        </p:txBody>
      </p:sp>
    </p:spTree>
    <p:extLst>
      <p:ext uri="{BB962C8B-B14F-4D97-AF65-F5344CB8AC3E}">
        <p14:creationId xmlns:p14="http://schemas.microsoft.com/office/powerpoint/2010/main" val="36218721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9939" y="322440"/>
            <a:ext cx="10466445" cy="657340"/>
          </a:xfrm>
        </p:spPr>
        <p:txBody>
          <a:bodyPr>
            <a:normAutofit/>
          </a:bodyPr>
          <a:lstStyle/>
          <a:p>
            <a:r>
              <a:rPr lang="ru-RU" altLang="ru-RU" dirty="0">
                <a:cs typeface="Segoe UI" panose="020B0502040204020203" pitchFamily="34" charset="0"/>
              </a:rPr>
              <a:t>ФИН. РЕСУРСЫ. РАЗЪЯСНЕНИЯ МИНФИНА РОССИИ </a:t>
            </a:r>
          </a:p>
        </p:txBody>
      </p:sp>
      <p:sp>
        <p:nvSpPr>
          <p:cNvPr id="3" name="TextBox 2">
            <a:extLst>
              <a:ext uri="{FF2B5EF4-FFF2-40B4-BE49-F238E27FC236}">
                <a16:creationId xmlns:a16="http://schemas.microsoft.com/office/drawing/2014/main" id="{3AB48716-BEAB-1C2F-419D-1DF7D6EB0993}"/>
              </a:ext>
            </a:extLst>
          </p:cNvPr>
          <p:cNvSpPr txBox="1"/>
          <p:nvPr/>
        </p:nvSpPr>
        <p:spPr>
          <a:xfrm>
            <a:off x="677471" y="856212"/>
            <a:ext cx="10837058" cy="4843377"/>
          </a:xfrm>
          <a:prstGeom prst="rect">
            <a:avLst/>
          </a:prstGeom>
          <a:noFill/>
        </p:spPr>
        <p:txBody>
          <a:bodyPr wrap="square">
            <a:spAutoFit/>
          </a:bodyPr>
          <a:lstStyle/>
          <a:p>
            <a:pPr algn="just">
              <a:lnSpc>
                <a:spcPct val="150000"/>
              </a:lnSpc>
            </a:pPr>
            <a:r>
              <a:rPr lang="ru-RU" sz="1600" dirty="0">
                <a:effectLst/>
              </a:rPr>
              <a:t>	</a:t>
            </a:r>
            <a:r>
              <a:rPr lang="ru-RU" sz="1600" b="1" dirty="0">
                <a:effectLst/>
              </a:rPr>
              <a:t>Положением не определены детализирующие показатели по показателю оценки "наличие у участников закупки финансовых ресурсов", а также перечень подтверждающих документов. </a:t>
            </a:r>
            <a:endParaRPr lang="ru-RU" sz="1600" b="1" dirty="0"/>
          </a:p>
          <a:p>
            <a:pPr algn="just">
              <a:lnSpc>
                <a:spcPct val="150000"/>
              </a:lnSpc>
            </a:pPr>
            <a:r>
              <a:rPr lang="ru-RU" sz="1600" dirty="0">
                <a:effectLst/>
              </a:rPr>
              <a:t>	Учитывая изложенное, </a:t>
            </a:r>
            <a:r>
              <a:rPr lang="ru-RU" sz="1600" b="1" dirty="0">
                <a:effectLst/>
              </a:rPr>
              <a:t>если заказчиком для оценки заявок по критерию оценки "квалификация участников закупки" применяется показатель оценки "наличие у участников закупки финансовых ресурсов", соответствующие детализирующие показатели определяются заказчиком самостоятельно</a:t>
            </a:r>
            <a:r>
              <a:rPr lang="ru-RU" sz="1600" dirty="0">
                <a:effectLst/>
              </a:rPr>
              <a:t>. </a:t>
            </a:r>
            <a:endParaRPr lang="ru-RU" sz="1600" dirty="0"/>
          </a:p>
          <a:p>
            <a:pPr algn="just">
              <a:lnSpc>
                <a:spcPct val="150000"/>
              </a:lnSpc>
            </a:pPr>
            <a:r>
              <a:rPr lang="ru-RU" sz="1600" dirty="0">
                <a:effectLst/>
              </a:rPr>
              <a:t>	При этом </a:t>
            </a:r>
            <a:r>
              <a:rPr lang="ru-RU" sz="1600" b="1" dirty="0">
                <a:effectLst/>
              </a:rPr>
              <a:t>определенные заказчиком детализирующие показатели, раскрывающие показатель оценки "наличие у участников закупки финансовых ресурсов" по критерию оценки "квалификация участников закупки", а также перечень подтверждающих документов, не должны приводить к ограничению конкуренции, в частности к необоснованному ограничению числа участников закупок. </a:t>
            </a:r>
            <a:endParaRPr lang="ru-RU" sz="1600" b="1" dirty="0"/>
          </a:p>
          <a:p>
            <a:pPr indent="450215" algn="just">
              <a:lnSpc>
                <a:spcPct val="150000"/>
              </a:lnSpc>
              <a:tabLst>
                <a:tab pos="540385" algn="l"/>
                <a:tab pos="572770" algn="l"/>
                <a:tab pos="630555" algn="l"/>
              </a:tabLst>
            </a:pPr>
            <a:r>
              <a:rPr lang="ru-RU" sz="1600" b="0" i="0" u="none" strike="noStrike" dirty="0">
                <a:solidFill>
                  <a:schemeClr val="accent1"/>
                </a:solidFill>
                <a:effectLst/>
              </a:rPr>
              <a:t>Документ: </a:t>
            </a:r>
            <a:r>
              <a:rPr lang="ru-RU" sz="1600" dirty="0">
                <a:solidFill>
                  <a:schemeClr val="accent1"/>
                </a:solidFill>
                <a:effectLst/>
                <a:ea typeface="Times New Roman" panose="02020603050405020304" pitchFamily="18" charset="0"/>
                <a:cs typeface="Times New Roman" panose="02020603050405020304" pitchFamily="18" charset="0"/>
              </a:rPr>
              <a:t>Письмо Минфина России от 30 ноября 2023 г. №24-06-09/115228 </a:t>
            </a:r>
            <a:endParaRPr lang="ru-RU" sz="1600" dirty="0">
              <a:solidFill>
                <a:schemeClr val="accent1"/>
              </a:solidFill>
              <a:effectLst/>
              <a:ea typeface="Times New Roman" panose="02020603050405020304" pitchFamily="18" charset="0"/>
            </a:endParaRPr>
          </a:p>
        </p:txBody>
      </p:sp>
    </p:spTree>
    <p:extLst>
      <p:ext uri="{BB962C8B-B14F-4D97-AF65-F5344CB8AC3E}">
        <p14:creationId xmlns:p14="http://schemas.microsoft.com/office/powerpoint/2010/main" val="7161630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9939" y="338296"/>
            <a:ext cx="10466445" cy="657340"/>
          </a:xfrm>
        </p:spPr>
        <p:txBody>
          <a:bodyPr>
            <a:normAutofit/>
          </a:bodyPr>
          <a:lstStyle/>
          <a:p>
            <a:r>
              <a:rPr lang="ru-RU" altLang="ru-RU" dirty="0">
                <a:cs typeface="Segoe UI" panose="020B0502040204020203" pitchFamily="34" charset="0"/>
              </a:rPr>
              <a:t>ПРОВЕРКА ФИН. РЕСУРСОВ</a:t>
            </a:r>
            <a:endParaRPr lang="ru-RU" altLang="ru-RU" dirty="0">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3AB48716-BEAB-1C2F-419D-1DF7D6EB0993}"/>
              </a:ext>
            </a:extLst>
          </p:cNvPr>
          <p:cNvSpPr txBox="1"/>
          <p:nvPr/>
        </p:nvSpPr>
        <p:spPr>
          <a:xfrm>
            <a:off x="710173" y="666966"/>
            <a:ext cx="10528667" cy="338554"/>
          </a:xfrm>
          <a:prstGeom prst="rect">
            <a:avLst/>
          </a:prstGeom>
          <a:noFill/>
        </p:spPr>
        <p:txBody>
          <a:bodyPr wrap="square">
            <a:spAutoFit/>
          </a:bodyPr>
          <a:lstStyle/>
          <a:p>
            <a:pPr algn="just"/>
            <a:r>
              <a:rPr lang="ru-RU" sz="1600" dirty="0">
                <a:effectLst/>
              </a:rPr>
              <a:t>	</a:t>
            </a:r>
            <a:endParaRPr lang="ru-RU" sz="1400" b="1" dirty="0">
              <a:solidFill>
                <a:schemeClr val="accent1"/>
              </a:solidFill>
            </a:endParaRPr>
          </a:p>
        </p:txBody>
      </p:sp>
      <p:sp>
        <p:nvSpPr>
          <p:cNvPr id="5" name="TextBox 4">
            <a:extLst>
              <a:ext uri="{FF2B5EF4-FFF2-40B4-BE49-F238E27FC236}">
                <a16:creationId xmlns:a16="http://schemas.microsoft.com/office/drawing/2014/main" id="{9971AFD1-F711-22E9-50E3-6FFD70C0C354}"/>
              </a:ext>
            </a:extLst>
          </p:cNvPr>
          <p:cNvSpPr txBox="1"/>
          <p:nvPr/>
        </p:nvSpPr>
        <p:spPr>
          <a:xfrm>
            <a:off x="444844" y="790832"/>
            <a:ext cx="10793996" cy="5204502"/>
          </a:xfrm>
          <a:prstGeom prst="rect">
            <a:avLst/>
          </a:prstGeom>
          <a:noFill/>
        </p:spPr>
        <p:txBody>
          <a:bodyPr wrap="square">
            <a:spAutoFit/>
          </a:bodyPr>
          <a:lstStyle/>
          <a:p>
            <a:pPr indent="450215" algn="just">
              <a:lnSpc>
                <a:spcPct val="115000"/>
              </a:lnSpc>
              <a:spcBef>
                <a:spcPts val="600"/>
              </a:spcBef>
            </a:pPr>
            <a:r>
              <a:rPr lang="ru-RU" sz="1600" dirty="0">
                <a:solidFill>
                  <a:srgbClr val="000000"/>
                </a:solidFill>
                <a:effectLst/>
                <a:ea typeface="Times New Roman" panose="02020603050405020304" pitchFamily="18" charset="0"/>
              </a:rPr>
              <a:t>Согласно Протоколу рассмотрения и оценки вторых частей заявок на участие в открытом конкурсе в электронной форме заявка Заявителя признана несоответствующей требованиям извещения по следующим основаниям:</a:t>
            </a:r>
          </a:p>
          <a:p>
            <a:pPr indent="450215" algn="just">
              <a:lnSpc>
                <a:spcPct val="115000"/>
              </a:lnSpc>
              <a:spcBef>
                <a:spcPts val="600"/>
              </a:spcBef>
            </a:pPr>
            <a:r>
              <a:rPr lang="ru-RU" sz="1600" dirty="0">
                <a:solidFill>
                  <a:schemeClr val="accent1"/>
                </a:solidFill>
                <a:effectLst/>
                <a:ea typeface="Times New Roman" panose="02020603050405020304" pitchFamily="18" charset="0"/>
              </a:rPr>
              <a:t>«Выявление недостоверной информации, содержащейся в заявке на участие в закупке (Отклонение по п. 8 ч. 12 ст. 48 Закона № 44-ФЗ), а именно: Участником закупки в подтверждение опыта представлены договоры/контракты, значительно превышающие сведения о выручке. </a:t>
            </a:r>
            <a:r>
              <a:rPr lang="ru-RU" sz="1200" i="1" dirty="0">
                <a:solidFill>
                  <a:srgbClr val="000000"/>
                </a:solidFill>
                <a:effectLst/>
                <a:ea typeface="Times New Roman" panose="02020603050405020304" pitchFamily="18" charset="0"/>
              </a:rPr>
              <a:t>По данным ресурса БФО </a:t>
            </a:r>
            <a:r>
              <a:rPr lang="ru-RU" sz="1200" i="1" dirty="0" err="1">
                <a:solidFill>
                  <a:srgbClr val="000000"/>
                </a:solidFill>
                <a:effectLst/>
                <a:ea typeface="Times New Roman" panose="02020603050405020304" pitchFamily="18" charset="0"/>
              </a:rPr>
              <a:t>https</a:t>
            </a:r>
            <a:r>
              <a:rPr lang="ru-RU" sz="1200" i="1" dirty="0">
                <a:solidFill>
                  <a:srgbClr val="000000"/>
                </a:solidFill>
                <a:effectLst/>
                <a:ea typeface="Times New Roman" panose="02020603050405020304" pitchFamily="18" charset="0"/>
              </a:rPr>
              <a:t>://</a:t>
            </a:r>
            <a:r>
              <a:rPr lang="ru-RU" sz="1200" i="1" dirty="0" err="1">
                <a:solidFill>
                  <a:srgbClr val="000000"/>
                </a:solidFill>
                <a:effectLst/>
                <a:ea typeface="Times New Roman" panose="02020603050405020304" pitchFamily="18" charset="0"/>
              </a:rPr>
              <a:t>bo.nalog.ru</a:t>
            </a:r>
            <a:r>
              <a:rPr lang="ru-RU" sz="1200" i="1" dirty="0">
                <a:solidFill>
                  <a:srgbClr val="000000"/>
                </a:solidFill>
                <a:effectLst/>
                <a:ea typeface="Times New Roman" panose="02020603050405020304" pitchFamily="18" charset="0"/>
              </a:rPr>
              <a:t>/ по состоянию за 2022 год выручка составила   87,8 млн. рублей, выручка за 2021 год составила 84 млн. рублей, выручка за 2020 год составила 127,9 млн. рублей, за 2019 год – 36 млн. рублей, в то время как выручка согласно представленных контрактов/договоров составила по состоянию за 2021 год 87 491 073,96 руб.; выручка за 2022 год составила 96 409 892,67 руб., что говорит о недостоверности поданных сведений. Кроме того, сумма контрактов заключенных и исполненных в 2022 году между ООО «КСБ» и ООО ИК "МАГНУМ" согласно представленных документов составляет – 22 716 825,19 руб., в то время как по данным ресурса БФО </a:t>
            </a:r>
            <a:r>
              <a:rPr lang="ru-RU" sz="1200" i="1" dirty="0" err="1">
                <a:solidFill>
                  <a:srgbClr val="000000"/>
                </a:solidFill>
                <a:effectLst/>
                <a:ea typeface="Times New Roman" panose="02020603050405020304" pitchFamily="18" charset="0"/>
              </a:rPr>
              <a:t>https</a:t>
            </a:r>
            <a:r>
              <a:rPr lang="ru-RU" sz="1200" i="1" dirty="0">
                <a:solidFill>
                  <a:srgbClr val="000000"/>
                </a:solidFill>
                <a:effectLst/>
                <a:ea typeface="Times New Roman" panose="02020603050405020304" pitchFamily="18" charset="0"/>
              </a:rPr>
              <a:t>://</a:t>
            </a:r>
            <a:r>
              <a:rPr lang="ru-RU" sz="1200" i="1" dirty="0" err="1">
                <a:solidFill>
                  <a:srgbClr val="000000"/>
                </a:solidFill>
                <a:effectLst/>
                <a:ea typeface="Times New Roman" panose="02020603050405020304" pitchFamily="18" charset="0"/>
              </a:rPr>
              <a:t>bo.nalog.ru</a:t>
            </a:r>
            <a:r>
              <a:rPr lang="ru-RU" sz="1200" i="1" dirty="0">
                <a:solidFill>
                  <a:srgbClr val="000000"/>
                </a:solidFill>
                <a:effectLst/>
                <a:ea typeface="Times New Roman" panose="02020603050405020304" pitchFamily="18" charset="0"/>
              </a:rPr>
              <a:t>/ - выручка ООО ИК «МАГНУМ» в 2022 году составляет – 13,0 </a:t>
            </a:r>
            <a:r>
              <a:rPr lang="ru-RU" sz="1200" i="1" dirty="0" err="1">
                <a:solidFill>
                  <a:srgbClr val="000000"/>
                </a:solidFill>
                <a:effectLst/>
                <a:ea typeface="Times New Roman" panose="02020603050405020304" pitchFamily="18" charset="0"/>
              </a:rPr>
              <a:t>млн.руб</a:t>
            </a:r>
            <a:r>
              <a:rPr lang="ru-RU" sz="1200" i="1" dirty="0">
                <a:solidFill>
                  <a:srgbClr val="000000"/>
                </a:solidFill>
                <a:effectLst/>
                <a:ea typeface="Times New Roman" panose="02020603050405020304" pitchFamily="18" charset="0"/>
              </a:rPr>
              <a:t>., а расходы составляют – 11,7 </a:t>
            </a:r>
            <a:r>
              <a:rPr lang="ru-RU" sz="1200" i="1" dirty="0" err="1">
                <a:solidFill>
                  <a:srgbClr val="000000"/>
                </a:solidFill>
                <a:effectLst/>
                <a:ea typeface="Times New Roman" panose="02020603050405020304" pitchFamily="18" charset="0"/>
              </a:rPr>
              <a:t>млн.руб</a:t>
            </a:r>
            <a:r>
              <a:rPr lang="ru-RU" sz="1200" i="1" dirty="0">
                <a:solidFill>
                  <a:srgbClr val="000000"/>
                </a:solidFill>
                <a:effectLst/>
                <a:ea typeface="Times New Roman" panose="02020603050405020304" pitchFamily="18" charset="0"/>
              </a:rPr>
              <a:t>., что так же подтверждает недостоверность».</a:t>
            </a:r>
          </a:p>
          <a:p>
            <a:pPr indent="450215" algn="just">
              <a:lnSpc>
                <a:spcPct val="115000"/>
              </a:lnSpc>
              <a:spcBef>
                <a:spcPts val="600"/>
              </a:spcBef>
            </a:pPr>
            <a:r>
              <a:rPr lang="ru-RU" sz="1600" dirty="0">
                <a:solidFill>
                  <a:srgbClr val="000000"/>
                </a:solidFill>
                <a:effectLst/>
                <a:ea typeface="Times New Roman" panose="02020603050405020304" pitchFamily="18" charset="0"/>
              </a:rPr>
              <a:t>Вместе с тем, на заседании Комиссии представитель Заказчика не представил документов и сведений, однозначно свидетельствующих о наличии недостоверной информации в составе заявки Заявителя.</a:t>
            </a:r>
          </a:p>
          <a:p>
            <a:pPr indent="450215" algn="just">
              <a:lnSpc>
                <a:spcPct val="115000"/>
              </a:lnSpc>
              <a:spcBef>
                <a:spcPts val="600"/>
              </a:spcBef>
            </a:pPr>
            <a:r>
              <a:rPr lang="ru-RU" sz="1600" dirty="0">
                <a:solidFill>
                  <a:srgbClr val="000000"/>
                </a:solidFill>
                <a:effectLst/>
                <a:ea typeface="Times New Roman" panose="02020603050405020304" pitchFamily="18" charset="0"/>
              </a:rPr>
              <a:t>Комиссией УФАС сделан  вывод, что действия Конкурсной комиссии в части рассмотрения и сопоставления заявок участников закупки нарушают пункт 1 части 11 статьи 48 Закона о контрактной системе. </a:t>
            </a:r>
            <a:r>
              <a:rPr lang="ru-RU" sz="1600" dirty="0">
                <a:solidFill>
                  <a:srgbClr val="000000"/>
                </a:solidFill>
                <a:ea typeface="Times New Roman" panose="02020603050405020304" pitchFamily="18" charset="0"/>
              </a:rPr>
              <a:t>Д</a:t>
            </a:r>
            <a:r>
              <a:rPr lang="ru-RU" sz="1600" dirty="0">
                <a:solidFill>
                  <a:srgbClr val="000000"/>
                </a:solidFill>
                <a:effectLst/>
                <a:ea typeface="Calibri" panose="020F0502020204030204" pitchFamily="34" charset="0"/>
              </a:rPr>
              <a:t>овод жалобы Заявителя признан  обоснованным.</a:t>
            </a:r>
            <a:endParaRPr lang="ru-RU" sz="1600"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600" dirty="0">
                <a:solidFill>
                  <a:schemeClr val="accent1"/>
                </a:solidFill>
              </a:rPr>
              <a:t>Решение Московского областного УФАС от 18.12.2023 по делу №</a:t>
            </a:r>
            <a:r>
              <a:rPr lang="ru-RU" sz="1600" kern="1200" dirty="0">
                <a:solidFill>
                  <a:schemeClr val="accent1"/>
                </a:solidFill>
                <a:effectLst/>
                <a:ea typeface="+mn-ea"/>
                <a:cs typeface="+mn-cs"/>
              </a:rPr>
              <a:t>050/06/105-47928/2023 (закупка  № 0848300048223003772</a:t>
            </a:r>
            <a:r>
              <a:rPr lang="ru-RU" sz="1600" dirty="0">
                <a:solidFill>
                  <a:schemeClr val="accent1"/>
                </a:solidFill>
                <a:effectLst/>
              </a:rPr>
              <a:t> </a:t>
            </a:r>
            <a:r>
              <a:rPr lang="ru-RU" sz="1600" kern="1200" dirty="0">
                <a:solidFill>
                  <a:schemeClr val="accent1"/>
                </a:solidFill>
                <a:effectLst/>
                <a:ea typeface="+mn-ea"/>
                <a:cs typeface="+mn-cs"/>
              </a:rPr>
              <a:t>) </a:t>
            </a:r>
            <a:endParaRPr lang="ru-RU" sz="1600" dirty="0">
              <a:solidFill>
                <a:schemeClr val="accent1"/>
              </a:solidFill>
            </a:endParaRPr>
          </a:p>
        </p:txBody>
      </p:sp>
    </p:spTree>
    <p:extLst>
      <p:ext uri="{BB962C8B-B14F-4D97-AF65-F5344CB8AC3E}">
        <p14:creationId xmlns:p14="http://schemas.microsoft.com/office/powerpoint/2010/main" val="17215386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cs typeface="Segoe UI" panose="020B0502040204020203" pitchFamily="34" charset="0"/>
              </a:rPr>
              <a:t>ПРОВЕРКА ФИН. РЕСУРСОВ</a:t>
            </a:r>
            <a:endParaRPr lang="ru-RU" altLang="ru-RU" dirty="0">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3AB48716-BEAB-1C2F-419D-1DF7D6EB0993}"/>
              </a:ext>
            </a:extLst>
          </p:cNvPr>
          <p:cNvSpPr txBox="1"/>
          <p:nvPr/>
        </p:nvSpPr>
        <p:spPr>
          <a:xfrm>
            <a:off x="710173" y="666966"/>
            <a:ext cx="10528667" cy="5970865"/>
          </a:xfrm>
          <a:prstGeom prst="rect">
            <a:avLst/>
          </a:prstGeom>
          <a:noFill/>
        </p:spPr>
        <p:txBody>
          <a:bodyPr wrap="square">
            <a:spAutoFit/>
          </a:bodyPr>
          <a:lstStyle/>
          <a:p>
            <a:pPr algn="just"/>
            <a:r>
              <a:rPr lang="ru-RU" sz="1600" dirty="0">
                <a:effectLst/>
              </a:rPr>
              <a:t>	В соответствии с п. 24 Положения для оценки заявок по критерию оценки «квалификация участников закупки» Заказчик установил показатель ̆ оценки «наличие у участников закупки финансовых ресурсов». 	</a:t>
            </a:r>
          </a:p>
          <a:p>
            <a:pPr algn="just"/>
            <a:r>
              <a:rPr lang="ru-RU" sz="1600" dirty="0"/>
              <a:t>	</a:t>
            </a:r>
            <a:r>
              <a:rPr lang="ru-RU" sz="1600" dirty="0">
                <a:effectLst/>
              </a:rPr>
              <a:t>Участник закупки пожаловался в УФАС на неправомерное отклонение заявки. Согласно протоколу подведения итогов его заявка была отклонена в связи с выявлением недостоверной информации, содержащейся в заявке на участие в закупке (отклонение по п. 8 ч. 12 ст. 48 Закона </a:t>
            </a:r>
            <a:r>
              <a:rPr lang="ru-RU" sz="1600" dirty="0"/>
              <a:t>№</a:t>
            </a:r>
            <a:r>
              <a:rPr lang="en-US" sz="1600" dirty="0">
                <a:effectLst/>
              </a:rPr>
              <a:t>44-</a:t>
            </a:r>
            <a:r>
              <a:rPr lang="ru-RU" sz="1600" dirty="0">
                <a:effectLst/>
              </a:rPr>
              <a:t>ФЗ). Комиссией по осуществлению закупок </a:t>
            </a:r>
            <a:r>
              <a:rPr lang="ru-RU" sz="1600" dirty="0">
                <a:solidFill>
                  <a:schemeClr val="accent1"/>
                </a:solidFill>
                <a:effectLst/>
              </a:rPr>
              <a:t>Заказчика выявлено несоответствие между бухгалтерским балансом и отчетом о финансовых результатах, представленных в составе заявки участника закупки и представленных на официальном ресурсе бухгалтерской отчетности (БФО). </a:t>
            </a:r>
            <a:endParaRPr lang="ru-RU" sz="1600" dirty="0">
              <a:solidFill>
                <a:schemeClr val="accent1"/>
              </a:solidFill>
            </a:endParaRPr>
          </a:p>
          <a:p>
            <a:pPr algn="just"/>
            <a:r>
              <a:rPr lang="ru-RU" sz="1600" dirty="0"/>
              <a:t>	</a:t>
            </a:r>
            <a:r>
              <a:rPr lang="ru-RU" sz="1600" b="1" dirty="0"/>
              <a:t>УФАС признала жалобу обоснованной</a:t>
            </a:r>
            <a:r>
              <a:rPr lang="ru-RU" sz="1600" dirty="0"/>
              <a:t>. Заказчик не согласившись с решением контролера подал иск в суд. </a:t>
            </a:r>
            <a:r>
              <a:rPr lang="ru-RU" sz="1600" dirty="0">
                <a:solidFill>
                  <a:schemeClr val="accent1"/>
                </a:solidFill>
                <a:effectLst/>
              </a:rPr>
              <a:t>Суд первой инстанции  пришел к выводу, что Комиссия УФАС правомерно установила, что в составе заявки участника содержится бухгалтерский баланс и отчет о финансовых результатах за последний отчетный год с отметкой о принятии налоговым органом. При этом Комиссия по осуществлению закупок Заказчика не учла возможность вторичной корректировки отчетности </a:t>
            </a:r>
            <a:r>
              <a:rPr lang="ru-RU" sz="1600" dirty="0">
                <a:effectLst/>
              </a:rPr>
              <a:t>и приняла решение об отклонении заявки на участие в закупке, допустив нарушение п. 1 ч. 11 ст. 48 Закона о контрактной системе. </a:t>
            </a:r>
          </a:p>
          <a:p>
            <a:pPr algn="just"/>
            <a:r>
              <a:rPr lang="ru-RU" sz="1600" dirty="0">
                <a:effectLst/>
              </a:rPr>
              <a:t>	</a:t>
            </a:r>
            <a:r>
              <a:rPr lang="ru-RU" sz="1600" b="1" dirty="0">
                <a:effectLst/>
              </a:rPr>
              <a:t>Однако, апелляция признала вывод суда первой инстанции ошибочным и отменила принятое им решение, </a:t>
            </a:r>
            <a:r>
              <a:rPr lang="ru-RU" sz="1600" b="1" dirty="0"/>
              <a:t>о</a:t>
            </a:r>
            <a:r>
              <a:rPr lang="ru-RU" sz="1600" b="1" dirty="0">
                <a:effectLst/>
              </a:rPr>
              <a:t>тметив что  отчетность участника в составе заявки существенно отличается от показателей, отраженных на государственном информационном ресурсе БФО. Сведения с ресурса БФО формируются по данным отчетности, сдаваемой самим налогоплательщиком в налоговый орган. Оснований не доверять указанным сведениям у комиссии заказчика не </a:t>
            </a:r>
            <a:r>
              <a:rPr lang="ru-RU" sz="1600" b="1" dirty="0"/>
              <a:t>было. </a:t>
            </a:r>
          </a:p>
          <a:p>
            <a:pPr algn="just"/>
            <a:r>
              <a:rPr lang="ru-RU" sz="1600" b="1" dirty="0"/>
              <a:t>	 Кассация оставила решение апелляционного суда без изменения.</a:t>
            </a:r>
            <a:endParaRPr lang="ru-RU" sz="1600" b="1" dirty="0">
              <a:effectLst/>
            </a:endParaRPr>
          </a:p>
          <a:p>
            <a:pPr algn="just"/>
            <a:r>
              <a:rPr lang="ru-RU" sz="1400" dirty="0">
                <a:solidFill>
                  <a:schemeClr val="accent1"/>
                </a:solidFill>
                <a:effectLst/>
                <a:ea typeface="Calibri" panose="020F0502020204030204" pitchFamily="34" charset="0"/>
              </a:rPr>
              <a:t>Постановление АС Северо-Западного округа от 10.10.2023 №Ф07-12480/2023 по делу №А56-119877/2022</a:t>
            </a:r>
            <a:r>
              <a:rPr lang="ru-RU" sz="1400" dirty="0">
                <a:solidFill>
                  <a:schemeClr val="accent1"/>
                </a:solidFill>
                <a:effectLst/>
              </a:rPr>
              <a:t>  </a:t>
            </a:r>
            <a:endParaRPr lang="ru-RU" sz="1400" b="1" dirty="0">
              <a:solidFill>
                <a:schemeClr val="accent1"/>
              </a:solidFill>
            </a:endParaRPr>
          </a:p>
        </p:txBody>
      </p:sp>
    </p:spTree>
    <p:extLst>
      <p:ext uri="{BB962C8B-B14F-4D97-AF65-F5344CB8AC3E}">
        <p14:creationId xmlns:p14="http://schemas.microsoft.com/office/powerpoint/2010/main" val="15900690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2A22FDA-C37F-75EF-9990-EFFF51177B87}"/>
              </a:ext>
            </a:extLst>
          </p:cNvPr>
          <p:cNvSpPr>
            <a:spLocks noGrp="1"/>
          </p:cNvSpPr>
          <p:nvPr>
            <p:ph type="title"/>
          </p:nvPr>
        </p:nvSpPr>
        <p:spPr>
          <a:xfrm>
            <a:off x="535290" y="198872"/>
            <a:ext cx="10466445" cy="657340"/>
          </a:xfrm>
        </p:spPr>
        <p:txBody>
          <a:bodyPr/>
          <a:lstStyle/>
          <a:p>
            <a:r>
              <a:rPr lang="ru-RU" dirty="0"/>
              <a:t>ПОЗИЦИЯ ФАС РОССИИ (ВКС ОТ 31.01.2024)</a:t>
            </a:r>
          </a:p>
        </p:txBody>
      </p:sp>
      <p:pic>
        <p:nvPicPr>
          <p:cNvPr id="4" name="Рисунок 3">
            <a:extLst>
              <a:ext uri="{FF2B5EF4-FFF2-40B4-BE49-F238E27FC236}">
                <a16:creationId xmlns:a16="http://schemas.microsoft.com/office/drawing/2014/main" id="{03A8B82A-AF28-FF45-F7D4-80C2EAE476F8}"/>
              </a:ext>
            </a:extLst>
          </p:cNvPr>
          <p:cNvPicPr>
            <a:picLocks noChangeAspect="1"/>
          </p:cNvPicPr>
          <p:nvPr/>
        </p:nvPicPr>
        <p:blipFill>
          <a:blip r:embed="rId2"/>
          <a:stretch>
            <a:fillRect/>
          </a:stretch>
        </p:blipFill>
        <p:spPr>
          <a:xfrm>
            <a:off x="929003" y="860593"/>
            <a:ext cx="10700951" cy="5136814"/>
          </a:xfrm>
          <a:prstGeom prst="rect">
            <a:avLst/>
          </a:prstGeom>
          <a:ln>
            <a:solidFill>
              <a:schemeClr val="accent1"/>
            </a:solidFill>
          </a:ln>
        </p:spPr>
      </p:pic>
      <p:sp>
        <p:nvSpPr>
          <p:cNvPr id="7" name="Стрелка вправо 6">
            <a:extLst>
              <a:ext uri="{FF2B5EF4-FFF2-40B4-BE49-F238E27FC236}">
                <a16:creationId xmlns:a16="http://schemas.microsoft.com/office/drawing/2014/main" id="{EBB1FA9C-57E9-7A4D-A61D-7722E6ADDEB3}"/>
              </a:ext>
            </a:extLst>
          </p:cNvPr>
          <p:cNvSpPr/>
          <p:nvPr/>
        </p:nvSpPr>
        <p:spPr>
          <a:xfrm>
            <a:off x="832021" y="3899119"/>
            <a:ext cx="461215" cy="5189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39287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37"/>
          <p:cNvSpPr>
            <a:spLocks noEditPoints="1"/>
          </p:cNvSpPr>
          <p:nvPr/>
        </p:nvSpPr>
        <p:spPr bwMode="auto">
          <a:xfrm>
            <a:off x="541177" y="1586204"/>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6" name="TextBox 5">
            <a:extLst>
              <a:ext uri="{FF2B5EF4-FFF2-40B4-BE49-F238E27FC236}">
                <a16:creationId xmlns:a16="http://schemas.microsoft.com/office/drawing/2014/main" id="{8AB8479F-F867-BA9F-257F-5190A8BC97E7}"/>
              </a:ext>
            </a:extLst>
          </p:cNvPr>
          <p:cNvSpPr txBox="1"/>
          <p:nvPr/>
        </p:nvSpPr>
        <p:spPr>
          <a:xfrm>
            <a:off x="541177" y="667744"/>
            <a:ext cx="11512061" cy="5852821"/>
          </a:xfrm>
          <a:prstGeom prst="rect">
            <a:avLst/>
          </a:prstGeom>
          <a:noFill/>
        </p:spPr>
        <p:txBody>
          <a:bodyPr wrap="square">
            <a:spAutoFit/>
          </a:bodyPr>
          <a:lstStyle/>
          <a:p>
            <a:pPr indent="540385" algn="just">
              <a:lnSpc>
                <a:spcPct val="150000"/>
              </a:lnSpc>
            </a:pPr>
            <a:r>
              <a:rPr lang="ru-RU" dirty="0">
                <a:effectLst/>
                <a:ea typeface="Times New Roman" panose="02020603050405020304" pitchFamily="18" charset="0"/>
                <a:cs typeface="Times New Roman" panose="02020603050405020304" pitchFamily="18" charset="0"/>
              </a:rPr>
              <a:t>В ФАС России поступила информация о </a:t>
            </a:r>
            <a:r>
              <a:rPr lang="ru-RU" dirty="0">
                <a:ea typeface="Times New Roman" panose="02020603050405020304" pitchFamily="18" charset="0"/>
                <a:cs typeface="Times New Roman" panose="02020603050405020304" pitchFamily="18" charset="0"/>
              </a:rPr>
              <a:t>наличии в действиях Комиссии по осуществлению закупок при проведении конкурса ( извещение №</a:t>
            </a:r>
            <a:r>
              <a:rPr lang="ru-RU" dirty="0">
                <a:solidFill>
                  <a:srgbClr val="000000"/>
                </a:solidFill>
                <a:ea typeface="Times New Roman" panose="02020603050405020304" pitchFamily="18" charset="0"/>
              </a:rPr>
              <a:t>0848300044523000223)</a:t>
            </a:r>
            <a:r>
              <a:rPr lang="ru-RU" dirty="0">
                <a:ea typeface="Times New Roman" panose="02020603050405020304" pitchFamily="18" charset="0"/>
                <a:cs typeface="Times New Roman" panose="02020603050405020304" pitchFamily="18" charset="0"/>
              </a:rPr>
              <a:t> признаков </a:t>
            </a:r>
            <a:r>
              <a:rPr lang="ru-RU" dirty="0">
                <a:effectLst/>
                <a:ea typeface="Times New Roman" panose="02020603050405020304" pitchFamily="18" charset="0"/>
                <a:cs typeface="Times New Roman" panose="02020603050405020304" pitchFamily="18" charset="0"/>
              </a:rPr>
              <a:t>нарушения законодательства РФ о контрактной системе в сфере закупок.</a:t>
            </a:r>
          </a:p>
          <a:p>
            <a:pPr algn="just">
              <a:lnSpc>
                <a:spcPct val="150000"/>
              </a:lnSpc>
            </a:pPr>
            <a:r>
              <a:rPr lang="ru-RU" dirty="0">
                <a:ea typeface="Times New Roman" panose="02020603050405020304" pitchFamily="18" charset="0"/>
              </a:rPr>
              <a:t>	</a:t>
            </a:r>
            <a:r>
              <a:rPr lang="ru-RU" b="1" dirty="0">
                <a:effectLst/>
                <a:ea typeface="Times New Roman" panose="02020603050405020304" pitchFamily="18" charset="0"/>
              </a:rPr>
              <a:t>Согласно полученной информации </a:t>
            </a:r>
            <a:r>
              <a:rPr lang="ru-RU" dirty="0">
                <a:effectLst/>
                <a:ea typeface="Times New Roman" panose="02020603050405020304" pitchFamily="18" charset="0"/>
              </a:rPr>
              <a:t>Комиссией по осуществлению закупок </a:t>
            </a:r>
            <a:br>
              <a:rPr lang="ru-RU" dirty="0">
                <a:effectLst/>
                <a:ea typeface="Times New Roman" panose="02020603050405020304" pitchFamily="18" charset="0"/>
              </a:rPr>
            </a:br>
            <a:r>
              <a:rPr lang="ru-RU" dirty="0">
                <a:effectLst/>
                <a:ea typeface="Times New Roman" panose="02020603050405020304" pitchFamily="18" charset="0"/>
              </a:rPr>
              <a:t>в рамках порядка рассмотрения и оценки заявок на участие в Конкурсе (далее – Порядок оценки) по детализирующему показателю «Общая цена исполненных участником закупки договоров» показателя «Наличие у участников закупки опыта работы, связанного с предметом контракта» критерия «Квалификация участников закупки, в том числе наличие у них финансовых ресурсов, оборудования и других материальных ресурсов на праве собственности или ином законном основании, опыта работы, связанного с предметом контракта, и деловой репутации, специалистов и иных работников определенного уровня квалификации»  </a:t>
            </a:r>
            <a:r>
              <a:rPr lang="ru-RU" b="1" dirty="0">
                <a:effectLst/>
                <a:ea typeface="Times New Roman" panose="02020603050405020304" pitchFamily="18" charset="0"/>
              </a:rPr>
              <a:t>неправомерно приняты к оценке договоры, представленные участником закупки признанным Победителем, </a:t>
            </a:r>
            <a:r>
              <a:rPr lang="ru-RU" dirty="0">
                <a:effectLst/>
                <a:ea typeface="Times New Roman" panose="02020603050405020304" pitchFamily="18" charset="0"/>
              </a:rPr>
              <a:t>заключенные с ООО «Р», ООО «Л» и  ООО «С» </a:t>
            </a:r>
            <a:r>
              <a:rPr lang="ru-RU" dirty="0">
                <a:effectLst/>
                <a:ea typeface="Times New Roman" panose="02020603050405020304" pitchFamily="18" charset="0"/>
                <a:cs typeface="Times New Roman" panose="02020603050405020304" pitchFamily="18" charset="0"/>
              </a:rPr>
              <a:t> на общую сумму 17 731 651 976,58 руб.</a:t>
            </a:r>
            <a:endParaRPr lang="ru-RU" i="1" dirty="0">
              <a:solidFill>
                <a:srgbClr val="00B0F0"/>
              </a:solidFill>
              <a:effectLst/>
              <a:ea typeface="Times New Roman" panose="02020603050405020304" pitchFamily="18" charset="0"/>
              <a:cs typeface="Times New Roman" panose="02020603050405020304" pitchFamily="18" charset="0"/>
            </a:endParaRPr>
          </a:p>
          <a:p>
            <a:pPr algn="ctr">
              <a:lnSpc>
                <a:spcPct val="150000"/>
              </a:lnSpc>
            </a:pPr>
            <a:r>
              <a:rPr lang="ru-RU" b="1" dirty="0">
                <a:solidFill>
                  <a:schemeClr val="accent1"/>
                </a:solidFill>
              </a:rPr>
              <a:t>ЧТО РЕШИЛА КОМИССИЯ ФАС РОССИИ?</a:t>
            </a:r>
          </a:p>
        </p:txBody>
      </p:sp>
      <p:sp>
        <p:nvSpPr>
          <p:cNvPr id="3" name="Заголовок 2">
            <a:extLst>
              <a:ext uri="{FF2B5EF4-FFF2-40B4-BE49-F238E27FC236}">
                <a16:creationId xmlns:a16="http://schemas.microsoft.com/office/drawing/2014/main" id="{AB80E19A-B843-354A-5FE1-E13F37BEB4E6}"/>
              </a:ext>
            </a:extLst>
          </p:cNvPr>
          <p:cNvSpPr>
            <a:spLocks noGrp="1"/>
          </p:cNvSpPr>
          <p:nvPr>
            <p:ph type="title"/>
          </p:nvPr>
        </p:nvSpPr>
        <p:spPr/>
        <p:txBody>
          <a:bodyPr/>
          <a:lstStyle/>
          <a:p>
            <a:r>
              <a:rPr lang="ru-RU" altLang="ru-RU" dirty="0">
                <a:cs typeface="Segoe UI" panose="020B0502040204020203" pitchFamily="34" charset="0"/>
              </a:rPr>
              <a:t>ПРОВЕРЯТЬ ИЛИ ДОВЕРЯТЬ?</a:t>
            </a:r>
            <a:endParaRPr lang="ru-RU" dirty="0"/>
          </a:p>
        </p:txBody>
      </p:sp>
    </p:spTree>
    <p:extLst>
      <p:ext uri="{BB962C8B-B14F-4D97-AF65-F5344CB8AC3E}">
        <p14:creationId xmlns:p14="http://schemas.microsoft.com/office/powerpoint/2010/main" val="33302822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37"/>
          <p:cNvSpPr>
            <a:spLocks noEditPoints="1"/>
          </p:cNvSpPr>
          <p:nvPr/>
        </p:nvSpPr>
        <p:spPr bwMode="auto">
          <a:xfrm>
            <a:off x="541177" y="1586204"/>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6" name="TextBox 5">
            <a:extLst>
              <a:ext uri="{FF2B5EF4-FFF2-40B4-BE49-F238E27FC236}">
                <a16:creationId xmlns:a16="http://schemas.microsoft.com/office/drawing/2014/main" id="{8AB8479F-F867-BA9F-257F-5190A8BC97E7}"/>
              </a:ext>
            </a:extLst>
          </p:cNvPr>
          <p:cNvSpPr txBox="1"/>
          <p:nvPr/>
        </p:nvSpPr>
        <p:spPr>
          <a:xfrm>
            <a:off x="541177" y="667744"/>
            <a:ext cx="11512061" cy="5632311"/>
          </a:xfrm>
          <a:prstGeom prst="rect">
            <a:avLst/>
          </a:prstGeom>
          <a:noFill/>
        </p:spPr>
        <p:txBody>
          <a:bodyPr wrap="square">
            <a:spAutoFit/>
          </a:bodyPr>
          <a:lstStyle/>
          <a:p>
            <a:pPr algn="just"/>
            <a:r>
              <a:rPr lang="ru-RU" dirty="0">
                <a:ea typeface="Times New Roman" panose="02020603050405020304" pitchFamily="18" charset="0"/>
                <a:cs typeface="Times New Roman" panose="02020603050405020304" pitchFamily="18" charset="0"/>
              </a:rPr>
              <a:t>	</a:t>
            </a:r>
            <a:r>
              <a:rPr lang="ru-RU" b="1" dirty="0">
                <a:effectLst/>
                <a:ea typeface="Times New Roman" panose="02020603050405020304" pitchFamily="18" charset="0"/>
                <a:cs typeface="Times New Roman" panose="02020603050405020304" pitchFamily="18" charset="0"/>
              </a:rPr>
              <a:t>Комиссия ФАС России:</a:t>
            </a:r>
          </a:p>
          <a:p>
            <a:pPr algn="just"/>
            <a:r>
              <a:rPr lang="ru-RU" dirty="0">
                <a:effectLst/>
                <a:ea typeface="Times New Roman" panose="02020603050405020304" pitchFamily="18" charset="0"/>
                <a:cs typeface="Times New Roman" panose="02020603050405020304" pitchFamily="18" charset="0"/>
              </a:rPr>
              <a:t> </a:t>
            </a:r>
            <a:r>
              <a:rPr lang="ru-RU" dirty="0">
                <a:effectLst/>
                <a:ea typeface="Times New Roman" panose="02020603050405020304" pitchFamily="18" charset="0"/>
              </a:rPr>
              <a:t> - по результата </a:t>
            </a:r>
            <a:r>
              <a:rPr lang="ru-RU" dirty="0">
                <a:ea typeface="Times New Roman" panose="02020603050405020304" pitchFamily="18" charset="0"/>
              </a:rPr>
              <a:t>запросов направленных в ФНС России и контрагентам, указанным в  представленных Победителем  договорах, </a:t>
            </a:r>
            <a:r>
              <a:rPr lang="ru-RU" dirty="0">
                <a:effectLst/>
                <a:ea typeface="Times New Roman" panose="02020603050405020304" pitchFamily="18" charset="0"/>
              </a:rPr>
              <a:t>установила факты недостоверной информации;</a:t>
            </a:r>
          </a:p>
          <a:p>
            <a:pPr algn="just"/>
            <a:r>
              <a:rPr lang="ru-RU" dirty="0">
                <a:ea typeface="Times New Roman" panose="02020603050405020304" pitchFamily="18" charset="0"/>
              </a:rPr>
              <a:t>- не </a:t>
            </a:r>
            <a:r>
              <a:rPr lang="ru-RU" dirty="0">
                <a:solidFill>
                  <a:srgbClr val="000000"/>
                </a:solidFill>
                <a:ea typeface="Times New Roman" panose="02020603050405020304" pitchFamily="18" charset="0"/>
                <a:cs typeface="Times New Roman" panose="02020603050405020304" pitchFamily="18" charset="0"/>
              </a:rPr>
              <a:t>согласилась с выводами</a:t>
            </a:r>
            <a:r>
              <a:rPr lang="ru-RU" dirty="0">
                <a:ea typeface="Times New Roman" panose="02020603050405020304" pitchFamily="18" charset="0"/>
                <a:cs typeface="Times New Roman" panose="02020603050405020304" pitchFamily="18" charset="0"/>
              </a:rPr>
              <a:t> </a:t>
            </a:r>
            <a:r>
              <a:rPr lang="ru-RU" dirty="0">
                <a:solidFill>
                  <a:srgbClr val="000000"/>
                </a:solidFill>
                <a:ea typeface="Times New Roman" panose="02020603050405020304" pitchFamily="18" charset="0"/>
                <a:cs typeface="Times New Roman" panose="02020603050405020304" pitchFamily="18" charset="0"/>
              </a:rPr>
              <a:t>Московского областного УФАС России, изложенными в решении от 23.10.2023 по делу </a:t>
            </a:r>
            <a:br>
              <a:rPr lang="ru-RU" dirty="0">
                <a:solidFill>
                  <a:srgbClr val="000000"/>
                </a:solidFill>
                <a:ea typeface="Times New Roman" panose="02020603050405020304" pitchFamily="18" charset="0"/>
                <a:cs typeface="Times New Roman" panose="02020603050405020304" pitchFamily="18" charset="0"/>
              </a:rPr>
            </a:br>
            <a:r>
              <a:rPr lang="ru-RU" dirty="0">
                <a:solidFill>
                  <a:srgbClr val="000000"/>
                </a:solidFill>
                <a:ea typeface="Times New Roman" panose="02020603050405020304" pitchFamily="18" charset="0"/>
                <a:cs typeface="Times New Roman" panose="02020603050405020304" pitchFamily="18" charset="0"/>
              </a:rPr>
              <a:t>№ 050/06/99-37805/2023, об отсутствии в действиях Комиссии по осуществлению закупок нарушения при рассмотрении заявки </a:t>
            </a:r>
            <a:r>
              <a:rPr lang="ru-RU" dirty="0">
                <a:ea typeface="Times New Roman" panose="02020603050405020304" pitchFamily="18" charset="0"/>
                <a:cs typeface="Times New Roman" panose="02020603050405020304" pitchFamily="18" charset="0"/>
              </a:rPr>
              <a:t>ООО «С»</a:t>
            </a:r>
            <a:r>
              <a:rPr lang="ru-RU" dirty="0">
                <a:solidFill>
                  <a:srgbClr val="000000"/>
                </a:solidFill>
                <a:ea typeface="Times New Roman" panose="02020603050405020304" pitchFamily="18" charset="0"/>
                <a:cs typeface="Times New Roman" panose="02020603050405020304" pitchFamily="18" charset="0"/>
              </a:rPr>
              <a:t>, поскольку территориальным органом ФАС России не в полной мере исследованы обстоятельства дела, имеющие значение для правильного разрешения дела.</a:t>
            </a:r>
            <a:endParaRPr lang="ru-RU" dirty="0">
              <a:ea typeface="Times New Roman" panose="02020603050405020304" pitchFamily="18" charset="0"/>
              <a:cs typeface="Times New Roman" panose="02020603050405020304" pitchFamily="18" charset="0"/>
            </a:endParaRPr>
          </a:p>
          <a:p>
            <a:pPr algn="just"/>
            <a:r>
              <a:rPr lang="ru-RU" dirty="0">
                <a:ea typeface="Times New Roman" panose="02020603050405020304" pitchFamily="18" charset="0"/>
              </a:rPr>
              <a:t>- признала, что  </a:t>
            </a:r>
            <a:r>
              <a:rPr lang="ru-RU" dirty="0">
                <a:effectLst/>
                <a:ea typeface="Times New Roman" panose="02020603050405020304" pitchFamily="18" charset="0"/>
              </a:rPr>
              <a:t>действия Комиссии по осуществлению закупок нарушают п. 8 части 12 статьи 48 Закона о контрактной системе и содержат признаки состава административного правонарушения, предусмотренного частью 2 статьи 7.30 КоАП</a:t>
            </a:r>
            <a:r>
              <a:rPr lang="ru-RU" dirty="0">
                <a:ea typeface="Times New Roman" panose="02020603050405020304" pitchFamily="18" charset="0"/>
              </a:rPr>
              <a:t> РФ;</a:t>
            </a:r>
            <a:r>
              <a:rPr lang="ru-RU" dirty="0">
                <a:effectLst/>
                <a:ea typeface="Times New Roman" panose="02020603050405020304" pitchFamily="18" charset="0"/>
              </a:rPr>
              <a:t> </a:t>
            </a:r>
          </a:p>
          <a:p>
            <a:pPr algn="just"/>
            <a:r>
              <a:rPr lang="ru-RU" dirty="0">
                <a:solidFill>
                  <a:srgbClr val="000000"/>
                </a:solidFill>
                <a:effectLst/>
                <a:ea typeface="Times New Roman" panose="02020603050405020304" pitchFamily="18" charset="0"/>
                <a:cs typeface="Times New Roman" panose="02020603050405020304" pitchFamily="18" charset="0"/>
              </a:rPr>
              <a:t>- приняла решение о передаче документов, представленных участниками рассмотрения в рамках проведения контрольного мероприятия,  в МВД России. </a:t>
            </a:r>
            <a:endParaRPr lang="ru-RU" dirty="0">
              <a:ea typeface="Times New Roman" panose="02020603050405020304" pitchFamily="18" charset="0"/>
              <a:cs typeface="Times New Roman" panose="02020603050405020304" pitchFamily="18" charset="0"/>
            </a:endParaRPr>
          </a:p>
          <a:p>
            <a:pPr algn="just"/>
            <a:endParaRPr lang="ru-RU" dirty="0">
              <a:solidFill>
                <a:schemeClr val="accent1"/>
              </a:solidFill>
            </a:endParaRPr>
          </a:p>
          <a:p>
            <a:pPr algn="just"/>
            <a:r>
              <a:rPr lang="ru-RU" dirty="0">
                <a:solidFill>
                  <a:schemeClr val="accent1"/>
                </a:solidFill>
              </a:rPr>
              <a:t>Документ: </a:t>
            </a:r>
            <a:r>
              <a:rPr lang="ru-RU" dirty="0">
                <a:solidFill>
                  <a:schemeClr val="accent1"/>
                </a:solidFill>
                <a:effectLst/>
                <a:ea typeface="Times New Roman" panose="02020603050405020304" pitchFamily="18" charset="0"/>
                <a:cs typeface="Times New Roman" panose="02020603050405020304" pitchFamily="18" charset="0"/>
              </a:rPr>
              <a:t>Решение от 14.12.2023 по делу 23/44/99/П20 о результатах проведения внеплановой проверки соблюдения законодательства Российской Федерации о контрактной системе в сфере закупок.</a:t>
            </a:r>
            <a:endParaRPr lang="ru-RU" dirty="0">
              <a:solidFill>
                <a:schemeClr val="tx2"/>
              </a:solidFill>
              <a:effectLst/>
              <a:ea typeface="Times New Roman" panose="02020603050405020304" pitchFamily="18" charset="0"/>
              <a:cs typeface="Times New Roman" panose="02020603050405020304" pitchFamily="18" charset="0"/>
            </a:endParaRPr>
          </a:p>
          <a:p>
            <a:pPr algn="just"/>
            <a:r>
              <a:rPr lang="ru-RU" i="1" dirty="0">
                <a:solidFill>
                  <a:srgbClr val="00B0F0"/>
                </a:solidFill>
                <a:ea typeface="Times New Roman" panose="02020603050405020304" pitchFamily="18" charset="0"/>
                <a:cs typeface="Times New Roman" panose="02020603050405020304" pitchFamily="18" charset="0"/>
              </a:rPr>
              <a:t>Аналогичные выводы содержат в решениях ФАС России по результатам внеплановых проверок закупок №№ </a:t>
            </a:r>
            <a:r>
              <a:rPr lang="ru-RU" i="1" dirty="0">
                <a:solidFill>
                  <a:srgbClr val="00B0F0"/>
                </a:solidFill>
                <a:effectLst/>
                <a:ea typeface="Times New Roman" panose="02020603050405020304" pitchFamily="18" charset="0"/>
              </a:rPr>
              <a:t>0848300044523000222</a:t>
            </a:r>
            <a:r>
              <a:rPr lang="ru-RU" i="1" dirty="0">
                <a:solidFill>
                  <a:srgbClr val="00B0F0"/>
                </a:solidFill>
                <a:ea typeface="Times New Roman" panose="02020603050405020304" pitchFamily="18" charset="0"/>
              </a:rPr>
              <a:t>, </a:t>
            </a:r>
            <a:r>
              <a:rPr lang="ru-RU" i="1" dirty="0">
                <a:solidFill>
                  <a:srgbClr val="00B0F0"/>
                </a:solidFill>
                <a:effectLst/>
                <a:ea typeface="Times New Roman" panose="02020603050405020304" pitchFamily="18" charset="0"/>
              </a:rPr>
              <a:t>0848300066123000108, 0848300066123000111, 0848300048323000174</a:t>
            </a:r>
            <a:r>
              <a:rPr lang="ru-RU" i="1" dirty="0">
                <a:solidFill>
                  <a:srgbClr val="00B0F0"/>
                </a:solidFill>
                <a:effectLst/>
              </a:rPr>
              <a:t> , </a:t>
            </a:r>
            <a:r>
              <a:rPr lang="ru-RU" i="1" dirty="0">
                <a:solidFill>
                  <a:srgbClr val="00B0F0"/>
                </a:solidFill>
                <a:effectLst/>
                <a:ea typeface="Times New Roman" panose="02020603050405020304" pitchFamily="18" charset="0"/>
              </a:rPr>
              <a:t>0848300044523000221.</a:t>
            </a:r>
            <a:endParaRPr lang="ru-RU" i="1" dirty="0">
              <a:solidFill>
                <a:srgbClr val="00B0F0"/>
              </a:solidFill>
              <a:effectLst/>
              <a:ea typeface="Times New Roman" panose="02020603050405020304" pitchFamily="18" charset="0"/>
              <a:cs typeface="Times New Roman" panose="02020603050405020304" pitchFamily="18" charset="0"/>
            </a:endParaRPr>
          </a:p>
          <a:p>
            <a:pPr algn="just"/>
            <a:endParaRPr lang="ru-RU" b="1" dirty="0">
              <a:solidFill>
                <a:schemeClr val="accent1"/>
              </a:solidFill>
            </a:endParaRPr>
          </a:p>
        </p:txBody>
      </p:sp>
      <p:sp>
        <p:nvSpPr>
          <p:cNvPr id="3" name="Заголовок 2">
            <a:extLst>
              <a:ext uri="{FF2B5EF4-FFF2-40B4-BE49-F238E27FC236}">
                <a16:creationId xmlns:a16="http://schemas.microsoft.com/office/drawing/2014/main" id="{AB80E19A-B843-354A-5FE1-E13F37BEB4E6}"/>
              </a:ext>
            </a:extLst>
          </p:cNvPr>
          <p:cNvSpPr>
            <a:spLocks noGrp="1"/>
          </p:cNvSpPr>
          <p:nvPr>
            <p:ph type="title"/>
          </p:nvPr>
        </p:nvSpPr>
        <p:spPr/>
        <p:txBody>
          <a:bodyPr/>
          <a:lstStyle/>
          <a:p>
            <a:r>
              <a:rPr lang="ru-RU" altLang="ru-RU" dirty="0">
                <a:cs typeface="Segoe UI" panose="020B0502040204020203" pitchFamily="34" charset="0"/>
              </a:rPr>
              <a:t>ПРОВЕРЯТЬ ИЛИ ДОВЕРЯТЬ?</a:t>
            </a:r>
            <a:endParaRPr lang="ru-RU" dirty="0"/>
          </a:p>
        </p:txBody>
      </p:sp>
    </p:spTree>
    <p:extLst>
      <p:ext uri="{BB962C8B-B14F-4D97-AF65-F5344CB8AC3E}">
        <p14:creationId xmlns:p14="http://schemas.microsoft.com/office/powerpoint/2010/main" val="9528286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37582" y="372663"/>
            <a:ext cx="10466445" cy="657340"/>
          </a:xfrm>
        </p:spPr>
        <p:txBody>
          <a:bodyPr>
            <a:normAutofit/>
          </a:bodyPr>
          <a:lstStyle/>
          <a:p>
            <a:r>
              <a:rPr lang="ru-RU" altLang="ru-RU" dirty="0">
                <a:cs typeface="Segoe UI" panose="020B0502040204020203" pitchFamily="34" charset="0"/>
              </a:rPr>
              <a:t>ОБОСНОВАНИЕ НМЦК</a:t>
            </a:r>
            <a:endParaRPr lang="ru-RU" altLang="ru-RU" dirty="0">
              <a:latin typeface="Segoe UI" panose="020B0502040204020203" pitchFamily="34" charset="0"/>
              <a:cs typeface="Segoe UI" panose="020B0502040204020203" pitchFamily="34" charset="0"/>
            </a:endParaRPr>
          </a:p>
        </p:txBody>
      </p:sp>
      <p:sp>
        <p:nvSpPr>
          <p:cNvPr id="3" name="Текст 2">
            <a:extLst>
              <a:ext uri="{FF2B5EF4-FFF2-40B4-BE49-F238E27FC236}">
                <a16:creationId xmlns:a16="http://schemas.microsoft.com/office/drawing/2014/main" id="{BF365DB7-293A-456D-93BB-83662CED2B2F}"/>
              </a:ext>
            </a:extLst>
          </p:cNvPr>
          <p:cNvSpPr>
            <a:spLocks noGrp="1"/>
          </p:cNvSpPr>
          <p:nvPr>
            <p:ph type="body" sz="quarter" idx="4294967295"/>
          </p:nvPr>
        </p:nvSpPr>
        <p:spPr>
          <a:xfrm>
            <a:off x="805243" y="864284"/>
            <a:ext cx="7496175" cy="450850"/>
          </a:xfrm>
        </p:spPr>
        <p:txBody>
          <a:bodyPr>
            <a:normAutofit fontScale="62500" lnSpcReduction="20000"/>
          </a:bodyPr>
          <a:lstStyle/>
          <a:p>
            <a:r>
              <a:rPr lang="ru-RU" dirty="0">
                <a:solidFill>
                  <a:schemeClr val="accent1"/>
                </a:solidFill>
              </a:rPr>
              <a:t>Проектно-сметный метод ч.9 и ч.9.1 статьи 22 не применяем!</a:t>
            </a:r>
          </a:p>
        </p:txBody>
      </p:sp>
      <p:graphicFrame>
        <p:nvGraphicFramePr>
          <p:cNvPr id="9" name="Таблица 8"/>
          <p:cNvGraphicFramePr>
            <a:graphicFrameLocks noGrp="1"/>
          </p:cNvGraphicFramePr>
          <p:nvPr>
            <p:extLst>
              <p:ext uri="{D42A27DB-BD31-4B8C-83A1-F6EECF244321}">
                <p14:modId xmlns:p14="http://schemas.microsoft.com/office/powerpoint/2010/main" val="2980282789"/>
              </p:ext>
            </p:extLst>
          </p:nvPr>
        </p:nvGraphicFramePr>
        <p:xfrm>
          <a:off x="721896" y="1315134"/>
          <a:ext cx="10664861" cy="4227732"/>
        </p:xfrm>
        <a:graphic>
          <a:graphicData uri="http://schemas.openxmlformats.org/drawingml/2006/table">
            <a:tbl>
              <a:tblPr/>
              <a:tblGrid>
                <a:gridCol w="4555864">
                  <a:extLst>
                    <a:ext uri="{9D8B030D-6E8A-4147-A177-3AD203B41FA5}">
                      <a16:colId xmlns:a16="http://schemas.microsoft.com/office/drawing/2014/main" val="20002"/>
                    </a:ext>
                  </a:extLst>
                </a:gridCol>
                <a:gridCol w="3106270">
                  <a:extLst>
                    <a:ext uri="{9D8B030D-6E8A-4147-A177-3AD203B41FA5}">
                      <a16:colId xmlns:a16="http://schemas.microsoft.com/office/drawing/2014/main" val="20003"/>
                    </a:ext>
                  </a:extLst>
                </a:gridCol>
                <a:gridCol w="3002727">
                  <a:extLst>
                    <a:ext uri="{9D8B030D-6E8A-4147-A177-3AD203B41FA5}">
                      <a16:colId xmlns:a16="http://schemas.microsoft.com/office/drawing/2014/main" val="20004"/>
                    </a:ext>
                  </a:extLst>
                </a:gridCol>
              </a:tblGrid>
              <a:tr h="844453">
                <a:tc>
                  <a:txBody>
                    <a:bodyPr/>
                    <a:lstStyle/>
                    <a:p>
                      <a:pPr algn="ctr">
                        <a:lnSpc>
                          <a:spcPct val="80000"/>
                        </a:lnSpc>
                      </a:pPr>
                      <a:r>
                        <a:rPr lang="ru-RU" sz="1400" b="0" kern="1200" dirty="0">
                          <a:solidFill>
                            <a:schemeClr val="bg1"/>
                          </a:solidFill>
                          <a:latin typeface="+mn-lt"/>
                          <a:ea typeface="Arial Unicode MS" panose="020B0604020202020204" pitchFamily="34" charset="-128"/>
                          <a:cs typeface="+mn-cs"/>
                        </a:rPr>
                        <a:t>Содержание метода</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80000"/>
                        </a:lnSpc>
                      </a:pPr>
                      <a:r>
                        <a:rPr lang="ru-RU" sz="1400" b="0" kern="1200" dirty="0">
                          <a:solidFill>
                            <a:schemeClr val="bg1"/>
                          </a:solidFill>
                          <a:latin typeface="+mn-lt"/>
                          <a:ea typeface="Arial Unicode MS" panose="020B0604020202020204" pitchFamily="34" charset="-128"/>
                          <a:cs typeface="+mn-cs"/>
                        </a:rPr>
                        <a:t>Случаи применения</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80000"/>
                        </a:lnSpc>
                      </a:pPr>
                      <a:r>
                        <a:rPr lang="ru-RU" sz="1400" b="0" kern="1200" dirty="0">
                          <a:solidFill>
                            <a:schemeClr val="bg1"/>
                          </a:solidFill>
                          <a:latin typeface="+mn-lt"/>
                          <a:ea typeface="Arial Unicode MS" panose="020B0604020202020204" pitchFamily="34" charset="-128"/>
                          <a:cs typeface="+mn-cs"/>
                        </a:rPr>
                        <a:t>Особенности применения метода</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875609">
                <a:tc>
                  <a:txBody>
                    <a:bodyPr/>
                    <a:lstStyle/>
                    <a:p>
                      <a:pPr marL="0" marR="0" indent="0" algn="just" defTabSz="914400" rtl="0" eaLnBrk="1" fontAlgn="auto" latinLnBrk="0" hangingPunct="1">
                        <a:lnSpc>
                          <a:spcPct val="80000"/>
                        </a:lnSpc>
                        <a:spcBef>
                          <a:spcPts val="0"/>
                        </a:spcBef>
                        <a:spcAft>
                          <a:spcPts val="0"/>
                        </a:spcAft>
                        <a:buClrTx/>
                        <a:buSzTx/>
                        <a:buFontTx/>
                        <a:buNone/>
                        <a:tabLst/>
                        <a:defRPr/>
                      </a:pPr>
                      <a:r>
                        <a:rPr lang="ru-RU" sz="1400" b="0" kern="1200" dirty="0">
                          <a:solidFill>
                            <a:srgbClr val="444444"/>
                          </a:solidFill>
                          <a:latin typeface="+mn-lt"/>
                          <a:ea typeface="Arial Unicode MS" panose="020B0604020202020204" pitchFamily="34" charset="-128"/>
                          <a:cs typeface="+mn-cs"/>
                        </a:rPr>
                        <a:t>НМЦК, ЦК с ед. подрядчиком, НМЦЕ определяется на основании проектной документации в соответствии с методиками и нормативами (государственными элементными сметными нормами) строительных работ и специальных строи тельных работ, утвержденными в соот ветствии с компетенцией ФОИВ, осуществляющим функции по выработке государственной политики и нормативно правовому регулированию в сфере строительства, или органом исполнительной власти субъекта РФ;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just"/>
                      <a:r>
                        <a:rPr lang="ru-RU" sz="1400" b="1" kern="1200" dirty="0">
                          <a:solidFill>
                            <a:srgbClr val="444444"/>
                          </a:solidFill>
                          <a:latin typeface="+mn-lt"/>
                          <a:ea typeface="Arial Unicode MS" panose="020B0604020202020204" pitchFamily="34" charset="-128"/>
                          <a:cs typeface="+mn-cs"/>
                        </a:rPr>
                        <a:t>Строительство, реконструкция, капитальный  ремонт, снос объекта</a:t>
                      </a:r>
                      <a:r>
                        <a:rPr lang="ru-RU" sz="1400" b="1" kern="1200" baseline="0" dirty="0">
                          <a:solidFill>
                            <a:srgbClr val="444444"/>
                          </a:solidFill>
                          <a:latin typeface="+mn-lt"/>
                          <a:ea typeface="Arial Unicode MS" panose="020B0604020202020204" pitchFamily="34" charset="-128"/>
                          <a:cs typeface="+mn-cs"/>
                        </a:rPr>
                        <a:t> капитального строительства.</a:t>
                      </a:r>
                      <a:r>
                        <a:rPr lang="ru-RU" sz="1400" b="1" kern="1200" dirty="0">
                          <a:solidFill>
                            <a:srgbClr val="444444"/>
                          </a:solidFill>
                          <a:latin typeface="+mn-lt"/>
                          <a:ea typeface="Arial Unicode MS" panose="020B0604020202020204" pitchFamily="34" charset="-128"/>
                          <a:cs typeface="+mn-cs"/>
                        </a:rPr>
                        <a:t> </a:t>
                      </a:r>
                    </a:p>
                    <a:p>
                      <a:pPr algn="just"/>
                      <a:endParaRPr lang="ru-RU" sz="1400" b="1" kern="1200" dirty="0">
                        <a:solidFill>
                          <a:srgbClr val="444444"/>
                        </a:solidFill>
                        <a:latin typeface="+mn-lt"/>
                        <a:ea typeface="Arial Unicode MS" panose="020B0604020202020204" pitchFamily="34" charset="-128"/>
                        <a:cs typeface="+mn-cs"/>
                      </a:endParaRPr>
                    </a:p>
                    <a:p>
                      <a:pPr algn="just"/>
                      <a:r>
                        <a:rPr lang="ru-RU" sz="1400" b="1" kern="1200" dirty="0">
                          <a:solidFill>
                            <a:srgbClr val="444444"/>
                          </a:solidFill>
                          <a:latin typeface="+mn-lt"/>
                          <a:ea typeface="Arial Unicode MS" panose="020B0604020202020204" pitchFamily="34" charset="-128"/>
                          <a:cs typeface="+mn-cs"/>
                        </a:rPr>
                        <a:t>Текущий</a:t>
                      </a:r>
                      <a:r>
                        <a:rPr lang="ru-RU" sz="1400" b="1" kern="1200" dirty="0">
                          <a:solidFill>
                            <a:srgbClr val="E4465A"/>
                          </a:solidFill>
                          <a:latin typeface="+mn-lt"/>
                          <a:ea typeface="Arial Unicode MS" panose="020B0604020202020204" pitchFamily="34" charset="-128"/>
                          <a:cs typeface="+mn-cs"/>
                        </a:rPr>
                        <a:t> </a:t>
                      </a:r>
                      <a:r>
                        <a:rPr lang="ru-RU" sz="1400" b="1" kern="1200" dirty="0">
                          <a:solidFill>
                            <a:schemeClr val="tx1"/>
                          </a:solidFill>
                          <a:latin typeface="+mn-lt"/>
                          <a:ea typeface="Arial Unicode MS" panose="020B0604020202020204" pitchFamily="34" charset="-128"/>
                          <a:cs typeface="+mn-cs"/>
                        </a:rPr>
                        <a:t>ремонт</a:t>
                      </a:r>
                      <a:r>
                        <a:rPr lang="ru-RU" sz="1400" b="1" kern="1200" dirty="0">
                          <a:solidFill>
                            <a:srgbClr val="444444"/>
                          </a:solidFill>
                          <a:latin typeface="+mn-lt"/>
                          <a:ea typeface="Arial Unicode MS" panose="020B0604020202020204" pitchFamily="34" charset="-128"/>
                          <a:cs typeface="+mn-cs"/>
                        </a:rPr>
                        <a:t>  зданий, строений, сооружений, помещений</a:t>
                      </a:r>
                      <a:r>
                        <a:rPr lang="ru-RU" sz="1400" b="0" kern="1200" dirty="0">
                          <a:solidFill>
                            <a:srgbClr val="444444"/>
                          </a:solidFill>
                          <a:latin typeface="+mn-lt"/>
                          <a:ea typeface="Arial Unicode MS" panose="020B0604020202020204" pitchFamily="34" charset="-128"/>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rowSpan="2">
                  <a:txBody>
                    <a:bodyPr/>
                    <a:lstStyle/>
                    <a:p>
                      <a:pPr algn="just">
                        <a:lnSpc>
                          <a:spcPct val="80000"/>
                        </a:lnSpc>
                      </a:pPr>
                      <a:r>
                        <a:rPr lang="ru-RU" sz="1400" b="0" kern="1200" dirty="0">
                          <a:solidFill>
                            <a:srgbClr val="444444"/>
                          </a:solidFill>
                          <a:latin typeface="+mn-lt"/>
                          <a:ea typeface="Arial Unicode MS" panose="020B0604020202020204" pitchFamily="34" charset="-128"/>
                          <a:cs typeface="+mn-cs"/>
                        </a:rPr>
                        <a:t>НМЦК, ЦК с ед. подрядчиком, ЦЕ определяется стоимостью работ, установленной утвержденной  (согласованной) проектной документацией и проиндексированной с учетом изменения уровня цен, произошедшего в период с момента утверждения (согласования) проектной документации до момента определения НМЦК, и скорректированной на прогнозный индекс инфляции на период выполнения работ.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1507670">
                <a:tc>
                  <a:txBody>
                    <a:bodyPr/>
                    <a:lstStyle/>
                    <a:p>
                      <a:pPr algn="just">
                        <a:lnSpc>
                          <a:spcPct val="80000"/>
                        </a:lnSpc>
                      </a:pPr>
                      <a:r>
                        <a:rPr lang="ru-RU" sz="1400" b="0" kern="1200" dirty="0">
                          <a:solidFill>
                            <a:srgbClr val="444444"/>
                          </a:solidFill>
                          <a:latin typeface="+mn-lt"/>
                          <a:ea typeface="Arial Unicode MS" panose="020B0604020202020204" pitchFamily="34" charset="-128"/>
                          <a:cs typeface="+mn-cs"/>
                        </a:rPr>
                        <a:t>НМЦК, ЦК с ед. подрядчиком, НМЦЕ определяется на основании согласованной проектной документации в соответствии с реставрационными нормами и правилами, утвержденными ФОИВ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just">
                        <a:lnSpc>
                          <a:spcPct val="80000"/>
                        </a:lnSpc>
                      </a:pPr>
                      <a:r>
                        <a:rPr lang="ru-RU" sz="1400" b="1" kern="1200" dirty="0">
                          <a:solidFill>
                            <a:srgbClr val="444444"/>
                          </a:solidFill>
                          <a:latin typeface="+mn-lt"/>
                          <a:ea typeface="Arial Unicode MS" panose="020B0604020202020204" pitchFamily="34" charset="-128"/>
                          <a:cs typeface="+mn-cs"/>
                        </a:rPr>
                        <a:t>Проведение работ по сохранению ОКН  (памятников истории и культуры) народов РФ, за исключением научно-методического руководства, технического  и авторского  надзора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vMerge="1">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ru-RU" sz="1200" kern="1200" dirty="0">
                        <a:solidFill>
                          <a:srgbClr val="444444"/>
                        </a:solidFill>
                        <a:latin typeface="Trebuchet MS" pitchFamily="34" charset="0"/>
                        <a:ea typeface="Arial Unicode MS" pitchFamily="34" charset="-128"/>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bl>
          </a:graphicData>
        </a:graphic>
      </p:graphicFrame>
      <p:sp>
        <p:nvSpPr>
          <p:cNvPr id="11" name="Прямоугольник 10"/>
          <p:cNvSpPr/>
          <p:nvPr/>
        </p:nvSpPr>
        <p:spPr>
          <a:xfrm>
            <a:off x="721896" y="5512693"/>
            <a:ext cx="10744618" cy="830997"/>
          </a:xfrm>
          <a:prstGeom prst="rect">
            <a:avLst/>
          </a:prstGeom>
        </p:spPr>
        <p:txBody>
          <a:bodyPr wrap="square">
            <a:spAutoFit/>
          </a:bodyPr>
          <a:lstStyle/>
          <a:p>
            <a:pPr algn="just"/>
            <a:r>
              <a:rPr lang="ru-RU" sz="1600" dirty="0">
                <a:solidFill>
                  <a:schemeClr val="tx2"/>
                </a:solidFill>
                <a:effectLst/>
                <a:latin typeface="Helvetica Neue" panose="02000503000000020004" pitchFamily="2" charset="0"/>
              </a:rPr>
              <a:t>Порядок определения НМЦК , Методика составления сметы контракта, утвержденные Приказом Минстроя России от 23.12.2019</a:t>
            </a:r>
            <a:r>
              <a:rPr lang="ru-RU" sz="1600" dirty="0">
                <a:solidFill>
                  <a:schemeClr val="tx2"/>
                </a:solidFill>
                <a:latin typeface="Helvetica Neue" panose="02000503000000020004" pitchFamily="2" charset="0"/>
              </a:rPr>
              <a:t> № 841/</a:t>
            </a:r>
            <a:r>
              <a:rPr lang="ru-RU" sz="1600" dirty="0" err="1">
                <a:solidFill>
                  <a:schemeClr val="tx2"/>
                </a:solidFill>
                <a:latin typeface="Helvetica Neue" panose="02000503000000020004" pitchFamily="2" charset="0"/>
              </a:rPr>
              <a:t>пр</a:t>
            </a:r>
            <a:r>
              <a:rPr lang="ru-RU" sz="1600" dirty="0">
                <a:solidFill>
                  <a:schemeClr val="tx2"/>
                </a:solidFill>
                <a:latin typeface="Helvetica Neue" panose="02000503000000020004" pitchFamily="2" charset="0"/>
              </a:rPr>
              <a:t> в отношении  </a:t>
            </a:r>
            <a:r>
              <a:rPr lang="ru-RU" sz="1600" dirty="0">
                <a:solidFill>
                  <a:schemeClr val="tx2"/>
                </a:solidFill>
                <a:effectLst/>
                <a:latin typeface="Helvetica Neue" panose="02000503000000020004" pitchFamily="2" charset="0"/>
              </a:rPr>
              <a:t>контрактов, предметом которых является благоустройство</a:t>
            </a:r>
            <a:r>
              <a:rPr lang="ru-RU" sz="1600" dirty="0">
                <a:solidFill>
                  <a:schemeClr val="tx2"/>
                </a:solidFill>
                <a:latin typeface="Helvetica Neue" panose="02000503000000020004" pitchFamily="2" charset="0"/>
              </a:rPr>
              <a:t> не </a:t>
            </a:r>
            <a:r>
              <a:rPr lang="ru-RU" sz="1600" dirty="0" err="1">
                <a:solidFill>
                  <a:schemeClr val="tx2"/>
                </a:solidFill>
                <a:latin typeface="Helvetica Neue" panose="02000503000000020004" pitchFamily="2" charset="0"/>
              </a:rPr>
              <a:t>применяюся</a:t>
            </a:r>
            <a:r>
              <a:rPr lang="ru-RU" sz="1600" dirty="0">
                <a:solidFill>
                  <a:schemeClr val="tx2"/>
                </a:solidFill>
                <a:latin typeface="Helvetica Neue" panose="02000503000000020004" pitchFamily="2" charset="0"/>
              </a:rPr>
              <a:t>  (п</a:t>
            </a:r>
            <a:r>
              <a:rPr lang="ru-RU" sz="1600" dirty="0">
                <a:solidFill>
                  <a:schemeClr val="tx2"/>
                </a:solidFill>
                <a:effectLst/>
                <a:latin typeface="Helvetica Neue" panose="02000503000000020004" pitchFamily="2" charset="0"/>
              </a:rPr>
              <a:t>исьмо Минстроя России от 11.11.2022 № 59499-АВ/09)</a:t>
            </a:r>
          </a:p>
        </p:txBody>
      </p:sp>
    </p:spTree>
    <p:extLst>
      <p:ext uri="{BB962C8B-B14F-4D97-AF65-F5344CB8AC3E}">
        <p14:creationId xmlns:p14="http://schemas.microsoft.com/office/powerpoint/2010/main" val="24883386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cs typeface="Segoe UI" panose="020B0502040204020203" pitchFamily="34" charset="0"/>
              </a:rPr>
              <a:t>ПРОВЕРЯТЬ ИЛИ ДОВЕРЯТЬ? СУДЕБНАЯ ПРАКТИКА</a:t>
            </a:r>
          </a:p>
        </p:txBody>
      </p:sp>
      <p:sp>
        <p:nvSpPr>
          <p:cNvPr id="41" name="Freeform 37"/>
          <p:cNvSpPr>
            <a:spLocks noEditPoints="1"/>
          </p:cNvSpPr>
          <p:nvPr/>
        </p:nvSpPr>
        <p:spPr bwMode="auto">
          <a:xfrm>
            <a:off x="541177" y="1586204"/>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6" name="TextBox 5">
            <a:extLst>
              <a:ext uri="{FF2B5EF4-FFF2-40B4-BE49-F238E27FC236}">
                <a16:creationId xmlns:a16="http://schemas.microsoft.com/office/drawing/2014/main" id="{8AB8479F-F867-BA9F-257F-5190A8BC97E7}"/>
              </a:ext>
            </a:extLst>
          </p:cNvPr>
          <p:cNvSpPr txBox="1"/>
          <p:nvPr/>
        </p:nvSpPr>
        <p:spPr>
          <a:xfrm>
            <a:off x="445477" y="876449"/>
            <a:ext cx="11512061" cy="4524315"/>
          </a:xfrm>
          <a:prstGeom prst="rect">
            <a:avLst/>
          </a:prstGeom>
          <a:noFill/>
        </p:spPr>
        <p:txBody>
          <a:bodyPr wrap="square">
            <a:spAutoFit/>
          </a:bodyPr>
          <a:lstStyle/>
          <a:p>
            <a:pPr algn="just"/>
            <a:r>
              <a:rPr lang="ru-RU" dirty="0"/>
              <a:t>	</a:t>
            </a:r>
            <a:r>
              <a:rPr lang="ru-RU" b="1" dirty="0">
                <a:solidFill>
                  <a:schemeClr val="accent1"/>
                </a:solidFill>
              </a:rPr>
              <a:t>Суть дела: </a:t>
            </a:r>
            <a:r>
              <a:rPr lang="ru-RU" dirty="0"/>
              <a:t>Уполномоченное учреждение обратилось в суд с требованием о признании незаконным и подлежащим отмене решения комиссии  УФАС России, </a:t>
            </a:r>
            <a:r>
              <a:rPr lang="ru-RU" b="1" dirty="0"/>
              <a:t>полагая, что на комиссию по осуществлению закупок законом не возложена обязанность проверять достоверность представленных документов по критерию квалификации участников закупки </a:t>
            </a:r>
            <a:r>
              <a:rPr lang="ru-RU" dirty="0"/>
              <a:t>(если такой критерий установлен извещением об осуществлении закупки).</a:t>
            </a:r>
          </a:p>
          <a:p>
            <a:pPr algn="just"/>
            <a:r>
              <a:rPr lang="ru-RU" dirty="0"/>
              <a:t>	Решением Арбитражного суда города Москвы, оставленным без изменения арбитражными судами вышестоящих инстанций, в удовлетворении данного требования было отказано. </a:t>
            </a:r>
          </a:p>
          <a:p>
            <a:pPr algn="just"/>
            <a:r>
              <a:rPr lang="ru-RU" dirty="0"/>
              <a:t>	</a:t>
            </a:r>
            <a:r>
              <a:rPr lang="ru-RU" dirty="0">
                <a:solidFill>
                  <a:schemeClr val="accent1"/>
                </a:solidFill>
              </a:rPr>
              <a:t>Как указали суды, комиссия по осуществлению закупок в случае возникновения сомнений в достоверности сведений вправе и обязана проверить (а именно путем направления запросов в органы гос. власти, использования сервиса ФНС России «Прозрачный бизнес» и иными способами</a:t>
            </a:r>
            <a:r>
              <a:rPr lang="ru-RU" dirty="0"/>
              <a:t>), соответствуют ли действительности все сведения, предоставленные участником конкурса. Невыполнение этих требований способствовало признанию победителем конкурсов и заключению контрактов по итогам их проведения с участником, который сообщил недостоверный сведения.</a:t>
            </a:r>
          </a:p>
          <a:p>
            <a:pPr algn="just"/>
            <a:r>
              <a:rPr lang="ru-RU" dirty="0"/>
              <a:t>	</a:t>
            </a:r>
            <a:r>
              <a:rPr lang="ru-RU" b="1" dirty="0"/>
              <a:t>Определением ВС РФ Уполномоченному учреждению было отказано в передаче кассационной жалобы для рассмотрения в судебном заседании СК ЭС ВС РФ.</a:t>
            </a:r>
          </a:p>
          <a:p>
            <a:pPr algn="just"/>
            <a:r>
              <a:rPr lang="ru-RU" dirty="0"/>
              <a:t>	</a:t>
            </a:r>
            <a:endParaRPr lang="ru-RU" b="1" dirty="0"/>
          </a:p>
        </p:txBody>
      </p:sp>
    </p:spTree>
    <p:extLst>
      <p:ext uri="{BB962C8B-B14F-4D97-AF65-F5344CB8AC3E}">
        <p14:creationId xmlns:p14="http://schemas.microsoft.com/office/powerpoint/2010/main" val="12761058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cs typeface="Segoe UI" panose="020B0502040204020203" pitchFamily="34" charset="0"/>
              </a:rPr>
              <a:t>ПРОВЕРЯТЬ ИЛИ ДОВЕРЯТЬ?</a:t>
            </a:r>
          </a:p>
        </p:txBody>
      </p:sp>
      <p:sp>
        <p:nvSpPr>
          <p:cNvPr id="41" name="Freeform 37"/>
          <p:cNvSpPr>
            <a:spLocks noEditPoints="1"/>
          </p:cNvSpPr>
          <p:nvPr/>
        </p:nvSpPr>
        <p:spPr bwMode="auto">
          <a:xfrm>
            <a:off x="541177" y="1586204"/>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6" name="TextBox 5">
            <a:extLst>
              <a:ext uri="{FF2B5EF4-FFF2-40B4-BE49-F238E27FC236}">
                <a16:creationId xmlns:a16="http://schemas.microsoft.com/office/drawing/2014/main" id="{8AB8479F-F867-BA9F-257F-5190A8BC97E7}"/>
              </a:ext>
            </a:extLst>
          </p:cNvPr>
          <p:cNvSpPr txBox="1"/>
          <p:nvPr/>
        </p:nvSpPr>
        <p:spPr>
          <a:xfrm>
            <a:off x="445477" y="876449"/>
            <a:ext cx="11512061" cy="4606326"/>
          </a:xfrm>
          <a:prstGeom prst="rect">
            <a:avLst/>
          </a:prstGeom>
          <a:noFill/>
        </p:spPr>
        <p:txBody>
          <a:bodyPr wrap="square">
            <a:spAutoFit/>
          </a:bodyPr>
          <a:lstStyle/>
          <a:p>
            <a:pPr algn="just">
              <a:lnSpc>
                <a:spcPct val="150000"/>
              </a:lnSpc>
            </a:pPr>
            <a:r>
              <a:rPr lang="ru-RU" dirty="0"/>
              <a:t>	</a:t>
            </a:r>
            <a:r>
              <a:rPr lang="ru-RU" b="1" dirty="0">
                <a:solidFill>
                  <a:schemeClr val="accent1"/>
                </a:solidFill>
              </a:rPr>
              <a:t>Конституционный Суд РФ в принятии жалобы Уполномоченного учреждения на нарушения его конституционных прав  п.1 ч.11 и п.8 ч.12 статьи 48 Закона о контрактной системе отказал</a:t>
            </a:r>
            <a:r>
              <a:rPr lang="ru-RU" b="1" dirty="0"/>
              <a:t>, </a:t>
            </a:r>
            <a:r>
              <a:rPr lang="ru-RU" dirty="0"/>
              <a:t>указав что  обязанность комиссии отклонить заявку в случае выявления недостоверной информации , содержащейся в заявке сама по себе не может рассматриваться как нарушающая права заявителя, поскольку направлена на обеспечение баланса и защиты прав заказчиков, уполномоченных органов (учреждений) и иных участников закупок в целях обеспечения гласности и прозрачности  их осуществления, предотвращения коррупции и иных злоупотреблений в указанной сфере. </a:t>
            </a:r>
          </a:p>
          <a:p>
            <a:pPr algn="just">
              <a:lnSpc>
                <a:spcPct val="150000"/>
              </a:lnSpc>
            </a:pPr>
            <a:endParaRPr lang="ru-RU" dirty="0"/>
          </a:p>
          <a:p>
            <a:pPr algn="just">
              <a:lnSpc>
                <a:spcPct val="150000"/>
              </a:lnSpc>
            </a:pPr>
            <a:r>
              <a:rPr lang="ru-RU" dirty="0">
                <a:solidFill>
                  <a:schemeClr val="accent1"/>
                </a:solidFill>
              </a:rPr>
              <a:t>Определение Конституционного Суда РФ от 14.12.2023 №3288-О/2023</a:t>
            </a:r>
          </a:p>
          <a:p>
            <a:pPr algn="just">
              <a:lnSpc>
                <a:spcPct val="150000"/>
              </a:lnSpc>
            </a:pPr>
            <a:r>
              <a:rPr lang="ru-RU" dirty="0"/>
              <a:t>      	</a:t>
            </a:r>
            <a:endParaRPr lang="ru-RU" b="1" dirty="0"/>
          </a:p>
        </p:txBody>
      </p:sp>
    </p:spTree>
    <p:extLst>
      <p:ext uri="{BB962C8B-B14F-4D97-AF65-F5344CB8AC3E}">
        <p14:creationId xmlns:p14="http://schemas.microsoft.com/office/powerpoint/2010/main" val="9283091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cs typeface="Segoe UI" panose="020B0502040204020203" pitchFamily="34" charset="0"/>
              </a:rPr>
              <a:t>ПОДГОТОВКА ПРОЕКТА КОНТРАКТА</a:t>
            </a:r>
          </a:p>
        </p:txBody>
      </p:sp>
      <p:graphicFrame>
        <p:nvGraphicFramePr>
          <p:cNvPr id="9" name="Объект 3"/>
          <p:cNvGraphicFramePr>
            <a:graphicFrameLocks/>
          </p:cNvGraphicFramePr>
          <p:nvPr>
            <p:extLst>
              <p:ext uri="{D42A27DB-BD31-4B8C-83A1-F6EECF244321}">
                <p14:modId xmlns:p14="http://schemas.microsoft.com/office/powerpoint/2010/main" val="3965239462"/>
              </p:ext>
            </p:extLst>
          </p:nvPr>
        </p:nvGraphicFramePr>
        <p:xfrm>
          <a:off x="654909" y="1262039"/>
          <a:ext cx="9452918" cy="3668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Прямоугольник 1">
            <a:extLst>
              <a:ext uri="{FF2B5EF4-FFF2-40B4-BE49-F238E27FC236}">
                <a16:creationId xmlns:a16="http://schemas.microsoft.com/office/drawing/2014/main" id="{DC0BB736-E2BB-F56A-8129-C176EBAF4F54}"/>
              </a:ext>
            </a:extLst>
          </p:cNvPr>
          <p:cNvSpPr/>
          <p:nvPr/>
        </p:nvSpPr>
        <p:spPr>
          <a:xfrm>
            <a:off x="7797113" y="1276046"/>
            <a:ext cx="3534033" cy="9498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t>ТИПОВЫЕ УСЛОВИЯ ПО «БЛАГОУСТРОЙСТВУ» НЕ УСТАНОВЛЕНЫ</a:t>
            </a:r>
          </a:p>
        </p:txBody>
      </p:sp>
      <p:sp>
        <p:nvSpPr>
          <p:cNvPr id="3" name="Стрелка влево 2">
            <a:extLst>
              <a:ext uri="{FF2B5EF4-FFF2-40B4-BE49-F238E27FC236}">
                <a16:creationId xmlns:a16="http://schemas.microsoft.com/office/drawing/2014/main" id="{44D231E9-773F-6712-452A-82237FF7F35C}"/>
              </a:ext>
            </a:extLst>
          </p:cNvPr>
          <p:cNvSpPr/>
          <p:nvPr/>
        </p:nvSpPr>
        <p:spPr>
          <a:xfrm>
            <a:off x="7278130" y="1594022"/>
            <a:ext cx="407773" cy="42012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584383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ПРИМЕР ПРИЛОЖЕНИЯ К КОНТРАКТУ</a:t>
            </a:r>
            <a:br>
              <a:rPr lang="ru-RU" dirty="0"/>
            </a:br>
            <a:endParaRPr lang="ru-RU" altLang="ru-RU" dirty="0">
              <a:cs typeface="Segoe UI" panose="020B0502040204020203" pitchFamily="34" charset="0"/>
            </a:endParaRPr>
          </a:p>
        </p:txBody>
      </p:sp>
      <p:pic>
        <p:nvPicPr>
          <p:cNvPr id="2" name="Рисунок 1">
            <a:extLst>
              <a:ext uri="{FF2B5EF4-FFF2-40B4-BE49-F238E27FC236}">
                <a16:creationId xmlns:a16="http://schemas.microsoft.com/office/drawing/2014/main" id="{4AD57738-C06A-661C-44ED-456FF39B02CC}"/>
              </a:ext>
            </a:extLst>
          </p:cNvPr>
          <p:cNvPicPr>
            <a:picLocks noChangeAspect="1"/>
          </p:cNvPicPr>
          <p:nvPr/>
        </p:nvPicPr>
        <p:blipFill>
          <a:blip r:embed="rId3"/>
          <a:stretch>
            <a:fillRect/>
          </a:stretch>
        </p:blipFill>
        <p:spPr>
          <a:xfrm>
            <a:off x="889686" y="856212"/>
            <a:ext cx="10120183" cy="5285868"/>
          </a:xfrm>
          <a:prstGeom prst="rect">
            <a:avLst/>
          </a:prstGeom>
        </p:spPr>
      </p:pic>
    </p:spTree>
    <p:extLst>
      <p:ext uri="{BB962C8B-B14F-4D97-AF65-F5344CB8AC3E}">
        <p14:creationId xmlns:p14="http://schemas.microsoft.com/office/powerpoint/2010/main" val="227362008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a:t>ИЗМЕНЕНИЕ УСЛОВИЙ КОНТРАКТА</a:t>
            </a:r>
            <a:br>
              <a:rPr lang="ru-RU" dirty="0"/>
            </a:br>
            <a:endParaRPr lang="ru-RU" altLang="ru-RU" dirty="0">
              <a:cs typeface="Segoe UI" panose="020B0502040204020203" pitchFamily="34" charset="0"/>
            </a:endParaRPr>
          </a:p>
        </p:txBody>
      </p:sp>
      <p:sp>
        <p:nvSpPr>
          <p:cNvPr id="5" name="Текст 4">
            <a:extLst>
              <a:ext uri="{FF2B5EF4-FFF2-40B4-BE49-F238E27FC236}">
                <a16:creationId xmlns:a16="http://schemas.microsoft.com/office/drawing/2014/main" id="{76A2A306-63E1-4192-9E86-BBB4BB34CCD4}"/>
              </a:ext>
            </a:extLst>
          </p:cNvPr>
          <p:cNvSpPr>
            <a:spLocks noGrp="1"/>
          </p:cNvSpPr>
          <p:nvPr>
            <p:ph type="body" sz="quarter" idx="4294967295"/>
          </p:nvPr>
        </p:nvSpPr>
        <p:spPr>
          <a:xfrm>
            <a:off x="539645" y="679450"/>
            <a:ext cx="10897850" cy="5299075"/>
          </a:xfrm>
        </p:spPr>
        <p:txBody>
          <a:bodyPr>
            <a:noAutofit/>
          </a:bodyPr>
          <a:lstStyle/>
          <a:p>
            <a:pPr indent="0" algn="just" hangingPunct="0">
              <a:lnSpc>
                <a:spcPct val="150000"/>
              </a:lnSpc>
              <a:buNone/>
            </a:pPr>
            <a:r>
              <a:rPr lang="ru-RU" sz="1800" dirty="0">
                <a:solidFill>
                  <a:srgbClr val="222222"/>
                </a:solidFill>
                <a:latin typeface="Proxima Nova Rg Inner"/>
              </a:rPr>
              <a:t>Н</a:t>
            </a:r>
            <a:r>
              <a:rPr lang="ru-RU" sz="1800" b="0" i="0" u="none" strike="noStrike" dirty="0">
                <a:solidFill>
                  <a:srgbClr val="222222"/>
                </a:solidFill>
                <a:effectLst/>
                <a:latin typeface="Proxima Nova Rg Inner"/>
              </a:rPr>
              <a:t>ормы </a:t>
            </a:r>
            <a:r>
              <a:rPr lang="ru-RU" sz="1800" b="0" i="0" u="none" strike="noStrike" dirty="0">
                <a:effectLst/>
                <a:latin typeface="Proxima Nova Rg Inner"/>
              </a:rPr>
              <a:t>Федерального закона № 44-ФЗ </a:t>
            </a:r>
            <a:r>
              <a:rPr lang="ru-RU" sz="1800" b="0" i="0" u="none" strike="noStrike" dirty="0">
                <a:solidFill>
                  <a:schemeClr val="accent1"/>
                </a:solidFill>
                <a:effectLst/>
                <a:latin typeface="Proxima Nova Rg Inner"/>
              </a:rPr>
              <a:t>не предусматривают возможность изменения существенных условий контракта на благоустройство территории по аналогии с нормами, предусмотренными в отношении строительных контрактов</a:t>
            </a:r>
            <a:r>
              <a:rPr lang="ru-RU" sz="1800" b="0" i="0" u="none" strike="noStrike" dirty="0">
                <a:solidFill>
                  <a:srgbClr val="222222"/>
                </a:solidFill>
                <a:effectLst/>
                <a:latin typeface="Proxima Nova Rg Inner"/>
              </a:rPr>
              <a:t>. Соответственно, на договоры (контракты) на выполнение работ по благоустройству территорий не распространяются механизмы изменения условий контрактов, в том числе в части цены, предусмотренные </a:t>
            </a:r>
            <a:r>
              <a:rPr lang="ru-RU" sz="1800" b="0" i="0" u="none" strike="noStrike" dirty="0">
                <a:solidFill>
                  <a:schemeClr val="tx2"/>
                </a:solidFill>
                <a:effectLst/>
                <a:latin typeface="Proxima Nova Rg Inner"/>
              </a:rPr>
              <a:t>Постановлением № 1315</a:t>
            </a:r>
            <a:r>
              <a:rPr lang="ru-RU" sz="1800" b="0" i="0" u="none" strike="noStrike" dirty="0">
                <a:solidFill>
                  <a:srgbClr val="222222"/>
                </a:solidFill>
                <a:effectLst/>
                <a:latin typeface="Proxima Nova Rg Inner"/>
              </a:rPr>
              <a:t>, а также </a:t>
            </a:r>
            <a:r>
              <a:rPr lang="ru-RU" sz="1800" b="0" i="0" u="none" strike="noStrike" dirty="0">
                <a:solidFill>
                  <a:schemeClr val="tx2"/>
                </a:solidFill>
                <a:effectLst/>
                <a:latin typeface="Proxima Nova Rg Inner"/>
              </a:rPr>
              <a:t>постановлением Правительства РФ от 16 апреля 2022 г. № 680 "Об установлении порядка и случаев изменения существенных условий государственных и муниципальных контрактов, предметом которых является выполнение работ по строительству, реконструкции, капитальному ремонту, сносъекта капитального строительства, проведение работ по сохранению объектов культурного наследия»</a:t>
            </a:r>
            <a:br>
              <a:rPr lang="ru-RU" sz="1800" b="0" i="0" u="none" strike="noStrike" dirty="0">
                <a:solidFill>
                  <a:srgbClr val="222222"/>
                </a:solidFill>
                <a:effectLst/>
                <a:latin typeface="Proxima Nova Rg Inner"/>
              </a:rPr>
            </a:br>
            <a:r>
              <a:rPr lang="ru-RU" sz="1600" b="0" i="1" u="none" strike="noStrike" dirty="0">
                <a:solidFill>
                  <a:srgbClr val="222222"/>
                </a:solidFill>
                <a:effectLst/>
                <a:latin typeface="Proxima Nova Rg Inner"/>
              </a:rPr>
              <a:t>Письмо Минстроя России от 17.05.2022 № 21628-АЕ/16</a:t>
            </a:r>
            <a:br>
              <a:rPr lang="ru-RU" sz="1600" b="0" i="1" u="none" strike="noStrike" dirty="0">
                <a:solidFill>
                  <a:srgbClr val="222222"/>
                </a:solidFill>
                <a:effectLst/>
                <a:latin typeface="Proxima Nova Rg Inner"/>
              </a:rPr>
            </a:br>
            <a:r>
              <a:rPr lang="ru-RU" sz="1600" b="0" i="1" u="none" strike="noStrike" dirty="0">
                <a:solidFill>
                  <a:srgbClr val="222222"/>
                </a:solidFill>
                <a:effectLst/>
                <a:latin typeface="Proxima Nova Rg Inner"/>
              </a:rPr>
              <a:t>О внесении изменений в условия контрактов на выполнение работ по благоустройству общественных и дворовых территорий населенных пунктов</a:t>
            </a:r>
            <a:br>
              <a:rPr lang="ru-RU" sz="1800" b="0" i="1" u="none" strike="noStrike" dirty="0">
                <a:solidFill>
                  <a:srgbClr val="222222"/>
                </a:solidFill>
                <a:effectLst/>
                <a:latin typeface="Proxima Nova Rg Inner"/>
              </a:rPr>
            </a:br>
            <a:endParaRPr lang="ru-RU" sz="1800" i="1" dirty="0"/>
          </a:p>
        </p:txBody>
      </p:sp>
    </p:spTree>
    <p:extLst>
      <p:ext uri="{BB962C8B-B14F-4D97-AF65-F5344CB8AC3E}">
        <p14:creationId xmlns:p14="http://schemas.microsoft.com/office/powerpoint/2010/main" val="32165290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altLang="ru-RU" dirty="0">
                <a:cs typeface="Segoe UI" panose="020B0502040204020203" pitchFamily="34" charset="0"/>
              </a:rPr>
              <a:t>ИЗМЕНЕНИЕ УСЛОВИЙ КОНТРАКТА </a:t>
            </a:r>
            <a:br>
              <a:rPr lang="ru-RU" altLang="ru-RU" dirty="0">
                <a:cs typeface="Segoe UI" panose="020B0502040204020203" pitchFamily="34" charset="0"/>
              </a:rPr>
            </a:br>
            <a:endParaRPr lang="ru-RU" altLang="ru-RU" dirty="0">
              <a:cs typeface="Segoe UI" panose="020B0502040204020203" pitchFamily="34" charset="0"/>
            </a:endParaRPr>
          </a:p>
        </p:txBody>
      </p:sp>
      <p:sp>
        <p:nvSpPr>
          <p:cNvPr id="35" name="Freeform 26"/>
          <p:cNvSpPr>
            <a:spLocks/>
          </p:cNvSpPr>
          <p:nvPr/>
        </p:nvSpPr>
        <p:spPr bwMode="auto">
          <a:xfrm>
            <a:off x="532382" y="1953430"/>
            <a:ext cx="437158" cy="49257"/>
          </a:xfrm>
          <a:custGeom>
            <a:avLst/>
            <a:gdLst>
              <a:gd name="T0" fmla="*/ 1064 w 1064"/>
              <a:gd name="T1" fmla="*/ 68 h 119"/>
              <a:gd name="T2" fmla="*/ 1064 w 1064"/>
              <a:gd name="T3" fmla="*/ 73 h 119"/>
              <a:gd name="T4" fmla="*/ 1062 w 1064"/>
              <a:gd name="T5" fmla="*/ 78 h 119"/>
              <a:gd name="T6" fmla="*/ 1061 w 1064"/>
              <a:gd name="T7" fmla="*/ 83 h 119"/>
              <a:gd name="T8" fmla="*/ 1059 w 1064"/>
              <a:gd name="T9" fmla="*/ 88 h 119"/>
              <a:gd name="T10" fmla="*/ 1054 w 1064"/>
              <a:gd name="T11" fmla="*/ 96 h 119"/>
              <a:gd name="T12" fmla="*/ 1047 w 1064"/>
              <a:gd name="T13" fmla="*/ 105 h 119"/>
              <a:gd name="T14" fmla="*/ 1038 w 1064"/>
              <a:gd name="T15" fmla="*/ 111 h 119"/>
              <a:gd name="T16" fmla="*/ 1029 w 1064"/>
              <a:gd name="T17" fmla="*/ 115 h 119"/>
              <a:gd name="T18" fmla="*/ 1019 w 1064"/>
              <a:gd name="T19" fmla="*/ 118 h 119"/>
              <a:gd name="T20" fmla="*/ 1007 w 1064"/>
              <a:gd name="T21" fmla="*/ 119 h 119"/>
              <a:gd name="T22" fmla="*/ 57 w 1064"/>
              <a:gd name="T23" fmla="*/ 119 h 119"/>
              <a:gd name="T24" fmla="*/ 45 w 1064"/>
              <a:gd name="T25" fmla="*/ 118 h 119"/>
              <a:gd name="T26" fmla="*/ 35 w 1064"/>
              <a:gd name="T27" fmla="*/ 115 h 119"/>
              <a:gd name="T28" fmla="*/ 25 w 1064"/>
              <a:gd name="T29" fmla="*/ 111 h 119"/>
              <a:gd name="T30" fmla="*/ 17 w 1064"/>
              <a:gd name="T31" fmla="*/ 105 h 119"/>
              <a:gd name="T32" fmla="*/ 10 w 1064"/>
              <a:gd name="T33" fmla="*/ 96 h 119"/>
              <a:gd name="T34" fmla="*/ 4 w 1064"/>
              <a:gd name="T35" fmla="*/ 88 h 119"/>
              <a:gd name="T36" fmla="*/ 2 w 1064"/>
              <a:gd name="T37" fmla="*/ 83 h 119"/>
              <a:gd name="T38" fmla="*/ 1 w 1064"/>
              <a:gd name="T39" fmla="*/ 78 h 119"/>
              <a:gd name="T40" fmla="*/ 0 w 1064"/>
              <a:gd name="T41" fmla="*/ 73 h 119"/>
              <a:gd name="T42" fmla="*/ 0 w 1064"/>
              <a:gd name="T43" fmla="*/ 68 h 119"/>
              <a:gd name="T44" fmla="*/ 0 w 1064"/>
              <a:gd name="T45" fmla="*/ 52 h 119"/>
              <a:gd name="T46" fmla="*/ 0 w 1064"/>
              <a:gd name="T47" fmla="*/ 47 h 119"/>
              <a:gd name="T48" fmla="*/ 1 w 1064"/>
              <a:gd name="T49" fmla="*/ 42 h 119"/>
              <a:gd name="T50" fmla="*/ 2 w 1064"/>
              <a:gd name="T51" fmla="*/ 37 h 119"/>
              <a:gd name="T52" fmla="*/ 4 w 1064"/>
              <a:gd name="T53" fmla="*/ 33 h 119"/>
              <a:gd name="T54" fmla="*/ 10 w 1064"/>
              <a:gd name="T55" fmla="*/ 23 h 119"/>
              <a:gd name="T56" fmla="*/ 17 w 1064"/>
              <a:gd name="T57" fmla="*/ 16 h 119"/>
              <a:gd name="T58" fmla="*/ 25 w 1064"/>
              <a:gd name="T59" fmla="*/ 10 h 119"/>
              <a:gd name="T60" fmla="*/ 35 w 1064"/>
              <a:gd name="T61" fmla="*/ 4 h 119"/>
              <a:gd name="T62" fmla="*/ 45 w 1064"/>
              <a:gd name="T63" fmla="*/ 1 h 119"/>
              <a:gd name="T64" fmla="*/ 57 w 1064"/>
              <a:gd name="T65" fmla="*/ 0 h 119"/>
              <a:gd name="T66" fmla="*/ 1007 w 1064"/>
              <a:gd name="T67" fmla="*/ 0 h 119"/>
              <a:gd name="T68" fmla="*/ 1019 w 1064"/>
              <a:gd name="T69" fmla="*/ 1 h 119"/>
              <a:gd name="T70" fmla="*/ 1029 w 1064"/>
              <a:gd name="T71" fmla="*/ 4 h 119"/>
              <a:gd name="T72" fmla="*/ 1038 w 1064"/>
              <a:gd name="T73" fmla="*/ 10 h 119"/>
              <a:gd name="T74" fmla="*/ 1047 w 1064"/>
              <a:gd name="T75" fmla="*/ 16 h 119"/>
              <a:gd name="T76" fmla="*/ 1054 w 1064"/>
              <a:gd name="T77" fmla="*/ 23 h 119"/>
              <a:gd name="T78" fmla="*/ 1059 w 1064"/>
              <a:gd name="T79" fmla="*/ 33 h 119"/>
              <a:gd name="T80" fmla="*/ 1061 w 1064"/>
              <a:gd name="T81" fmla="*/ 37 h 119"/>
              <a:gd name="T82" fmla="*/ 1062 w 1064"/>
              <a:gd name="T83" fmla="*/ 42 h 119"/>
              <a:gd name="T84" fmla="*/ 1064 w 1064"/>
              <a:gd name="T85" fmla="*/ 47 h 119"/>
              <a:gd name="T86" fmla="*/ 1064 w 1064"/>
              <a:gd name="T87" fmla="*/ 52 h 119"/>
              <a:gd name="T88" fmla="*/ 1064 w 1064"/>
              <a:gd name="T89" fmla="*/ 6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4" h="119">
                <a:moveTo>
                  <a:pt x="1064" y="68"/>
                </a:moveTo>
                <a:lnTo>
                  <a:pt x="1064" y="73"/>
                </a:lnTo>
                <a:lnTo>
                  <a:pt x="1062" y="78"/>
                </a:lnTo>
                <a:lnTo>
                  <a:pt x="1061" y="83"/>
                </a:lnTo>
                <a:lnTo>
                  <a:pt x="1059" y="88"/>
                </a:lnTo>
                <a:lnTo>
                  <a:pt x="1054" y="96"/>
                </a:lnTo>
                <a:lnTo>
                  <a:pt x="1047" y="105"/>
                </a:lnTo>
                <a:lnTo>
                  <a:pt x="1038" y="111"/>
                </a:lnTo>
                <a:lnTo>
                  <a:pt x="1029" y="115"/>
                </a:lnTo>
                <a:lnTo>
                  <a:pt x="1019" y="118"/>
                </a:lnTo>
                <a:lnTo>
                  <a:pt x="1007" y="119"/>
                </a:lnTo>
                <a:lnTo>
                  <a:pt x="57" y="119"/>
                </a:lnTo>
                <a:lnTo>
                  <a:pt x="45" y="118"/>
                </a:lnTo>
                <a:lnTo>
                  <a:pt x="35" y="115"/>
                </a:lnTo>
                <a:lnTo>
                  <a:pt x="25" y="111"/>
                </a:lnTo>
                <a:lnTo>
                  <a:pt x="17" y="105"/>
                </a:lnTo>
                <a:lnTo>
                  <a:pt x="10" y="96"/>
                </a:lnTo>
                <a:lnTo>
                  <a:pt x="4" y="88"/>
                </a:lnTo>
                <a:lnTo>
                  <a:pt x="2" y="83"/>
                </a:lnTo>
                <a:lnTo>
                  <a:pt x="1" y="78"/>
                </a:lnTo>
                <a:lnTo>
                  <a:pt x="0" y="73"/>
                </a:lnTo>
                <a:lnTo>
                  <a:pt x="0" y="68"/>
                </a:lnTo>
                <a:lnTo>
                  <a:pt x="0" y="52"/>
                </a:lnTo>
                <a:lnTo>
                  <a:pt x="0" y="47"/>
                </a:lnTo>
                <a:lnTo>
                  <a:pt x="1" y="42"/>
                </a:lnTo>
                <a:lnTo>
                  <a:pt x="2" y="37"/>
                </a:lnTo>
                <a:lnTo>
                  <a:pt x="4" y="33"/>
                </a:lnTo>
                <a:lnTo>
                  <a:pt x="10" y="23"/>
                </a:lnTo>
                <a:lnTo>
                  <a:pt x="17" y="16"/>
                </a:lnTo>
                <a:lnTo>
                  <a:pt x="25" y="10"/>
                </a:lnTo>
                <a:lnTo>
                  <a:pt x="35" y="4"/>
                </a:lnTo>
                <a:lnTo>
                  <a:pt x="45" y="1"/>
                </a:lnTo>
                <a:lnTo>
                  <a:pt x="57" y="0"/>
                </a:lnTo>
                <a:lnTo>
                  <a:pt x="1007" y="0"/>
                </a:lnTo>
                <a:lnTo>
                  <a:pt x="1019" y="1"/>
                </a:lnTo>
                <a:lnTo>
                  <a:pt x="1029" y="4"/>
                </a:lnTo>
                <a:lnTo>
                  <a:pt x="1038" y="10"/>
                </a:lnTo>
                <a:lnTo>
                  <a:pt x="1047" y="16"/>
                </a:lnTo>
                <a:lnTo>
                  <a:pt x="1054" y="23"/>
                </a:lnTo>
                <a:lnTo>
                  <a:pt x="1059" y="33"/>
                </a:lnTo>
                <a:lnTo>
                  <a:pt x="1061" y="37"/>
                </a:lnTo>
                <a:lnTo>
                  <a:pt x="1062" y="42"/>
                </a:lnTo>
                <a:lnTo>
                  <a:pt x="1064" y="47"/>
                </a:lnTo>
                <a:lnTo>
                  <a:pt x="1064" y="52"/>
                </a:lnTo>
                <a:lnTo>
                  <a:pt x="1064"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 name="Freeform 27"/>
          <p:cNvSpPr>
            <a:spLocks/>
          </p:cNvSpPr>
          <p:nvPr/>
        </p:nvSpPr>
        <p:spPr bwMode="auto">
          <a:xfrm>
            <a:off x="573429" y="1895939"/>
            <a:ext cx="355063" cy="49257"/>
          </a:xfrm>
          <a:custGeom>
            <a:avLst/>
            <a:gdLst>
              <a:gd name="T0" fmla="*/ 865 w 865"/>
              <a:gd name="T1" fmla="*/ 67 h 119"/>
              <a:gd name="T2" fmla="*/ 864 w 865"/>
              <a:gd name="T3" fmla="*/ 72 h 119"/>
              <a:gd name="T4" fmla="*/ 864 w 865"/>
              <a:gd name="T5" fmla="*/ 77 h 119"/>
              <a:gd name="T6" fmla="*/ 862 w 865"/>
              <a:gd name="T7" fmla="*/ 83 h 119"/>
              <a:gd name="T8" fmla="*/ 860 w 865"/>
              <a:gd name="T9" fmla="*/ 88 h 119"/>
              <a:gd name="T10" fmla="*/ 855 w 865"/>
              <a:gd name="T11" fmla="*/ 96 h 119"/>
              <a:gd name="T12" fmla="*/ 848 w 865"/>
              <a:gd name="T13" fmla="*/ 104 h 119"/>
              <a:gd name="T14" fmla="*/ 840 w 865"/>
              <a:gd name="T15" fmla="*/ 110 h 119"/>
              <a:gd name="T16" fmla="*/ 831 w 865"/>
              <a:gd name="T17" fmla="*/ 115 h 119"/>
              <a:gd name="T18" fmla="*/ 820 w 865"/>
              <a:gd name="T19" fmla="*/ 118 h 119"/>
              <a:gd name="T20" fmla="*/ 809 w 865"/>
              <a:gd name="T21" fmla="*/ 119 h 119"/>
              <a:gd name="T22" fmla="*/ 57 w 865"/>
              <a:gd name="T23" fmla="*/ 119 h 119"/>
              <a:gd name="T24" fmla="*/ 45 w 865"/>
              <a:gd name="T25" fmla="*/ 118 h 119"/>
              <a:gd name="T26" fmla="*/ 35 w 865"/>
              <a:gd name="T27" fmla="*/ 115 h 119"/>
              <a:gd name="T28" fmla="*/ 26 w 865"/>
              <a:gd name="T29" fmla="*/ 110 h 119"/>
              <a:gd name="T30" fmla="*/ 17 w 865"/>
              <a:gd name="T31" fmla="*/ 104 h 119"/>
              <a:gd name="T32" fmla="*/ 10 w 865"/>
              <a:gd name="T33" fmla="*/ 96 h 119"/>
              <a:gd name="T34" fmla="*/ 5 w 865"/>
              <a:gd name="T35" fmla="*/ 88 h 119"/>
              <a:gd name="T36" fmla="*/ 4 w 865"/>
              <a:gd name="T37" fmla="*/ 83 h 119"/>
              <a:gd name="T38" fmla="*/ 1 w 865"/>
              <a:gd name="T39" fmla="*/ 77 h 119"/>
              <a:gd name="T40" fmla="*/ 0 w 865"/>
              <a:gd name="T41" fmla="*/ 72 h 119"/>
              <a:gd name="T42" fmla="*/ 0 w 865"/>
              <a:gd name="T43" fmla="*/ 67 h 119"/>
              <a:gd name="T44" fmla="*/ 0 w 865"/>
              <a:gd name="T45" fmla="*/ 52 h 119"/>
              <a:gd name="T46" fmla="*/ 0 w 865"/>
              <a:gd name="T47" fmla="*/ 47 h 119"/>
              <a:gd name="T48" fmla="*/ 1 w 865"/>
              <a:gd name="T49" fmla="*/ 42 h 119"/>
              <a:gd name="T50" fmla="*/ 4 w 865"/>
              <a:gd name="T51" fmla="*/ 37 h 119"/>
              <a:gd name="T52" fmla="*/ 5 w 865"/>
              <a:gd name="T53" fmla="*/ 32 h 119"/>
              <a:gd name="T54" fmla="*/ 10 w 865"/>
              <a:gd name="T55" fmla="*/ 23 h 119"/>
              <a:gd name="T56" fmla="*/ 17 w 865"/>
              <a:gd name="T57" fmla="*/ 16 h 119"/>
              <a:gd name="T58" fmla="*/ 26 w 865"/>
              <a:gd name="T59" fmla="*/ 9 h 119"/>
              <a:gd name="T60" fmla="*/ 35 w 865"/>
              <a:gd name="T61" fmla="*/ 4 h 119"/>
              <a:gd name="T62" fmla="*/ 45 w 865"/>
              <a:gd name="T63" fmla="*/ 1 h 119"/>
              <a:gd name="T64" fmla="*/ 57 w 865"/>
              <a:gd name="T65" fmla="*/ 0 h 119"/>
              <a:gd name="T66" fmla="*/ 809 w 865"/>
              <a:gd name="T67" fmla="*/ 0 h 119"/>
              <a:gd name="T68" fmla="*/ 820 w 865"/>
              <a:gd name="T69" fmla="*/ 1 h 119"/>
              <a:gd name="T70" fmla="*/ 831 w 865"/>
              <a:gd name="T71" fmla="*/ 4 h 119"/>
              <a:gd name="T72" fmla="*/ 840 w 865"/>
              <a:gd name="T73" fmla="*/ 9 h 119"/>
              <a:gd name="T74" fmla="*/ 848 w 865"/>
              <a:gd name="T75" fmla="*/ 16 h 119"/>
              <a:gd name="T76" fmla="*/ 855 w 865"/>
              <a:gd name="T77" fmla="*/ 23 h 119"/>
              <a:gd name="T78" fmla="*/ 860 w 865"/>
              <a:gd name="T79" fmla="*/ 32 h 119"/>
              <a:gd name="T80" fmla="*/ 862 w 865"/>
              <a:gd name="T81" fmla="*/ 37 h 119"/>
              <a:gd name="T82" fmla="*/ 864 w 865"/>
              <a:gd name="T83" fmla="*/ 42 h 119"/>
              <a:gd name="T84" fmla="*/ 864 w 865"/>
              <a:gd name="T85" fmla="*/ 47 h 119"/>
              <a:gd name="T86" fmla="*/ 865 w 865"/>
              <a:gd name="T87" fmla="*/ 52 h 119"/>
              <a:gd name="T88" fmla="*/ 865 w 865"/>
              <a:gd name="T89" fmla="*/ 6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5" h="119">
                <a:moveTo>
                  <a:pt x="865" y="67"/>
                </a:moveTo>
                <a:lnTo>
                  <a:pt x="864" y="72"/>
                </a:lnTo>
                <a:lnTo>
                  <a:pt x="864" y="77"/>
                </a:lnTo>
                <a:lnTo>
                  <a:pt x="862" y="83"/>
                </a:lnTo>
                <a:lnTo>
                  <a:pt x="860" y="88"/>
                </a:lnTo>
                <a:lnTo>
                  <a:pt x="855" y="96"/>
                </a:lnTo>
                <a:lnTo>
                  <a:pt x="848" y="104"/>
                </a:lnTo>
                <a:lnTo>
                  <a:pt x="840" y="110"/>
                </a:lnTo>
                <a:lnTo>
                  <a:pt x="831" y="115"/>
                </a:lnTo>
                <a:lnTo>
                  <a:pt x="820" y="118"/>
                </a:lnTo>
                <a:lnTo>
                  <a:pt x="809" y="119"/>
                </a:lnTo>
                <a:lnTo>
                  <a:pt x="57" y="119"/>
                </a:lnTo>
                <a:lnTo>
                  <a:pt x="45" y="118"/>
                </a:lnTo>
                <a:lnTo>
                  <a:pt x="35" y="115"/>
                </a:lnTo>
                <a:lnTo>
                  <a:pt x="26" y="110"/>
                </a:lnTo>
                <a:lnTo>
                  <a:pt x="17" y="104"/>
                </a:lnTo>
                <a:lnTo>
                  <a:pt x="10" y="96"/>
                </a:lnTo>
                <a:lnTo>
                  <a:pt x="5" y="88"/>
                </a:lnTo>
                <a:lnTo>
                  <a:pt x="4" y="83"/>
                </a:lnTo>
                <a:lnTo>
                  <a:pt x="1" y="77"/>
                </a:lnTo>
                <a:lnTo>
                  <a:pt x="0" y="72"/>
                </a:lnTo>
                <a:lnTo>
                  <a:pt x="0" y="67"/>
                </a:lnTo>
                <a:lnTo>
                  <a:pt x="0" y="52"/>
                </a:lnTo>
                <a:lnTo>
                  <a:pt x="0" y="47"/>
                </a:lnTo>
                <a:lnTo>
                  <a:pt x="1" y="42"/>
                </a:lnTo>
                <a:lnTo>
                  <a:pt x="4" y="37"/>
                </a:lnTo>
                <a:lnTo>
                  <a:pt x="5" y="32"/>
                </a:lnTo>
                <a:lnTo>
                  <a:pt x="10" y="23"/>
                </a:lnTo>
                <a:lnTo>
                  <a:pt x="17" y="16"/>
                </a:lnTo>
                <a:lnTo>
                  <a:pt x="26" y="9"/>
                </a:lnTo>
                <a:lnTo>
                  <a:pt x="35" y="4"/>
                </a:lnTo>
                <a:lnTo>
                  <a:pt x="45" y="1"/>
                </a:lnTo>
                <a:lnTo>
                  <a:pt x="57" y="0"/>
                </a:lnTo>
                <a:lnTo>
                  <a:pt x="809" y="0"/>
                </a:lnTo>
                <a:lnTo>
                  <a:pt x="820" y="1"/>
                </a:lnTo>
                <a:lnTo>
                  <a:pt x="831" y="4"/>
                </a:lnTo>
                <a:lnTo>
                  <a:pt x="840" y="9"/>
                </a:lnTo>
                <a:lnTo>
                  <a:pt x="848" y="16"/>
                </a:lnTo>
                <a:lnTo>
                  <a:pt x="855" y="23"/>
                </a:lnTo>
                <a:lnTo>
                  <a:pt x="860" y="32"/>
                </a:lnTo>
                <a:lnTo>
                  <a:pt x="862" y="37"/>
                </a:lnTo>
                <a:lnTo>
                  <a:pt x="864" y="42"/>
                </a:lnTo>
                <a:lnTo>
                  <a:pt x="864" y="47"/>
                </a:lnTo>
                <a:lnTo>
                  <a:pt x="865" y="52"/>
                </a:lnTo>
                <a:lnTo>
                  <a:pt x="865"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 name="Заголовок 1"/>
          <p:cNvSpPr txBox="1">
            <a:spLocks/>
          </p:cNvSpPr>
          <p:nvPr/>
        </p:nvSpPr>
        <p:spPr>
          <a:xfrm>
            <a:off x="721895" y="1189783"/>
            <a:ext cx="10744617" cy="2808312"/>
          </a:xfrm>
          <a:prstGeom prst="rect">
            <a:avLst/>
          </a:prstGeom>
        </p:spPr>
        <p:txBody>
          <a:bodyPr lIns="91420" tIns="45711" rIns="91420" bIns="45711"/>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ru-RU" altLang="ru-RU" sz="1800" b="1" dirty="0">
                <a:solidFill>
                  <a:srgbClr val="E4465A"/>
                </a:solidFill>
                <a:latin typeface="+mn-lt"/>
                <a:ea typeface="Arial Unicode MS" panose="020B0604020202020204" pitchFamily="34" charset="-128"/>
              </a:rPr>
              <a:t>Изменение существенных условий контракта при его исполнении не допускается, за исключением их изменения по соглашению сторон в следующих случаях:</a:t>
            </a:r>
          </a:p>
          <a:p>
            <a:pPr algn="just">
              <a:lnSpc>
                <a:spcPct val="150000"/>
              </a:lnSpc>
            </a:pPr>
            <a:r>
              <a:rPr lang="ru-RU" sz="1800" b="1" dirty="0">
                <a:solidFill>
                  <a:srgbClr val="E4465A"/>
                </a:solidFill>
                <a:latin typeface="+mn-lt"/>
                <a:ea typeface="Arial Unicode MS" panose="020B0604020202020204" pitchFamily="34" charset="-128"/>
              </a:rPr>
              <a:t>П.1.1 ч.1 статьи 95 </a:t>
            </a:r>
            <a:r>
              <a:rPr lang="ru-RU" sz="1800" b="1" dirty="0">
                <a:latin typeface="+mn-lt"/>
                <a:ea typeface="Arial Unicode MS" panose="020B0604020202020204" pitchFamily="34" charset="-128"/>
              </a:rPr>
              <a:t>при снижении цены контракта без изменения предусмотренных контрактом количества товара, объема работы или услуги, качества поставляемого товара, выполняемой работы, оказываемой услуги и иных условий контракта</a:t>
            </a:r>
            <a:endParaRPr lang="ru-RU" sz="1800" dirty="0">
              <a:latin typeface="+mn-lt"/>
              <a:ea typeface="Arial Unicode MS" panose="020B0604020202020204" pitchFamily="34" charset="-128"/>
            </a:endParaRPr>
          </a:p>
          <a:p>
            <a:pPr marL="3175" indent="261938" algn="just"/>
            <a:endParaRPr lang="ru-RU" altLang="ru-RU" sz="1800" dirty="0">
              <a:solidFill>
                <a:srgbClr val="444444"/>
              </a:solidFill>
              <a:latin typeface="+mn-lt"/>
              <a:ea typeface="Arial Unicode MS" panose="020B0604020202020204" pitchFamily="34" charset="-128"/>
            </a:endParaRPr>
          </a:p>
          <a:p>
            <a:pPr marL="3175" indent="261938"/>
            <a:endParaRPr lang="ru-RU" altLang="ru-RU" sz="1800" dirty="0">
              <a:latin typeface="+mn-lt"/>
              <a:cs typeface="Times New Roman" pitchFamily="18" charset="0"/>
            </a:endParaRPr>
          </a:p>
        </p:txBody>
      </p:sp>
    </p:spTree>
    <p:extLst>
      <p:ext uri="{BB962C8B-B14F-4D97-AF65-F5344CB8AC3E}">
        <p14:creationId xmlns:p14="http://schemas.microsoft.com/office/powerpoint/2010/main" val="259733534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cs typeface="Segoe UI" panose="020B0502040204020203" pitchFamily="34" charset="0"/>
              </a:rPr>
              <a:t>ИЗМЕНЕНИЕ УСЛОВИЙ КОНТРАКТА</a:t>
            </a:r>
          </a:p>
        </p:txBody>
      </p:sp>
      <p:sp>
        <p:nvSpPr>
          <p:cNvPr id="2" name="Текст 1">
            <a:extLst>
              <a:ext uri="{FF2B5EF4-FFF2-40B4-BE49-F238E27FC236}">
                <a16:creationId xmlns:a16="http://schemas.microsoft.com/office/drawing/2014/main" id="{48907F9E-CD81-4F7B-A7E5-CAF9352B8E0E}"/>
              </a:ext>
            </a:extLst>
          </p:cNvPr>
          <p:cNvSpPr>
            <a:spLocks noGrp="1"/>
          </p:cNvSpPr>
          <p:nvPr>
            <p:ph type="body" sz="quarter" idx="4294967295"/>
          </p:nvPr>
        </p:nvSpPr>
        <p:spPr>
          <a:xfrm>
            <a:off x="793666" y="966316"/>
            <a:ext cx="10002795" cy="4911725"/>
          </a:xfrm>
        </p:spPr>
        <p:txBody>
          <a:bodyPr>
            <a:normAutofit fontScale="92500" lnSpcReduction="10000"/>
          </a:bodyPr>
          <a:lstStyle/>
          <a:p>
            <a:pPr marL="0" indent="0" algn="just">
              <a:lnSpc>
                <a:spcPct val="150000"/>
              </a:lnSpc>
              <a:buNone/>
            </a:pPr>
            <a:r>
              <a:rPr lang="ru-RU" sz="1600" dirty="0">
                <a:solidFill>
                  <a:srgbClr val="FF0000"/>
                </a:solidFill>
                <a:latin typeface="+mn-lt"/>
              </a:rPr>
              <a:t> п.1.2</a:t>
            </a:r>
            <a:r>
              <a:rPr lang="ru-RU" sz="1600" dirty="0">
                <a:solidFill>
                  <a:srgbClr val="FF0000"/>
                </a:solidFill>
              </a:rPr>
              <a:t> ч.1 статьи 95 </a:t>
            </a:r>
            <a:r>
              <a:rPr lang="ru-RU" sz="1600" dirty="0">
                <a:solidFill>
                  <a:srgbClr val="FF0000"/>
                </a:solidFill>
                <a:latin typeface="+mn-lt"/>
              </a:rPr>
              <a:t> </a:t>
            </a:r>
            <a:r>
              <a:rPr lang="ru-RU" sz="1600" dirty="0">
                <a:latin typeface="+mn-lt"/>
              </a:rPr>
              <a:t>если по предложению заказчика увеличиваются предусмотренные контрактом (за исключением контракта, предметом которого является выполнение работ по строительству, реконструкции, капитальному ремонту, сносу объекта капитального строительства, проведению работ по сохранению объектов культурного наследия (памятников истории и культуры) народов Российской Федерации) количество товара, объем работы или услуги не более чем на десять процентов или уменьшаются предусмотренные контрактом количество поставляемого товара, объем выполняемой работы или оказываемой услуги </a:t>
            </a:r>
            <a:r>
              <a:rPr lang="ru-RU" sz="1600" b="1" dirty="0">
                <a:solidFill>
                  <a:schemeClr val="accent1"/>
                </a:solidFill>
                <a:latin typeface="+mn-lt"/>
              </a:rPr>
              <a:t>не более чем на десять процентов</a:t>
            </a:r>
            <a:r>
              <a:rPr lang="ru-RU" sz="1600" dirty="0">
                <a:latin typeface="+mn-lt"/>
              </a:rPr>
              <a:t>. При этом по соглашению сторон допускается изменение с учетом положений бюджетного законодательства Российской Федерации цены контракта пропорционально дополнительному количеству товара, дополнительному объему работы или услуги исходя из установленной в контракте цены единицы товара, работы или услуги, но не более чем на десять процентов цены контракта. </a:t>
            </a:r>
            <a:endParaRPr lang="ru-RU" sz="1600" dirty="0"/>
          </a:p>
          <a:p>
            <a:pPr marL="0" indent="0" algn="just">
              <a:lnSpc>
                <a:spcPct val="150000"/>
              </a:lnSpc>
              <a:buNone/>
            </a:pPr>
            <a:r>
              <a:rPr lang="ru-RU" sz="1600" dirty="0">
                <a:solidFill>
                  <a:schemeClr val="accent1"/>
                </a:solidFill>
                <a:ea typeface="Arial Unicode MS" panose="020B0604020202020204" pitchFamily="34" charset="-128"/>
                <a:cs typeface="+mj-cs"/>
              </a:rPr>
              <a:t>П.6 части 1  статьи 95 </a:t>
            </a:r>
            <a:r>
              <a:rPr lang="ru-RU" sz="1600" dirty="0">
                <a:solidFill>
                  <a:srgbClr val="444444"/>
                </a:solidFill>
                <a:ea typeface="Arial Unicode MS" panose="020B0604020202020204" pitchFamily="34" charset="-128"/>
                <a:cs typeface="+mj-cs"/>
              </a:rPr>
              <a:t>В случаях, предусмотренных п.6 ст.161 Бюджетного кодекса РФ, при уменьшении ранее доведенных до гос. или </a:t>
            </a:r>
            <a:r>
              <a:rPr lang="ru-RU" sz="1600" dirty="0" err="1">
                <a:solidFill>
                  <a:srgbClr val="444444"/>
                </a:solidFill>
                <a:ea typeface="Arial Unicode MS" panose="020B0604020202020204" pitchFamily="34" charset="-128"/>
                <a:cs typeface="+mj-cs"/>
              </a:rPr>
              <a:t>мун</a:t>
            </a:r>
            <a:r>
              <a:rPr lang="ru-RU" sz="1600" dirty="0">
                <a:solidFill>
                  <a:srgbClr val="444444"/>
                </a:solidFill>
                <a:ea typeface="Arial Unicode MS" panose="020B0604020202020204" pitchFamily="34" charset="-128"/>
                <a:cs typeface="+mj-cs"/>
              </a:rPr>
              <a:t>. заказчика как получателя бюджетных средств лимитов бюджетных обязательств.</a:t>
            </a:r>
          </a:p>
          <a:p>
            <a:pPr marL="342900" indent="-342900" algn="just" eaLnBrk="1" hangingPunct="1">
              <a:lnSpc>
                <a:spcPct val="150000"/>
              </a:lnSpc>
              <a:buClr>
                <a:srgbClr val="E4465A"/>
              </a:buClr>
              <a:buFont typeface="+mj-lt"/>
              <a:buAutoNum type="arabicPeriod" startAt="5"/>
              <a:defRPr/>
            </a:pPr>
            <a:endParaRPr lang="ru-RU" sz="1600" dirty="0">
              <a:solidFill>
                <a:srgbClr val="444444"/>
              </a:solidFill>
              <a:ea typeface="Arial Unicode MS" panose="020B0604020202020204" pitchFamily="34" charset="-128"/>
              <a:cs typeface="+mj-cs"/>
            </a:endParaRPr>
          </a:p>
          <a:p>
            <a:pPr>
              <a:lnSpc>
                <a:spcPct val="150000"/>
              </a:lnSpc>
            </a:pPr>
            <a:endParaRPr lang="ru-RU" dirty="0">
              <a:latin typeface="+mn-lt"/>
            </a:endParaRPr>
          </a:p>
        </p:txBody>
      </p:sp>
      <p:sp>
        <p:nvSpPr>
          <p:cNvPr id="12" name="Заголовок 1"/>
          <p:cNvSpPr txBox="1">
            <a:spLocks/>
          </p:cNvSpPr>
          <p:nvPr/>
        </p:nvSpPr>
        <p:spPr>
          <a:xfrm>
            <a:off x="1395539" y="979959"/>
            <a:ext cx="10405936" cy="4320480"/>
          </a:xfrm>
          <a:prstGeom prst="rect">
            <a:avLst/>
          </a:prstGeom>
        </p:spPr>
        <p:txBody>
          <a:bodyPr lIns="91420" tIns="45711" rIns="91420" bIns="45711"/>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175" indent="261938" algn="just">
              <a:lnSpc>
                <a:spcPct val="100000"/>
              </a:lnSpc>
            </a:pPr>
            <a:endParaRPr lang="ru-RU" altLang="ru-RU" sz="1800" dirty="0">
              <a:latin typeface="Trebuchet MS" panose="020B0603020202020204" pitchFamily="34" charset="0"/>
              <a:cs typeface="Times New Roman" pitchFamily="18" charset="0"/>
            </a:endParaRPr>
          </a:p>
        </p:txBody>
      </p:sp>
    </p:spTree>
    <p:extLst>
      <p:ext uri="{BB962C8B-B14F-4D97-AF65-F5344CB8AC3E}">
        <p14:creationId xmlns:p14="http://schemas.microsoft.com/office/powerpoint/2010/main" val="188888243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cs typeface="Segoe UI" panose="020B0502040204020203" pitchFamily="34" charset="0"/>
              </a:rPr>
              <a:t>АНТИКРИЗИСНАЯ МЕРА</a:t>
            </a:r>
          </a:p>
        </p:txBody>
      </p:sp>
      <p:sp>
        <p:nvSpPr>
          <p:cNvPr id="7" name="Текст 6">
            <a:extLst>
              <a:ext uri="{FF2B5EF4-FFF2-40B4-BE49-F238E27FC236}">
                <a16:creationId xmlns:a16="http://schemas.microsoft.com/office/drawing/2014/main" id="{D5AA3EC6-7AE8-441F-AEAB-830C4887722A}"/>
              </a:ext>
            </a:extLst>
          </p:cNvPr>
          <p:cNvSpPr>
            <a:spLocks noGrp="1"/>
          </p:cNvSpPr>
          <p:nvPr>
            <p:ph type="body" sz="quarter" idx="4294967295"/>
          </p:nvPr>
        </p:nvSpPr>
        <p:spPr>
          <a:xfrm>
            <a:off x="844061" y="814790"/>
            <a:ext cx="7496175" cy="450850"/>
          </a:xfrm>
        </p:spPr>
        <p:txBody>
          <a:bodyPr>
            <a:normAutofit fontScale="85000" lnSpcReduction="10000"/>
          </a:bodyPr>
          <a:lstStyle/>
          <a:p>
            <a:r>
              <a:rPr lang="ru-RU" altLang="ru-RU" dirty="0">
                <a:cs typeface="Segoe UI" panose="020B0502040204020203" pitchFamily="34" charset="0"/>
              </a:rPr>
              <a:t>ч.65.1 статьи 112 Закона о контрактной системе:</a:t>
            </a:r>
            <a:endParaRPr lang="ru-RU" dirty="0"/>
          </a:p>
        </p:txBody>
      </p:sp>
      <p:sp>
        <p:nvSpPr>
          <p:cNvPr id="2" name="Прямоугольник 1"/>
          <p:cNvSpPr/>
          <p:nvPr/>
        </p:nvSpPr>
        <p:spPr>
          <a:xfrm>
            <a:off x="1259304" y="767233"/>
            <a:ext cx="9913665" cy="456985"/>
          </a:xfrm>
          <a:prstGeom prst="rect">
            <a:avLst/>
          </a:prstGeom>
        </p:spPr>
        <p:txBody>
          <a:bodyPr wrap="square">
            <a:spAutoFit/>
          </a:bodyPr>
          <a:lstStyle/>
          <a:p>
            <a:pPr algn="ctr">
              <a:lnSpc>
                <a:spcPct val="150000"/>
              </a:lnSpc>
              <a:buClr>
                <a:srgbClr val="E4465A"/>
              </a:buClr>
            </a:pPr>
            <a:endParaRPr lang="ru-RU" dirty="0">
              <a:latin typeface="Trebuchet MS" panose="020B0603020202020204" pitchFamily="34" charset="0"/>
            </a:endParaRPr>
          </a:p>
        </p:txBody>
      </p:sp>
      <p:sp>
        <p:nvSpPr>
          <p:cNvPr id="8" name="TextBox 7">
            <a:extLst>
              <a:ext uri="{FF2B5EF4-FFF2-40B4-BE49-F238E27FC236}">
                <a16:creationId xmlns:a16="http://schemas.microsoft.com/office/drawing/2014/main" id="{10C2988D-8729-9248-AFF3-8FAB291540BB}"/>
              </a:ext>
            </a:extLst>
          </p:cNvPr>
          <p:cNvSpPr txBox="1"/>
          <p:nvPr/>
        </p:nvSpPr>
        <p:spPr>
          <a:xfrm>
            <a:off x="844061" y="1443841"/>
            <a:ext cx="10328907" cy="4190827"/>
          </a:xfrm>
          <a:prstGeom prst="rect">
            <a:avLst/>
          </a:prstGeom>
          <a:noFill/>
        </p:spPr>
        <p:txBody>
          <a:bodyPr wrap="square">
            <a:spAutoFit/>
          </a:bodyPr>
          <a:lstStyle/>
          <a:p>
            <a:pPr marL="285750" indent="-285750" algn="just">
              <a:lnSpc>
                <a:spcPct val="150000"/>
              </a:lnSpc>
              <a:buClr>
                <a:srgbClr val="FF0000"/>
              </a:buClr>
              <a:buFont typeface="Wingdings" pitchFamily="2" charset="2"/>
              <a:buChar char="Ø"/>
            </a:pPr>
            <a:r>
              <a:rPr lang="ru-RU" b="0" i="0" u="none" strike="noStrike" dirty="0">
                <a:solidFill>
                  <a:srgbClr val="000000"/>
                </a:solidFill>
                <a:effectLst/>
              </a:rPr>
              <a:t>По соглашению сторон допускается изменение существенных условий контракта, заключенного до 1 января 2025 года, если при исполнении такого контракта возникли независящие от сторон контракта обстоятельства, влекущие невозможность его исполнения. </a:t>
            </a:r>
          </a:p>
          <a:p>
            <a:pPr marL="285750" indent="-285750" algn="just">
              <a:lnSpc>
                <a:spcPct val="150000"/>
              </a:lnSpc>
              <a:buClr>
                <a:srgbClr val="FF0000"/>
              </a:buClr>
              <a:buFont typeface="Wingdings" pitchFamily="2" charset="2"/>
              <a:buChar char="Ø"/>
            </a:pPr>
            <a:r>
              <a:rPr lang="ru-RU" b="0" i="0" u="none" strike="noStrike" dirty="0">
                <a:solidFill>
                  <a:srgbClr val="000000"/>
                </a:solidFill>
                <a:effectLst/>
              </a:rPr>
              <a:t>Предусмотренное частью 65.1 статьи 112 изменение осуществляется с соблюдением положений частей 1.3 - 1.6 статьи 95 </a:t>
            </a:r>
            <a:r>
              <a:rPr lang="ru-RU" dirty="0">
                <a:solidFill>
                  <a:srgbClr val="000000"/>
                </a:solidFill>
              </a:rPr>
              <a:t>З</a:t>
            </a:r>
            <a:r>
              <a:rPr lang="ru-RU" b="0" i="0" u="none" strike="noStrike" dirty="0">
                <a:solidFill>
                  <a:srgbClr val="000000"/>
                </a:solidFill>
                <a:effectLst/>
              </a:rPr>
              <a:t>акона о контрактной системе на основании решения Правительства Российской Федерации, высшего исполнительного органа государственной власти субъекта Российской Федерации, местной администрации при осуществлении закупки для федеральных нужд, нужд субъекта Российской Федерации, муниципальных нужд соответственно.</a:t>
            </a:r>
            <a:endParaRPr lang="ru-RU" dirty="0"/>
          </a:p>
        </p:txBody>
      </p:sp>
    </p:spTree>
    <p:extLst>
      <p:ext uri="{BB962C8B-B14F-4D97-AF65-F5344CB8AC3E}">
        <p14:creationId xmlns:p14="http://schemas.microsoft.com/office/powerpoint/2010/main" val="14013365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AutoShape 7">
            <a:extLst>
              <a:ext uri="{FF2B5EF4-FFF2-40B4-BE49-F238E27FC236}">
                <a16:creationId xmlns:a16="http://schemas.microsoft.com/office/drawing/2014/main" id="{3EED7E1E-AE78-4D27-A86F-E4148321CCEE}"/>
              </a:ext>
            </a:extLst>
          </p:cNvPr>
          <p:cNvSpPr>
            <a:spLocks noChangeArrowheads="1"/>
          </p:cNvSpPr>
          <p:nvPr/>
        </p:nvSpPr>
        <p:spPr bwMode="auto">
          <a:xfrm>
            <a:off x="8608845" y="2498000"/>
            <a:ext cx="2944262" cy="550654"/>
          </a:xfrm>
          <a:prstGeom prst="roundRect">
            <a:avLst>
              <a:gd name="adj" fmla="val 7173"/>
            </a:avLst>
          </a:prstGeom>
          <a:noFill/>
          <a:ln w="19050" cap="sq">
            <a:noFill/>
            <a:prstDash val="sysDot"/>
            <a:miter lim="800000"/>
            <a:headEnd/>
            <a:tailEnd/>
          </a:ln>
          <a:effectLst/>
        </p:spPr>
        <p:txBody>
          <a:bodyPr wrap="square"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a:lnSpc>
                <a:spcPct val="110000"/>
              </a:lnSpc>
              <a:defRPr/>
            </a:pPr>
            <a:r>
              <a:rPr lang="ru-RU" dirty="0">
                <a:solidFill>
                  <a:schemeClr val="bg1"/>
                </a:solidFill>
                <a:latin typeface="Proxima Nova Rg" panose="02000506030000020004" pitchFamily="2" charset="0"/>
                <a:ea typeface="Roboto" panose="02000000000000000000" pitchFamily="2" charset="0"/>
                <a:cs typeface="Roboto" panose="02000000000000000000" pitchFamily="2" charset="0"/>
              </a:rPr>
              <a:t>8 800 77 55 800</a:t>
            </a:r>
            <a:endParaRPr lang="en-US" dirty="0">
              <a:solidFill>
                <a:schemeClr val="bg1"/>
              </a:solidFill>
              <a:latin typeface="Proxima Nova Rg" panose="02000506030000020004" pitchFamily="2" charset="0"/>
              <a:ea typeface="Roboto" panose="02000000000000000000" pitchFamily="2" charset="0"/>
              <a:cs typeface="Roboto" panose="02000000000000000000" pitchFamily="2" charset="0"/>
            </a:endParaRPr>
          </a:p>
        </p:txBody>
      </p:sp>
      <p:sp>
        <p:nvSpPr>
          <p:cNvPr id="12" name="TextBox 11">
            <a:hlinkClick r:id="rId3"/>
            <a:extLst>
              <a:ext uri="{FF2B5EF4-FFF2-40B4-BE49-F238E27FC236}">
                <a16:creationId xmlns:a16="http://schemas.microsoft.com/office/drawing/2014/main" id="{CD29DF55-8F6B-4A9A-8602-43D78A7E2055}"/>
              </a:ext>
            </a:extLst>
          </p:cNvPr>
          <p:cNvSpPr txBox="1"/>
          <p:nvPr/>
        </p:nvSpPr>
        <p:spPr>
          <a:xfrm>
            <a:off x="8819415" y="3334852"/>
            <a:ext cx="2787617" cy="1164229"/>
          </a:xfrm>
          <a:prstGeom prst="rect">
            <a:avLst/>
          </a:prstGeom>
          <a:noFill/>
        </p:spPr>
        <p:txBody>
          <a:bodyPr wrap="square" lIns="0" rtlCol="0">
            <a:spAutoFit/>
          </a:bodyPr>
          <a:lstStyle/>
          <a:p>
            <a:pPr algn="r">
              <a:lnSpc>
                <a:spcPct val="150000"/>
              </a:lnSpc>
            </a:pPr>
            <a:r>
              <a:rPr lang="en-US" dirty="0">
                <a:solidFill>
                  <a:schemeClr val="bg1"/>
                </a:solidFill>
                <a:latin typeface="Proxima Nova Rg" panose="02000506030000020004"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info@rts-tender.ru</a:t>
            </a:r>
            <a:endParaRPr lang="ru-RU" dirty="0">
              <a:solidFill>
                <a:schemeClr val="bg1"/>
              </a:solidFill>
              <a:latin typeface="Proxima Nova Rg" panose="02000506030000020004" pitchFamily="2" charset="0"/>
              <a:ea typeface="Roboto" panose="02000000000000000000" pitchFamily="2" charset="0"/>
              <a:cs typeface="Roboto" panose="02000000000000000000" pitchFamily="2" charset="0"/>
            </a:endParaRPr>
          </a:p>
          <a:p>
            <a:pPr algn="r"/>
            <a:r>
              <a:rPr lang="en-US" sz="1800" kern="0" dirty="0">
                <a:solidFill>
                  <a:schemeClr val="bg1"/>
                </a:solidFill>
                <a:hlinkClick r:id="rId4">
                  <a:extLst>
                    <a:ext uri="{A12FA001-AC4F-418D-AE19-62706E023703}">
                      <ahyp:hlinkClr xmlns:ahyp="http://schemas.microsoft.com/office/drawing/2018/hyperlinkcolor" val="tx"/>
                    </a:ext>
                  </a:extLst>
                </a:hlinkClick>
              </a:rPr>
              <a:t>support@rts-tender.ru</a:t>
            </a:r>
            <a:endParaRPr kumimoji="0" lang="en-US" sz="1800" b="0" i="0" u="none" strike="noStrike" kern="0" cap="none" spc="0" normalizeH="0" baseline="0" noProof="0" dirty="0">
              <a:ln>
                <a:noFill/>
              </a:ln>
              <a:solidFill>
                <a:schemeClr val="bg1"/>
              </a:solidFill>
              <a:effectLst/>
              <a:uLnTx/>
              <a:uFillTx/>
            </a:endParaRPr>
          </a:p>
          <a:p>
            <a:pPr algn="r">
              <a:lnSpc>
                <a:spcPct val="150000"/>
              </a:lnSpc>
            </a:pPr>
            <a:endParaRPr lang="en-US" dirty="0">
              <a:solidFill>
                <a:schemeClr val="bg1"/>
              </a:solidFill>
              <a:latin typeface="Proxima Nova Rg" panose="02000506030000020004" pitchFamily="2" charset="0"/>
              <a:ea typeface="Roboto" panose="02000000000000000000" pitchFamily="2" charset="0"/>
              <a:cs typeface="Roboto" panose="02000000000000000000" pitchFamily="2" charset="0"/>
            </a:endParaRPr>
          </a:p>
        </p:txBody>
      </p:sp>
      <p:sp>
        <p:nvSpPr>
          <p:cNvPr id="13" name="TextBox 12">
            <a:hlinkClick r:id="rId5"/>
            <a:extLst>
              <a:ext uri="{FF2B5EF4-FFF2-40B4-BE49-F238E27FC236}">
                <a16:creationId xmlns:a16="http://schemas.microsoft.com/office/drawing/2014/main" id="{9738AF61-E38C-4FC0-BD04-5442441A8927}"/>
              </a:ext>
            </a:extLst>
          </p:cNvPr>
          <p:cNvSpPr txBox="1"/>
          <p:nvPr/>
        </p:nvSpPr>
        <p:spPr>
          <a:xfrm>
            <a:off x="8800183" y="1892631"/>
            <a:ext cx="2826080" cy="369332"/>
          </a:xfrm>
          <a:prstGeom prst="rect">
            <a:avLst/>
          </a:prstGeom>
          <a:noFill/>
        </p:spPr>
        <p:txBody>
          <a:bodyPr wrap="square" lIns="0" rtlCol="0">
            <a:spAutoFit/>
          </a:bodyPr>
          <a:lstStyle/>
          <a:p>
            <a:pPr algn="r"/>
            <a:r>
              <a:rPr lang="en-US" u="sng" dirty="0">
                <a:solidFill>
                  <a:schemeClr val="bg1"/>
                </a:solidFill>
                <a:latin typeface="Proxima Nova Rg" panose="02000506030000020004"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www.rts-tender.ru</a:t>
            </a:r>
            <a:endParaRPr lang="ru-RU" u="sng" dirty="0">
              <a:solidFill>
                <a:schemeClr val="bg1"/>
              </a:solidFill>
              <a:latin typeface="Proxima Nova Rg" panose="02000506030000020004" pitchFamily="2" charset="0"/>
              <a:ea typeface="Roboto" panose="02000000000000000000" pitchFamily="2" charset="0"/>
              <a:cs typeface="Roboto" panose="02000000000000000000" pitchFamily="2" charset="0"/>
            </a:endParaRPr>
          </a:p>
        </p:txBody>
      </p:sp>
      <p:sp>
        <p:nvSpPr>
          <p:cNvPr id="14" name="TextBox 13">
            <a:extLst>
              <a:ext uri="{FF2B5EF4-FFF2-40B4-BE49-F238E27FC236}">
                <a16:creationId xmlns:a16="http://schemas.microsoft.com/office/drawing/2014/main" id="{AF1B02D8-364C-412B-A41E-192157E1A5C7}"/>
              </a:ext>
            </a:extLst>
          </p:cNvPr>
          <p:cNvSpPr txBox="1"/>
          <p:nvPr/>
        </p:nvSpPr>
        <p:spPr>
          <a:xfrm>
            <a:off x="8496863" y="5949742"/>
            <a:ext cx="3168226" cy="646331"/>
          </a:xfrm>
          <a:prstGeom prst="rect">
            <a:avLst/>
          </a:prstGeom>
          <a:noFill/>
        </p:spPr>
        <p:txBody>
          <a:bodyPr wrap="square" lIns="0" rtlCol="0">
            <a:spAutoFit/>
          </a:bodyPr>
          <a:lstStyle/>
          <a:p>
            <a:pPr algn="r"/>
            <a:r>
              <a:rPr lang="ru-RU" sz="1200" dirty="0">
                <a:solidFill>
                  <a:schemeClr val="bg1"/>
                </a:solidFill>
              </a:rPr>
              <a:t>Услуги предоставляет ООО "РТС-тендер" </a:t>
            </a:r>
          </a:p>
          <a:p>
            <a:pPr algn="r"/>
            <a:r>
              <a:rPr lang="ru-RU" sz="1200" dirty="0">
                <a:solidFill>
                  <a:schemeClr val="bg1"/>
                </a:solidFill>
              </a:rPr>
              <a:t>121151, г. Москва, Набережная Тараса Шевченко, д. 23А</a:t>
            </a:r>
          </a:p>
        </p:txBody>
      </p:sp>
      <p:sp>
        <p:nvSpPr>
          <p:cNvPr id="6" name="AutoShape 7">
            <a:extLst>
              <a:ext uri="{FF2B5EF4-FFF2-40B4-BE49-F238E27FC236}">
                <a16:creationId xmlns:a16="http://schemas.microsoft.com/office/drawing/2014/main" id="{133A10D6-F8C1-4B31-AEBE-BD7FC11B11D2}"/>
              </a:ext>
            </a:extLst>
          </p:cNvPr>
          <p:cNvSpPr>
            <a:spLocks noChangeArrowheads="1"/>
          </p:cNvSpPr>
          <p:nvPr/>
        </p:nvSpPr>
        <p:spPr bwMode="auto">
          <a:xfrm>
            <a:off x="9128063" y="4706349"/>
            <a:ext cx="2944261" cy="550654"/>
          </a:xfrm>
          <a:prstGeom prst="roundRect">
            <a:avLst>
              <a:gd name="adj" fmla="val 7173"/>
            </a:avLst>
          </a:prstGeom>
          <a:noFill/>
          <a:ln w="19050" cap="sq">
            <a:noFill/>
            <a:prstDash val="sysDot"/>
            <a:miter lim="800000"/>
            <a:headEnd/>
            <a:tailEnd/>
          </a:ln>
          <a:effectLst/>
        </p:spPr>
        <p:txBody>
          <a:bodyPr wrap="square"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nSpc>
                <a:spcPct val="110000"/>
              </a:lnSpc>
              <a:defRPr/>
            </a:pPr>
            <a:r>
              <a:rPr lang="ru-RU" dirty="0">
                <a:solidFill>
                  <a:schemeClr val="bg1"/>
                </a:solidFill>
                <a:latin typeface="Proxima Nova Rg" panose="02000506030000020004" pitchFamily="2" charset="0"/>
                <a:ea typeface="Roboto" panose="02000000000000000000" pitchFamily="2" charset="0"/>
                <a:cs typeface="Roboto" panose="02000000000000000000" pitchFamily="2" charset="0"/>
              </a:rPr>
              <a:t>РТС-тендер в соцсетях: </a:t>
            </a:r>
            <a:endParaRPr lang="en-US" dirty="0">
              <a:solidFill>
                <a:schemeClr val="bg1"/>
              </a:solidFill>
              <a:latin typeface="Proxima Nova Rg" panose="02000506030000020004" pitchFamily="2" charset="0"/>
              <a:ea typeface="Roboto" panose="02000000000000000000" pitchFamily="2" charset="0"/>
              <a:cs typeface="Roboto" panose="02000000000000000000" pitchFamily="2" charset="0"/>
            </a:endParaRPr>
          </a:p>
        </p:txBody>
      </p:sp>
      <p:pic>
        <p:nvPicPr>
          <p:cNvPr id="7" name="Рисунок 6">
            <a:hlinkClick r:id="rId6"/>
            <a:extLst>
              <a:ext uri="{FF2B5EF4-FFF2-40B4-BE49-F238E27FC236}">
                <a16:creationId xmlns:a16="http://schemas.microsoft.com/office/drawing/2014/main" id="{413631E3-412F-44BB-82DB-D47FC148ADF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808150" y="5220907"/>
            <a:ext cx="308647" cy="308647"/>
          </a:xfrm>
          <a:prstGeom prst="rect">
            <a:avLst/>
          </a:prstGeom>
        </p:spPr>
      </p:pic>
      <p:pic>
        <p:nvPicPr>
          <p:cNvPr id="8" name="Рисунок 7">
            <a:hlinkClick r:id="rId8"/>
            <a:extLst>
              <a:ext uri="{FF2B5EF4-FFF2-40B4-BE49-F238E27FC236}">
                <a16:creationId xmlns:a16="http://schemas.microsoft.com/office/drawing/2014/main" id="{C1AA8B86-B4B2-4DDC-A15B-935060B4077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371840" y="5220906"/>
            <a:ext cx="308648" cy="308648"/>
          </a:xfrm>
          <a:prstGeom prst="rect">
            <a:avLst/>
          </a:prstGeom>
        </p:spPr>
      </p:pic>
      <p:pic>
        <p:nvPicPr>
          <p:cNvPr id="5" name="Рисунок 4">
            <a:hlinkClick r:id="rId10"/>
            <a:extLst>
              <a:ext uri="{FF2B5EF4-FFF2-40B4-BE49-F238E27FC236}">
                <a16:creationId xmlns:a16="http://schemas.microsoft.com/office/drawing/2014/main" id="{27AA60E4-1FF8-4C33-A8AB-0EF19281D0D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244459" y="5220906"/>
            <a:ext cx="308648" cy="308648"/>
          </a:xfrm>
          <a:prstGeom prst="rect">
            <a:avLst/>
          </a:prstGeom>
        </p:spPr>
      </p:pic>
      <p:grpSp>
        <p:nvGrpSpPr>
          <p:cNvPr id="10" name="Группа 9">
            <a:extLst>
              <a:ext uri="{FF2B5EF4-FFF2-40B4-BE49-F238E27FC236}">
                <a16:creationId xmlns:a16="http://schemas.microsoft.com/office/drawing/2014/main" id="{2C9539B6-5F0E-5141-A462-75D68DCD96AC}"/>
              </a:ext>
            </a:extLst>
          </p:cNvPr>
          <p:cNvGrpSpPr/>
          <p:nvPr/>
        </p:nvGrpSpPr>
        <p:grpSpPr>
          <a:xfrm>
            <a:off x="7946796" y="471261"/>
            <a:ext cx="4383464" cy="634679"/>
            <a:chOff x="410386" y="1358982"/>
            <a:chExt cx="5879842" cy="851338"/>
          </a:xfrm>
        </p:grpSpPr>
        <p:sp>
          <p:nvSpPr>
            <p:cNvPr id="15" name="Овал 14">
              <a:extLst>
                <a:ext uri="{FF2B5EF4-FFF2-40B4-BE49-F238E27FC236}">
                  <a16:creationId xmlns:a16="http://schemas.microsoft.com/office/drawing/2014/main" id="{6E24BE19-7BD2-B3EE-F78E-9D9B3F819B42}"/>
                </a:ext>
              </a:extLst>
            </p:cNvPr>
            <p:cNvSpPr/>
            <p:nvPr/>
          </p:nvSpPr>
          <p:spPr>
            <a:xfrm>
              <a:off x="410386" y="1358982"/>
              <a:ext cx="851338" cy="851338"/>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6" name="Рисунок 15">
              <a:extLst>
                <a:ext uri="{FF2B5EF4-FFF2-40B4-BE49-F238E27FC236}">
                  <a16:creationId xmlns:a16="http://schemas.microsoft.com/office/drawing/2014/main" id="{0FC7DBD9-C79F-6542-27FB-035F9E5F8EA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1686" y="1511671"/>
              <a:ext cx="533232" cy="533232"/>
            </a:xfrm>
            <a:prstGeom prst="rect">
              <a:avLst/>
            </a:prstGeom>
          </p:spPr>
        </p:pic>
        <p:sp>
          <p:nvSpPr>
            <p:cNvPr id="17" name="TextBox 16">
              <a:extLst>
                <a:ext uri="{FF2B5EF4-FFF2-40B4-BE49-F238E27FC236}">
                  <a16:creationId xmlns:a16="http://schemas.microsoft.com/office/drawing/2014/main" id="{ED642542-3883-6721-2C5E-F1265ECC5D4F}"/>
                </a:ext>
              </a:extLst>
            </p:cNvPr>
            <p:cNvSpPr txBox="1"/>
            <p:nvPr/>
          </p:nvSpPr>
          <p:spPr>
            <a:xfrm>
              <a:off x="1411969" y="1436887"/>
              <a:ext cx="4878259" cy="495410"/>
            </a:xfrm>
            <a:prstGeom prst="rect">
              <a:avLst/>
            </a:prstGeom>
            <a:noFill/>
          </p:spPr>
          <p:txBody>
            <a:bodyPr wrap="square" rtlCol="0">
              <a:spAutoFit/>
            </a:bodyPr>
            <a:lstStyle/>
            <a:p>
              <a:pPr algn="l"/>
              <a:r>
                <a:rPr lang="ru-RU" b="1" dirty="0">
                  <a:solidFill>
                    <a:schemeClr val="bg1"/>
                  </a:solidFill>
                </a:rPr>
                <a:t>ПРОФЕССИОНАЛ ЗАКУПОК</a:t>
              </a:r>
            </a:p>
          </p:txBody>
        </p:sp>
        <p:sp>
          <p:nvSpPr>
            <p:cNvPr id="18" name="TextBox 17">
              <a:extLst>
                <a:ext uri="{FF2B5EF4-FFF2-40B4-BE49-F238E27FC236}">
                  <a16:creationId xmlns:a16="http://schemas.microsoft.com/office/drawing/2014/main" id="{DCBFEBAF-0C6C-2001-7920-91E88B449C2A}"/>
                </a:ext>
              </a:extLst>
            </p:cNvPr>
            <p:cNvSpPr txBox="1"/>
            <p:nvPr/>
          </p:nvSpPr>
          <p:spPr>
            <a:xfrm>
              <a:off x="1411969" y="1777453"/>
              <a:ext cx="3673098" cy="412842"/>
            </a:xfrm>
            <a:prstGeom prst="rect">
              <a:avLst/>
            </a:prstGeom>
            <a:noFill/>
          </p:spPr>
          <p:txBody>
            <a:bodyPr wrap="square" rtlCol="0">
              <a:spAutoFit/>
            </a:bodyPr>
            <a:lstStyle/>
            <a:p>
              <a:pPr algn="l"/>
              <a:r>
                <a:rPr lang="ru-RU" sz="1400" b="0" dirty="0">
                  <a:solidFill>
                    <a:schemeClr val="bg1"/>
                  </a:solidFill>
                </a:rPr>
                <a:t>Образовательный проект</a:t>
              </a:r>
            </a:p>
          </p:txBody>
        </p:sp>
      </p:grpSp>
    </p:spTree>
    <p:extLst>
      <p:ext uri="{BB962C8B-B14F-4D97-AF65-F5344CB8AC3E}">
        <p14:creationId xmlns:p14="http://schemas.microsoft.com/office/powerpoint/2010/main" val="3037962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altLang="ru-RU" dirty="0">
                <a:cs typeface="Segoe UI" panose="020B0502040204020203" pitchFamily="34" charset="0"/>
              </a:rPr>
              <a:t> МЕТОД СОПОСТАВИМЫХ РЫНОЧНЫХ ЦЕН</a:t>
            </a:r>
            <a:endParaRPr lang="ru-RU" altLang="ru-RU" dirty="0">
              <a:latin typeface="Segoe UI" panose="020B0502040204020203" pitchFamily="34" charset="0"/>
              <a:cs typeface="Segoe UI" panose="020B0502040204020203" pitchFamily="34" charset="0"/>
            </a:endParaRPr>
          </a:p>
        </p:txBody>
      </p:sp>
      <p:sp>
        <p:nvSpPr>
          <p:cNvPr id="6" name="Текст 5">
            <a:extLst>
              <a:ext uri="{FF2B5EF4-FFF2-40B4-BE49-F238E27FC236}">
                <a16:creationId xmlns:a16="http://schemas.microsoft.com/office/drawing/2014/main" id="{A46A3C40-BF99-4512-BE84-D2E2B593CECF}"/>
              </a:ext>
            </a:extLst>
          </p:cNvPr>
          <p:cNvSpPr>
            <a:spLocks noGrp="1"/>
          </p:cNvSpPr>
          <p:nvPr>
            <p:ph type="body" sz="quarter" idx="4294967295"/>
          </p:nvPr>
        </p:nvSpPr>
        <p:spPr>
          <a:xfrm>
            <a:off x="0" y="709613"/>
            <a:ext cx="7496175" cy="450850"/>
          </a:xfrm>
        </p:spPr>
        <p:txBody>
          <a:bodyPr>
            <a:normAutofit fontScale="70000" lnSpcReduction="20000"/>
          </a:bodyPr>
          <a:lstStyle/>
          <a:p>
            <a:r>
              <a:rPr lang="ru-RU" dirty="0"/>
              <a:t>Приоритетный метод определения и обоснования НМЦК </a:t>
            </a:r>
          </a:p>
          <a:p>
            <a:endParaRPr lang="ru-RU" dirty="0"/>
          </a:p>
        </p:txBody>
      </p:sp>
      <p:sp>
        <p:nvSpPr>
          <p:cNvPr id="9" name="Freeform 37"/>
          <p:cNvSpPr>
            <a:spLocks noEditPoints="1"/>
          </p:cNvSpPr>
          <p:nvPr/>
        </p:nvSpPr>
        <p:spPr bwMode="auto">
          <a:xfrm>
            <a:off x="541177" y="1586204"/>
            <a:ext cx="541336" cy="504531"/>
          </a:xfrm>
          <a:custGeom>
            <a:avLst/>
            <a:gdLst>
              <a:gd name="T0" fmla="*/ 2147483646 w 1251"/>
              <a:gd name="T1" fmla="*/ 2147483646 h 1038"/>
              <a:gd name="T2" fmla="*/ 2147483646 w 1251"/>
              <a:gd name="T3" fmla="*/ 2147483646 h 1038"/>
              <a:gd name="T4" fmla="*/ 2147483646 w 1251"/>
              <a:gd name="T5" fmla="*/ 2147483646 h 1038"/>
              <a:gd name="T6" fmla="*/ 2147483646 w 1251"/>
              <a:gd name="T7" fmla="*/ 2147483646 h 1038"/>
              <a:gd name="T8" fmla="*/ 2147483646 w 1251"/>
              <a:gd name="T9" fmla="*/ 2147483646 h 1038"/>
              <a:gd name="T10" fmla="*/ 2147483646 w 1251"/>
              <a:gd name="T11" fmla="*/ 2147483646 h 1038"/>
              <a:gd name="T12" fmla="*/ 2147483646 w 1251"/>
              <a:gd name="T13" fmla="*/ 2147483646 h 1038"/>
              <a:gd name="T14" fmla="*/ 2147483646 w 1251"/>
              <a:gd name="T15" fmla="*/ 2147483646 h 1038"/>
              <a:gd name="T16" fmla="*/ 2147483646 w 1251"/>
              <a:gd name="T17" fmla="*/ 2147483646 h 1038"/>
              <a:gd name="T18" fmla="*/ 2147483646 w 1251"/>
              <a:gd name="T19" fmla="*/ 2147483646 h 1038"/>
              <a:gd name="T20" fmla="*/ 2147483646 w 1251"/>
              <a:gd name="T21" fmla="*/ 2147483646 h 1038"/>
              <a:gd name="T22" fmla="*/ 2147483646 w 1251"/>
              <a:gd name="T23" fmla="*/ 2147483646 h 1038"/>
              <a:gd name="T24" fmla="*/ 2147483646 w 1251"/>
              <a:gd name="T25" fmla="*/ 2147483646 h 1038"/>
              <a:gd name="T26" fmla="*/ 2147483646 w 1251"/>
              <a:gd name="T27" fmla="*/ 2147483646 h 1038"/>
              <a:gd name="T28" fmla="*/ 2147483646 w 1251"/>
              <a:gd name="T29" fmla="*/ 2147483646 h 1038"/>
              <a:gd name="T30" fmla="*/ 2147483646 w 1251"/>
              <a:gd name="T31" fmla="*/ 2147483646 h 1038"/>
              <a:gd name="T32" fmla="*/ 2147483646 w 1251"/>
              <a:gd name="T33" fmla="*/ 2147483646 h 1038"/>
              <a:gd name="T34" fmla="*/ 2147483646 w 1251"/>
              <a:gd name="T35" fmla="*/ 2147483646 h 1038"/>
              <a:gd name="T36" fmla="*/ 2147483646 w 1251"/>
              <a:gd name="T37" fmla="*/ 2147483646 h 1038"/>
              <a:gd name="T38" fmla="*/ 0 w 1251"/>
              <a:gd name="T39" fmla="*/ 2147483646 h 1038"/>
              <a:gd name="T40" fmla="*/ 2147483646 w 1251"/>
              <a:gd name="T41" fmla="*/ 2147483646 h 1038"/>
              <a:gd name="T42" fmla="*/ 2147483646 w 1251"/>
              <a:gd name="T43" fmla="*/ 2147483646 h 1038"/>
              <a:gd name="T44" fmla="*/ 2147483646 w 1251"/>
              <a:gd name="T45" fmla="*/ 2147483646 h 1038"/>
              <a:gd name="T46" fmla="*/ 2147483646 w 1251"/>
              <a:gd name="T47" fmla="*/ 2147483646 h 1038"/>
              <a:gd name="T48" fmla="*/ 2147483646 w 1251"/>
              <a:gd name="T49" fmla="*/ 2147483646 h 1038"/>
              <a:gd name="T50" fmla="*/ 2147483646 w 1251"/>
              <a:gd name="T51" fmla="*/ 2147483646 h 1038"/>
              <a:gd name="T52" fmla="*/ 2147483646 w 1251"/>
              <a:gd name="T53" fmla="*/ 2147483646 h 1038"/>
              <a:gd name="T54" fmla="*/ 2147483646 w 1251"/>
              <a:gd name="T55" fmla="*/ 2147483646 h 1038"/>
              <a:gd name="T56" fmla="*/ 2147483646 w 1251"/>
              <a:gd name="T57" fmla="*/ 2147483646 h 1038"/>
              <a:gd name="T58" fmla="*/ 2147483646 w 1251"/>
              <a:gd name="T59" fmla="*/ 2147483646 h 1038"/>
              <a:gd name="T60" fmla="*/ 2147483646 w 1251"/>
              <a:gd name="T61" fmla="*/ 2147483646 h 1038"/>
              <a:gd name="T62" fmla="*/ 2147483646 w 1251"/>
              <a:gd name="T63" fmla="*/ 2147483646 h 1038"/>
              <a:gd name="T64" fmla="*/ 2147483646 w 1251"/>
              <a:gd name="T65" fmla="*/ 2147483646 h 1038"/>
              <a:gd name="T66" fmla="*/ 2147483646 w 1251"/>
              <a:gd name="T67" fmla="*/ 2147483646 h 1038"/>
              <a:gd name="T68" fmla="*/ 2147483646 w 1251"/>
              <a:gd name="T69" fmla="*/ 2147483646 h 1038"/>
              <a:gd name="T70" fmla="*/ 2147483646 w 1251"/>
              <a:gd name="T71" fmla="*/ 2147483646 h 1038"/>
              <a:gd name="T72" fmla="*/ 2147483646 w 1251"/>
              <a:gd name="T73" fmla="*/ 2147483646 h 1038"/>
              <a:gd name="T74" fmla="*/ 2147483646 w 1251"/>
              <a:gd name="T75" fmla="*/ 2147483646 h 1038"/>
              <a:gd name="T76" fmla="*/ 2147483646 w 1251"/>
              <a:gd name="T77" fmla="*/ 2147483646 h 1038"/>
              <a:gd name="T78" fmla="*/ 2147483646 w 1251"/>
              <a:gd name="T79" fmla="*/ 2147483646 h 1038"/>
              <a:gd name="T80" fmla="*/ 2147483646 w 1251"/>
              <a:gd name="T81" fmla="*/ 2147483646 h 1038"/>
              <a:gd name="T82" fmla="*/ 2147483646 w 1251"/>
              <a:gd name="T83" fmla="*/ 2147483646 h 1038"/>
              <a:gd name="T84" fmla="*/ 2147483646 w 1251"/>
              <a:gd name="T85" fmla="*/ 2147483646 h 1038"/>
              <a:gd name="T86" fmla="*/ 2147483646 w 1251"/>
              <a:gd name="T87" fmla="*/ 2147483646 h 1038"/>
              <a:gd name="T88" fmla="*/ 2147483646 w 1251"/>
              <a:gd name="T89" fmla="*/ 2147483646 h 1038"/>
              <a:gd name="T90" fmla="*/ 2147483646 w 1251"/>
              <a:gd name="T91" fmla="*/ 2147483646 h 1038"/>
              <a:gd name="T92" fmla="*/ 2147483646 w 1251"/>
              <a:gd name="T93" fmla="*/ 2147483646 h 1038"/>
              <a:gd name="T94" fmla="*/ 2147483646 w 1251"/>
              <a:gd name="T95" fmla="*/ 2147483646 h 1038"/>
              <a:gd name="T96" fmla="*/ 2147483646 w 1251"/>
              <a:gd name="T97" fmla="*/ 2147483646 h 1038"/>
              <a:gd name="T98" fmla="*/ 2147483646 w 1251"/>
              <a:gd name="T99" fmla="*/ 2147483646 h 1038"/>
              <a:gd name="T100" fmla="*/ 2147483646 w 1251"/>
              <a:gd name="T101" fmla="*/ 2147483646 h 1038"/>
              <a:gd name="T102" fmla="*/ 2147483646 w 1251"/>
              <a:gd name="T103" fmla="*/ 2147483646 h 1038"/>
              <a:gd name="T104" fmla="*/ 2147483646 w 1251"/>
              <a:gd name="T105" fmla="*/ 2147483646 h 1038"/>
              <a:gd name="T106" fmla="*/ 2147483646 w 1251"/>
              <a:gd name="T107" fmla="*/ 2147483646 h 1038"/>
              <a:gd name="T108" fmla="*/ 2147483646 w 1251"/>
              <a:gd name="T109" fmla="*/ 2147483646 h 1038"/>
              <a:gd name="T110" fmla="*/ 2147483646 w 1251"/>
              <a:gd name="T111" fmla="*/ 2147483646 h 1038"/>
              <a:gd name="T112" fmla="*/ 2147483646 w 1251"/>
              <a:gd name="T113" fmla="*/ 2147483646 h 1038"/>
              <a:gd name="T114" fmla="*/ 2147483646 w 1251"/>
              <a:gd name="T115" fmla="*/ 2147483646 h 1038"/>
              <a:gd name="T116" fmla="*/ 2147483646 w 1251"/>
              <a:gd name="T117" fmla="*/ 2147483646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1" h="1038">
                <a:moveTo>
                  <a:pt x="1114" y="9"/>
                </a:moveTo>
                <a:lnTo>
                  <a:pt x="1242" y="144"/>
                </a:lnTo>
                <a:lnTo>
                  <a:pt x="1246" y="149"/>
                </a:lnTo>
                <a:lnTo>
                  <a:pt x="1249" y="155"/>
                </a:lnTo>
                <a:lnTo>
                  <a:pt x="1251" y="161"/>
                </a:lnTo>
                <a:lnTo>
                  <a:pt x="1251" y="167"/>
                </a:lnTo>
                <a:lnTo>
                  <a:pt x="1251" y="173"/>
                </a:lnTo>
                <a:lnTo>
                  <a:pt x="1249" y="180"/>
                </a:lnTo>
                <a:lnTo>
                  <a:pt x="1246" y="185"/>
                </a:lnTo>
                <a:lnTo>
                  <a:pt x="1243" y="190"/>
                </a:lnTo>
                <a:lnTo>
                  <a:pt x="745" y="801"/>
                </a:lnTo>
                <a:lnTo>
                  <a:pt x="742" y="805"/>
                </a:lnTo>
                <a:lnTo>
                  <a:pt x="738" y="808"/>
                </a:lnTo>
                <a:lnTo>
                  <a:pt x="734" y="810"/>
                </a:lnTo>
                <a:lnTo>
                  <a:pt x="730" y="811"/>
                </a:lnTo>
                <a:lnTo>
                  <a:pt x="550" y="873"/>
                </a:lnTo>
                <a:lnTo>
                  <a:pt x="544" y="874"/>
                </a:lnTo>
                <a:lnTo>
                  <a:pt x="538" y="874"/>
                </a:lnTo>
                <a:lnTo>
                  <a:pt x="533" y="873"/>
                </a:lnTo>
                <a:lnTo>
                  <a:pt x="526" y="871"/>
                </a:lnTo>
                <a:lnTo>
                  <a:pt x="522" y="867"/>
                </a:lnTo>
                <a:lnTo>
                  <a:pt x="517" y="863"/>
                </a:lnTo>
                <a:lnTo>
                  <a:pt x="514" y="857"/>
                </a:lnTo>
                <a:lnTo>
                  <a:pt x="512" y="851"/>
                </a:lnTo>
                <a:lnTo>
                  <a:pt x="510" y="844"/>
                </a:lnTo>
                <a:lnTo>
                  <a:pt x="511" y="836"/>
                </a:lnTo>
                <a:lnTo>
                  <a:pt x="535" y="645"/>
                </a:lnTo>
                <a:lnTo>
                  <a:pt x="536" y="640"/>
                </a:lnTo>
                <a:lnTo>
                  <a:pt x="537" y="635"/>
                </a:lnTo>
                <a:lnTo>
                  <a:pt x="539" y="630"/>
                </a:lnTo>
                <a:lnTo>
                  <a:pt x="542" y="627"/>
                </a:lnTo>
                <a:lnTo>
                  <a:pt x="1069" y="10"/>
                </a:lnTo>
                <a:lnTo>
                  <a:pt x="1073" y="6"/>
                </a:lnTo>
                <a:lnTo>
                  <a:pt x="1078" y="3"/>
                </a:lnTo>
                <a:lnTo>
                  <a:pt x="1085" y="1"/>
                </a:lnTo>
                <a:lnTo>
                  <a:pt x="1090" y="0"/>
                </a:lnTo>
                <a:lnTo>
                  <a:pt x="1096" y="0"/>
                </a:lnTo>
                <a:lnTo>
                  <a:pt x="1102" y="2"/>
                </a:lnTo>
                <a:lnTo>
                  <a:pt x="1108" y="4"/>
                </a:lnTo>
                <a:lnTo>
                  <a:pt x="1113" y="8"/>
                </a:lnTo>
                <a:lnTo>
                  <a:pt x="1113" y="9"/>
                </a:lnTo>
                <a:lnTo>
                  <a:pt x="1114" y="9"/>
                </a:lnTo>
                <a:close/>
                <a:moveTo>
                  <a:pt x="788" y="58"/>
                </a:moveTo>
                <a:lnTo>
                  <a:pt x="794" y="58"/>
                </a:lnTo>
                <a:lnTo>
                  <a:pt x="799" y="61"/>
                </a:lnTo>
                <a:lnTo>
                  <a:pt x="804" y="64"/>
                </a:lnTo>
                <a:lnTo>
                  <a:pt x="810" y="68"/>
                </a:lnTo>
                <a:lnTo>
                  <a:pt x="813" y="73"/>
                </a:lnTo>
                <a:lnTo>
                  <a:pt x="816" y="78"/>
                </a:lnTo>
                <a:lnTo>
                  <a:pt x="818" y="85"/>
                </a:lnTo>
                <a:lnTo>
                  <a:pt x="819" y="91"/>
                </a:lnTo>
                <a:lnTo>
                  <a:pt x="818" y="98"/>
                </a:lnTo>
                <a:lnTo>
                  <a:pt x="816" y="104"/>
                </a:lnTo>
                <a:lnTo>
                  <a:pt x="813" y="110"/>
                </a:lnTo>
                <a:lnTo>
                  <a:pt x="810" y="115"/>
                </a:lnTo>
                <a:lnTo>
                  <a:pt x="804" y="118"/>
                </a:lnTo>
                <a:lnTo>
                  <a:pt x="799" y="121"/>
                </a:lnTo>
                <a:lnTo>
                  <a:pt x="794" y="123"/>
                </a:lnTo>
                <a:lnTo>
                  <a:pt x="788" y="124"/>
                </a:lnTo>
                <a:lnTo>
                  <a:pt x="63" y="124"/>
                </a:lnTo>
                <a:lnTo>
                  <a:pt x="63" y="972"/>
                </a:lnTo>
                <a:lnTo>
                  <a:pt x="937" y="972"/>
                </a:lnTo>
                <a:lnTo>
                  <a:pt x="937" y="683"/>
                </a:lnTo>
                <a:lnTo>
                  <a:pt x="938" y="676"/>
                </a:lnTo>
                <a:lnTo>
                  <a:pt x="939" y="670"/>
                </a:lnTo>
                <a:lnTo>
                  <a:pt x="942" y="665"/>
                </a:lnTo>
                <a:lnTo>
                  <a:pt x="947" y="660"/>
                </a:lnTo>
                <a:lnTo>
                  <a:pt x="951" y="656"/>
                </a:lnTo>
                <a:lnTo>
                  <a:pt x="956" y="652"/>
                </a:lnTo>
                <a:lnTo>
                  <a:pt x="962" y="650"/>
                </a:lnTo>
                <a:lnTo>
                  <a:pt x="969" y="650"/>
                </a:lnTo>
                <a:lnTo>
                  <a:pt x="975" y="650"/>
                </a:lnTo>
                <a:lnTo>
                  <a:pt x="981" y="652"/>
                </a:lnTo>
                <a:lnTo>
                  <a:pt x="986" y="656"/>
                </a:lnTo>
                <a:lnTo>
                  <a:pt x="991" y="660"/>
                </a:lnTo>
                <a:lnTo>
                  <a:pt x="995" y="665"/>
                </a:lnTo>
                <a:lnTo>
                  <a:pt x="998" y="670"/>
                </a:lnTo>
                <a:lnTo>
                  <a:pt x="999" y="676"/>
                </a:lnTo>
                <a:lnTo>
                  <a:pt x="1000" y="683"/>
                </a:lnTo>
                <a:lnTo>
                  <a:pt x="1000" y="1006"/>
                </a:lnTo>
                <a:lnTo>
                  <a:pt x="999" y="1012"/>
                </a:lnTo>
                <a:lnTo>
                  <a:pt x="998" y="1018"/>
                </a:lnTo>
                <a:lnTo>
                  <a:pt x="995" y="1024"/>
                </a:lnTo>
                <a:lnTo>
                  <a:pt x="991" y="1029"/>
                </a:lnTo>
                <a:lnTo>
                  <a:pt x="986" y="1033"/>
                </a:lnTo>
                <a:lnTo>
                  <a:pt x="981" y="1036"/>
                </a:lnTo>
                <a:lnTo>
                  <a:pt x="975" y="1038"/>
                </a:lnTo>
                <a:lnTo>
                  <a:pt x="969" y="1038"/>
                </a:lnTo>
                <a:lnTo>
                  <a:pt x="32" y="1038"/>
                </a:lnTo>
                <a:lnTo>
                  <a:pt x="25" y="1038"/>
                </a:lnTo>
                <a:lnTo>
                  <a:pt x="20" y="1036"/>
                </a:lnTo>
                <a:lnTo>
                  <a:pt x="14" y="1033"/>
                </a:lnTo>
                <a:lnTo>
                  <a:pt x="10" y="1029"/>
                </a:lnTo>
                <a:lnTo>
                  <a:pt x="6" y="1024"/>
                </a:lnTo>
                <a:lnTo>
                  <a:pt x="3" y="1018"/>
                </a:lnTo>
                <a:lnTo>
                  <a:pt x="1" y="1012"/>
                </a:lnTo>
                <a:lnTo>
                  <a:pt x="0" y="1006"/>
                </a:lnTo>
                <a:lnTo>
                  <a:pt x="0" y="91"/>
                </a:lnTo>
                <a:lnTo>
                  <a:pt x="1" y="85"/>
                </a:lnTo>
                <a:lnTo>
                  <a:pt x="3" y="78"/>
                </a:lnTo>
                <a:lnTo>
                  <a:pt x="6" y="73"/>
                </a:lnTo>
                <a:lnTo>
                  <a:pt x="10" y="68"/>
                </a:lnTo>
                <a:lnTo>
                  <a:pt x="14" y="64"/>
                </a:lnTo>
                <a:lnTo>
                  <a:pt x="20" y="61"/>
                </a:lnTo>
                <a:lnTo>
                  <a:pt x="25" y="58"/>
                </a:lnTo>
                <a:lnTo>
                  <a:pt x="32" y="58"/>
                </a:lnTo>
                <a:lnTo>
                  <a:pt x="788" y="58"/>
                </a:lnTo>
                <a:close/>
                <a:moveTo>
                  <a:pt x="140" y="269"/>
                </a:moveTo>
                <a:lnTo>
                  <a:pt x="133" y="269"/>
                </a:lnTo>
                <a:lnTo>
                  <a:pt x="128" y="267"/>
                </a:lnTo>
                <a:lnTo>
                  <a:pt x="123" y="263"/>
                </a:lnTo>
                <a:lnTo>
                  <a:pt x="117" y="259"/>
                </a:lnTo>
                <a:lnTo>
                  <a:pt x="114" y="255"/>
                </a:lnTo>
                <a:lnTo>
                  <a:pt x="111" y="249"/>
                </a:lnTo>
                <a:lnTo>
                  <a:pt x="109" y="242"/>
                </a:lnTo>
                <a:lnTo>
                  <a:pt x="109" y="236"/>
                </a:lnTo>
                <a:lnTo>
                  <a:pt x="109" y="230"/>
                </a:lnTo>
                <a:lnTo>
                  <a:pt x="111" y="224"/>
                </a:lnTo>
                <a:lnTo>
                  <a:pt x="114" y="217"/>
                </a:lnTo>
                <a:lnTo>
                  <a:pt x="117" y="213"/>
                </a:lnTo>
                <a:lnTo>
                  <a:pt x="123" y="209"/>
                </a:lnTo>
                <a:lnTo>
                  <a:pt x="128" y="206"/>
                </a:lnTo>
                <a:lnTo>
                  <a:pt x="133" y="204"/>
                </a:lnTo>
                <a:lnTo>
                  <a:pt x="140" y="203"/>
                </a:lnTo>
                <a:lnTo>
                  <a:pt x="561" y="203"/>
                </a:lnTo>
                <a:lnTo>
                  <a:pt x="567" y="204"/>
                </a:lnTo>
                <a:lnTo>
                  <a:pt x="573" y="206"/>
                </a:lnTo>
                <a:lnTo>
                  <a:pt x="579" y="209"/>
                </a:lnTo>
                <a:lnTo>
                  <a:pt x="583" y="213"/>
                </a:lnTo>
                <a:lnTo>
                  <a:pt x="587" y="217"/>
                </a:lnTo>
                <a:lnTo>
                  <a:pt x="589" y="224"/>
                </a:lnTo>
                <a:lnTo>
                  <a:pt x="591" y="230"/>
                </a:lnTo>
                <a:lnTo>
                  <a:pt x="592" y="236"/>
                </a:lnTo>
                <a:lnTo>
                  <a:pt x="591" y="242"/>
                </a:lnTo>
                <a:lnTo>
                  <a:pt x="589" y="249"/>
                </a:lnTo>
                <a:lnTo>
                  <a:pt x="587" y="255"/>
                </a:lnTo>
                <a:lnTo>
                  <a:pt x="583" y="259"/>
                </a:lnTo>
                <a:lnTo>
                  <a:pt x="579" y="263"/>
                </a:lnTo>
                <a:lnTo>
                  <a:pt x="573" y="267"/>
                </a:lnTo>
                <a:lnTo>
                  <a:pt x="567" y="269"/>
                </a:lnTo>
                <a:lnTo>
                  <a:pt x="561" y="269"/>
                </a:lnTo>
                <a:lnTo>
                  <a:pt x="140" y="269"/>
                </a:lnTo>
                <a:close/>
                <a:moveTo>
                  <a:pt x="140" y="424"/>
                </a:moveTo>
                <a:lnTo>
                  <a:pt x="133" y="424"/>
                </a:lnTo>
                <a:lnTo>
                  <a:pt x="128" y="422"/>
                </a:lnTo>
                <a:lnTo>
                  <a:pt x="123" y="419"/>
                </a:lnTo>
                <a:lnTo>
                  <a:pt x="117" y="415"/>
                </a:lnTo>
                <a:lnTo>
                  <a:pt x="114" y="410"/>
                </a:lnTo>
                <a:lnTo>
                  <a:pt x="111" y="405"/>
                </a:lnTo>
                <a:lnTo>
                  <a:pt x="109" y="398"/>
                </a:lnTo>
                <a:lnTo>
                  <a:pt x="109" y="392"/>
                </a:lnTo>
                <a:lnTo>
                  <a:pt x="109" y="385"/>
                </a:lnTo>
                <a:lnTo>
                  <a:pt x="111" y="378"/>
                </a:lnTo>
                <a:lnTo>
                  <a:pt x="114" y="373"/>
                </a:lnTo>
                <a:lnTo>
                  <a:pt x="117" y="368"/>
                </a:lnTo>
                <a:lnTo>
                  <a:pt x="123" y="365"/>
                </a:lnTo>
                <a:lnTo>
                  <a:pt x="128" y="362"/>
                </a:lnTo>
                <a:lnTo>
                  <a:pt x="133" y="360"/>
                </a:lnTo>
                <a:lnTo>
                  <a:pt x="140" y="359"/>
                </a:lnTo>
                <a:lnTo>
                  <a:pt x="327" y="359"/>
                </a:lnTo>
                <a:lnTo>
                  <a:pt x="333" y="360"/>
                </a:lnTo>
                <a:lnTo>
                  <a:pt x="339" y="362"/>
                </a:lnTo>
                <a:lnTo>
                  <a:pt x="344" y="365"/>
                </a:lnTo>
                <a:lnTo>
                  <a:pt x="350" y="368"/>
                </a:lnTo>
                <a:lnTo>
                  <a:pt x="353" y="373"/>
                </a:lnTo>
                <a:lnTo>
                  <a:pt x="356" y="378"/>
                </a:lnTo>
                <a:lnTo>
                  <a:pt x="358" y="385"/>
                </a:lnTo>
                <a:lnTo>
                  <a:pt x="358" y="392"/>
                </a:lnTo>
                <a:lnTo>
                  <a:pt x="358" y="398"/>
                </a:lnTo>
                <a:lnTo>
                  <a:pt x="356" y="405"/>
                </a:lnTo>
                <a:lnTo>
                  <a:pt x="353" y="410"/>
                </a:lnTo>
                <a:lnTo>
                  <a:pt x="350" y="415"/>
                </a:lnTo>
                <a:lnTo>
                  <a:pt x="344" y="419"/>
                </a:lnTo>
                <a:lnTo>
                  <a:pt x="339" y="422"/>
                </a:lnTo>
                <a:lnTo>
                  <a:pt x="333" y="424"/>
                </a:lnTo>
                <a:lnTo>
                  <a:pt x="327" y="424"/>
                </a:lnTo>
                <a:lnTo>
                  <a:pt x="140" y="424"/>
                </a:lnTo>
                <a:close/>
                <a:moveTo>
                  <a:pt x="140" y="581"/>
                </a:moveTo>
                <a:lnTo>
                  <a:pt x="133" y="580"/>
                </a:lnTo>
                <a:lnTo>
                  <a:pt x="128" y="579"/>
                </a:lnTo>
                <a:lnTo>
                  <a:pt x="123" y="576"/>
                </a:lnTo>
                <a:lnTo>
                  <a:pt x="117" y="572"/>
                </a:lnTo>
                <a:lnTo>
                  <a:pt x="114" y="567"/>
                </a:lnTo>
                <a:lnTo>
                  <a:pt x="111" y="561"/>
                </a:lnTo>
                <a:lnTo>
                  <a:pt x="109" y="555"/>
                </a:lnTo>
                <a:lnTo>
                  <a:pt x="109" y="549"/>
                </a:lnTo>
                <a:lnTo>
                  <a:pt x="109" y="542"/>
                </a:lnTo>
                <a:lnTo>
                  <a:pt x="111" y="535"/>
                </a:lnTo>
                <a:lnTo>
                  <a:pt x="114" y="530"/>
                </a:lnTo>
                <a:lnTo>
                  <a:pt x="117" y="525"/>
                </a:lnTo>
                <a:lnTo>
                  <a:pt x="123" y="522"/>
                </a:lnTo>
                <a:lnTo>
                  <a:pt x="128" y="519"/>
                </a:lnTo>
                <a:lnTo>
                  <a:pt x="133" y="516"/>
                </a:lnTo>
                <a:lnTo>
                  <a:pt x="140" y="515"/>
                </a:lnTo>
                <a:lnTo>
                  <a:pt x="476" y="515"/>
                </a:lnTo>
                <a:lnTo>
                  <a:pt x="482" y="516"/>
                </a:lnTo>
                <a:lnTo>
                  <a:pt x="488" y="519"/>
                </a:lnTo>
                <a:lnTo>
                  <a:pt x="493" y="522"/>
                </a:lnTo>
                <a:lnTo>
                  <a:pt x="498" y="525"/>
                </a:lnTo>
                <a:lnTo>
                  <a:pt x="502" y="530"/>
                </a:lnTo>
                <a:lnTo>
                  <a:pt x="504" y="535"/>
                </a:lnTo>
                <a:lnTo>
                  <a:pt x="506" y="542"/>
                </a:lnTo>
                <a:lnTo>
                  <a:pt x="507" y="549"/>
                </a:lnTo>
                <a:lnTo>
                  <a:pt x="506" y="555"/>
                </a:lnTo>
                <a:lnTo>
                  <a:pt x="504" y="561"/>
                </a:lnTo>
                <a:lnTo>
                  <a:pt x="502" y="567"/>
                </a:lnTo>
                <a:lnTo>
                  <a:pt x="498" y="572"/>
                </a:lnTo>
                <a:lnTo>
                  <a:pt x="493" y="576"/>
                </a:lnTo>
                <a:lnTo>
                  <a:pt x="488" y="579"/>
                </a:lnTo>
                <a:lnTo>
                  <a:pt x="482" y="580"/>
                </a:lnTo>
                <a:lnTo>
                  <a:pt x="476" y="581"/>
                </a:lnTo>
                <a:lnTo>
                  <a:pt x="140" y="581"/>
                </a:lnTo>
                <a:close/>
                <a:moveTo>
                  <a:pt x="140" y="736"/>
                </a:moveTo>
                <a:lnTo>
                  <a:pt x="133" y="735"/>
                </a:lnTo>
                <a:lnTo>
                  <a:pt x="128" y="733"/>
                </a:lnTo>
                <a:lnTo>
                  <a:pt x="123" y="730"/>
                </a:lnTo>
                <a:lnTo>
                  <a:pt x="117" y="727"/>
                </a:lnTo>
                <a:lnTo>
                  <a:pt x="114" y="721"/>
                </a:lnTo>
                <a:lnTo>
                  <a:pt x="111" y="715"/>
                </a:lnTo>
                <a:lnTo>
                  <a:pt x="109" y="710"/>
                </a:lnTo>
                <a:lnTo>
                  <a:pt x="109" y="703"/>
                </a:lnTo>
                <a:lnTo>
                  <a:pt x="109" y="696"/>
                </a:lnTo>
                <a:lnTo>
                  <a:pt x="111" y="690"/>
                </a:lnTo>
                <a:lnTo>
                  <a:pt x="114" y="685"/>
                </a:lnTo>
                <a:lnTo>
                  <a:pt x="117" y="680"/>
                </a:lnTo>
                <a:lnTo>
                  <a:pt x="123" y="675"/>
                </a:lnTo>
                <a:lnTo>
                  <a:pt x="128" y="672"/>
                </a:lnTo>
                <a:lnTo>
                  <a:pt x="133" y="670"/>
                </a:lnTo>
                <a:lnTo>
                  <a:pt x="140" y="670"/>
                </a:lnTo>
                <a:lnTo>
                  <a:pt x="327" y="670"/>
                </a:lnTo>
                <a:lnTo>
                  <a:pt x="333" y="670"/>
                </a:lnTo>
                <a:lnTo>
                  <a:pt x="339" y="672"/>
                </a:lnTo>
                <a:lnTo>
                  <a:pt x="344" y="675"/>
                </a:lnTo>
                <a:lnTo>
                  <a:pt x="350" y="680"/>
                </a:lnTo>
                <a:lnTo>
                  <a:pt x="353" y="685"/>
                </a:lnTo>
                <a:lnTo>
                  <a:pt x="356" y="690"/>
                </a:lnTo>
                <a:lnTo>
                  <a:pt x="358" y="696"/>
                </a:lnTo>
                <a:lnTo>
                  <a:pt x="358" y="703"/>
                </a:lnTo>
                <a:lnTo>
                  <a:pt x="358" y="710"/>
                </a:lnTo>
                <a:lnTo>
                  <a:pt x="356" y="715"/>
                </a:lnTo>
                <a:lnTo>
                  <a:pt x="353" y="721"/>
                </a:lnTo>
                <a:lnTo>
                  <a:pt x="350" y="727"/>
                </a:lnTo>
                <a:lnTo>
                  <a:pt x="344" y="730"/>
                </a:lnTo>
                <a:lnTo>
                  <a:pt x="339" y="733"/>
                </a:lnTo>
                <a:lnTo>
                  <a:pt x="333" y="735"/>
                </a:lnTo>
                <a:lnTo>
                  <a:pt x="327" y="736"/>
                </a:lnTo>
                <a:lnTo>
                  <a:pt x="140" y="736"/>
                </a:lnTo>
                <a:close/>
                <a:moveTo>
                  <a:pt x="140" y="888"/>
                </a:moveTo>
                <a:lnTo>
                  <a:pt x="133" y="887"/>
                </a:lnTo>
                <a:lnTo>
                  <a:pt x="128" y="886"/>
                </a:lnTo>
                <a:lnTo>
                  <a:pt x="123" y="882"/>
                </a:lnTo>
                <a:lnTo>
                  <a:pt x="117" y="878"/>
                </a:lnTo>
                <a:lnTo>
                  <a:pt x="114" y="873"/>
                </a:lnTo>
                <a:lnTo>
                  <a:pt x="111" y="868"/>
                </a:lnTo>
                <a:lnTo>
                  <a:pt x="109" y="862"/>
                </a:lnTo>
                <a:lnTo>
                  <a:pt x="109" y="855"/>
                </a:lnTo>
                <a:lnTo>
                  <a:pt x="109" y="848"/>
                </a:lnTo>
                <a:lnTo>
                  <a:pt x="111" y="842"/>
                </a:lnTo>
                <a:lnTo>
                  <a:pt x="114" y="836"/>
                </a:lnTo>
                <a:lnTo>
                  <a:pt x="117" y="831"/>
                </a:lnTo>
                <a:lnTo>
                  <a:pt x="123" y="827"/>
                </a:lnTo>
                <a:lnTo>
                  <a:pt x="128" y="825"/>
                </a:lnTo>
                <a:lnTo>
                  <a:pt x="133" y="823"/>
                </a:lnTo>
                <a:lnTo>
                  <a:pt x="140" y="822"/>
                </a:lnTo>
                <a:lnTo>
                  <a:pt x="350" y="822"/>
                </a:lnTo>
                <a:lnTo>
                  <a:pt x="356" y="823"/>
                </a:lnTo>
                <a:lnTo>
                  <a:pt x="361" y="825"/>
                </a:lnTo>
                <a:lnTo>
                  <a:pt x="366" y="827"/>
                </a:lnTo>
                <a:lnTo>
                  <a:pt x="372" y="831"/>
                </a:lnTo>
                <a:lnTo>
                  <a:pt x="375" y="836"/>
                </a:lnTo>
                <a:lnTo>
                  <a:pt x="378" y="842"/>
                </a:lnTo>
                <a:lnTo>
                  <a:pt x="380" y="848"/>
                </a:lnTo>
                <a:lnTo>
                  <a:pt x="381" y="855"/>
                </a:lnTo>
                <a:lnTo>
                  <a:pt x="380" y="862"/>
                </a:lnTo>
                <a:lnTo>
                  <a:pt x="378" y="868"/>
                </a:lnTo>
                <a:lnTo>
                  <a:pt x="375" y="873"/>
                </a:lnTo>
                <a:lnTo>
                  <a:pt x="372" y="878"/>
                </a:lnTo>
                <a:lnTo>
                  <a:pt x="366" y="882"/>
                </a:lnTo>
                <a:lnTo>
                  <a:pt x="361" y="886"/>
                </a:lnTo>
                <a:lnTo>
                  <a:pt x="356" y="887"/>
                </a:lnTo>
                <a:lnTo>
                  <a:pt x="350" y="888"/>
                </a:lnTo>
                <a:lnTo>
                  <a:pt x="140" y="888"/>
                </a:lnTo>
                <a:close/>
                <a:moveTo>
                  <a:pt x="611" y="645"/>
                </a:moveTo>
                <a:lnTo>
                  <a:pt x="717" y="735"/>
                </a:lnTo>
                <a:lnTo>
                  <a:pt x="1092" y="274"/>
                </a:lnTo>
                <a:lnTo>
                  <a:pt x="1005" y="183"/>
                </a:lnTo>
                <a:lnTo>
                  <a:pt x="611" y="645"/>
                </a:lnTo>
                <a:close/>
                <a:moveTo>
                  <a:pt x="656" y="767"/>
                </a:moveTo>
                <a:lnTo>
                  <a:pt x="589" y="711"/>
                </a:lnTo>
                <a:lnTo>
                  <a:pt x="579" y="794"/>
                </a:lnTo>
                <a:lnTo>
                  <a:pt x="656" y="767"/>
                </a:lnTo>
                <a:close/>
                <a:moveTo>
                  <a:pt x="1178" y="169"/>
                </a:moveTo>
                <a:lnTo>
                  <a:pt x="1093" y="80"/>
                </a:lnTo>
                <a:lnTo>
                  <a:pt x="1047" y="134"/>
                </a:lnTo>
                <a:lnTo>
                  <a:pt x="1133" y="224"/>
                </a:lnTo>
                <a:lnTo>
                  <a:pt x="1178" y="1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grpSp>
        <p:nvGrpSpPr>
          <p:cNvPr id="5" name="Группа 4"/>
          <p:cNvGrpSpPr/>
          <p:nvPr/>
        </p:nvGrpSpPr>
        <p:grpSpPr>
          <a:xfrm>
            <a:off x="834038" y="1015357"/>
            <a:ext cx="10744618" cy="4103688"/>
            <a:chOff x="303213" y="1727200"/>
            <a:chExt cx="8574671" cy="4103688"/>
          </a:xfrm>
        </p:grpSpPr>
        <p:sp>
          <p:nvSpPr>
            <p:cNvPr id="10" name="Стрелка вниз 9"/>
            <p:cNvSpPr/>
            <p:nvPr/>
          </p:nvSpPr>
          <p:spPr bwMode="auto">
            <a:xfrm rot="16200000">
              <a:off x="1546225" y="500063"/>
              <a:ext cx="4103688" cy="6557962"/>
            </a:xfrm>
            <a:prstGeom prst="downArrow">
              <a:avLst/>
            </a:prstGeom>
            <a:solidFill>
              <a:schemeClr val="accent2"/>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49171">
                <a:defRPr/>
              </a:pPr>
              <a:endParaRPr lang="ru-RU" dirty="0">
                <a:latin typeface="Arial" panose="020B0604020202020204" pitchFamily="34" charset="0"/>
                <a:cs typeface="Arial" panose="020B0604020202020204" pitchFamily="34" charset="0"/>
              </a:endParaRPr>
            </a:p>
          </p:txBody>
        </p:sp>
        <p:sp>
          <p:nvSpPr>
            <p:cNvPr id="11" name="Text Box 10"/>
            <p:cNvSpPr txBox="1">
              <a:spLocks noChangeArrowheads="1"/>
            </p:cNvSpPr>
            <p:nvPr/>
          </p:nvSpPr>
          <p:spPr bwMode="auto">
            <a:xfrm>
              <a:off x="6877634" y="2875755"/>
              <a:ext cx="2000250" cy="1806575"/>
            </a:xfrm>
            <a:prstGeom prst="roundRect">
              <a:avLst/>
            </a:prstGeom>
            <a:solidFill>
              <a:schemeClr val="bg1">
                <a:lumMod val="95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ru-RU" sz="1400" dirty="0">
                  <a:solidFill>
                    <a:srgbClr val="444444"/>
                  </a:solidFill>
                  <a:latin typeface="Trebuchet MS" panose="020B0603020202020204" pitchFamily="34" charset="0"/>
                  <a:cs typeface="Arial" pitchFamily="34" charset="0"/>
                </a:rPr>
                <a:t>Расчет НМЦК в соответствии с Методическими рекомендациями  федерального органа исполнительной власти  по регулированию контрактной системы </a:t>
              </a:r>
              <a:endParaRPr lang="ru-RU" b="1" dirty="0">
                <a:solidFill>
                  <a:srgbClr val="E4465A"/>
                </a:solidFill>
                <a:latin typeface="Trebuchet MS" panose="020B0603020202020204" pitchFamily="34" charset="0"/>
                <a:ea typeface="ＭＳ Ｐゴシック" pitchFamily="34" charset="-128"/>
                <a:cs typeface="Times New Roman" pitchFamily="18" charset="0"/>
              </a:endParaRPr>
            </a:p>
          </p:txBody>
        </p:sp>
        <p:sp>
          <p:nvSpPr>
            <p:cNvPr id="15" name="Скругленный прямоугольник 14"/>
            <p:cNvSpPr/>
            <p:nvPr/>
          </p:nvSpPr>
          <p:spPr>
            <a:xfrm>
              <a:off x="303213" y="2805007"/>
              <a:ext cx="1482725" cy="1957493"/>
            </a:xfrm>
            <a:prstGeom prst="roundRect">
              <a:avLst/>
            </a:prstGeom>
            <a:solidFill>
              <a:schemeClr val="bg1">
                <a:lumMod val="95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anchor="ctr"/>
            <a:lstStyle/>
            <a:p>
              <a:pPr algn="ctr" defTabSz="622300" eaLnBrk="1" hangingPunct="1">
                <a:lnSpc>
                  <a:spcPct val="90000"/>
                </a:lnSpc>
                <a:spcAft>
                  <a:spcPct val="35000"/>
                </a:spcAft>
                <a:defRPr/>
              </a:pPr>
              <a:r>
                <a:rPr lang="ru-RU" sz="1400" dirty="0">
                  <a:solidFill>
                    <a:srgbClr val="444444"/>
                  </a:solidFill>
                  <a:cs typeface="Arial" pitchFamily="34" charset="0"/>
                </a:rPr>
                <a:t>Направить запросы о предоставлении ценовой информации потенциальным поставщикам (подрядчикам, исполнителям)</a:t>
              </a:r>
              <a:endParaRPr lang="ru-RU" sz="1400" dirty="0">
                <a:solidFill>
                  <a:schemeClr val="tx1"/>
                </a:solidFill>
              </a:endParaRPr>
            </a:p>
          </p:txBody>
        </p:sp>
        <p:sp>
          <p:nvSpPr>
            <p:cNvPr id="17" name="Скругленный прямоугольник 16"/>
            <p:cNvSpPr/>
            <p:nvPr/>
          </p:nvSpPr>
          <p:spPr>
            <a:xfrm>
              <a:off x="1876425" y="2805006"/>
              <a:ext cx="1482725" cy="1957493"/>
            </a:xfrm>
            <a:prstGeom prst="roundRect">
              <a:avLst/>
            </a:prstGeom>
            <a:solidFill>
              <a:schemeClr val="bg1">
                <a:lumMod val="95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anchor="ctr"/>
            <a:lstStyle/>
            <a:p>
              <a:pPr algn="ctr" defTabSz="622300" eaLnBrk="1" hangingPunct="1">
                <a:lnSpc>
                  <a:spcPct val="90000"/>
                </a:lnSpc>
                <a:spcAft>
                  <a:spcPct val="35000"/>
                </a:spcAft>
                <a:defRPr/>
              </a:pPr>
              <a:r>
                <a:rPr lang="ru-RU" sz="1400" dirty="0">
                  <a:solidFill>
                    <a:srgbClr val="444444"/>
                  </a:solidFill>
                  <a:latin typeface="Trebuchet MS" panose="020B0603020202020204" pitchFamily="34" charset="0"/>
                  <a:cs typeface="Arial" pitchFamily="34" charset="0"/>
                </a:rPr>
                <a:t>Разместить запрос о предоставлении ценовой информации в ЕИС и (или) СМИ</a:t>
              </a:r>
              <a:endParaRPr lang="ru-RU" sz="1400" dirty="0">
                <a:solidFill>
                  <a:schemeClr val="tx1"/>
                </a:solidFill>
                <a:latin typeface="Trebuchet MS" panose="020B0603020202020204" pitchFamily="34" charset="0"/>
              </a:endParaRPr>
            </a:p>
          </p:txBody>
        </p:sp>
        <p:sp>
          <p:nvSpPr>
            <p:cNvPr id="18" name="Скругленный прямоугольник 17"/>
            <p:cNvSpPr/>
            <p:nvPr/>
          </p:nvSpPr>
          <p:spPr>
            <a:xfrm>
              <a:off x="3524251" y="2805005"/>
              <a:ext cx="1481138" cy="1957493"/>
            </a:xfrm>
            <a:prstGeom prst="roundRect">
              <a:avLst/>
            </a:prstGeom>
            <a:solidFill>
              <a:schemeClr val="bg1">
                <a:lumMod val="95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anchor="ctr"/>
            <a:lstStyle/>
            <a:p>
              <a:pPr algn="ctr" defTabSz="622300" eaLnBrk="1" hangingPunct="1">
                <a:lnSpc>
                  <a:spcPct val="90000"/>
                </a:lnSpc>
                <a:spcAft>
                  <a:spcPct val="35000"/>
                </a:spcAft>
                <a:defRPr/>
              </a:pPr>
              <a:r>
                <a:rPr lang="ru-RU" sz="1400" dirty="0">
                  <a:solidFill>
                    <a:srgbClr val="444444"/>
                  </a:solidFill>
                  <a:latin typeface="Trebuchet MS" panose="020B0603020202020204" pitchFamily="34" charset="0"/>
                  <a:cs typeface="Arial" pitchFamily="34" charset="0"/>
                </a:rPr>
                <a:t>Осуществить поиск ценовой информации в реестре контрактов, заключенных заказчиками</a:t>
              </a:r>
              <a:endParaRPr lang="ru-RU" sz="1400" dirty="0">
                <a:solidFill>
                  <a:schemeClr val="tx1"/>
                </a:solidFill>
                <a:latin typeface="Trebuchet MS" panose="020B0603020202020204" pitchFamily="34" charset="0"/>
              </a:endParaRPr>
            </a:p>
          </p:txBody>
        </p:sp>
        <p:sp>
          <p:nvSpPr>
            <p:cNvPr id="19" name="Скругленный прямоугольник 18"/>
            <p:cNvSpPr/>
            <p:nvPr/>
          </p:nvSpPr>
          <p:spPr>
            <a:xfrm>
              <a:off x="5097463" y="2805004"/>
              <a:ext cx="1482725" cy="1957493"/>
            </a:xfrm>
            <a:prstGeom prst="roundRect">
              <a:avLst/>
            </a:prstGeom>
            <a:solidFill>
              <a:schemeClr val="bg1">
                <a:lumMod val="95000"/>
              </a:schemeClr>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anchor="ctr"/>
            <a:lstStyle/>
            <a:p>
              <a:pPr algn="ctr" defTabSz="622300" eaLnBrk="1" hangingPunct="1">
                <a:lnSpc>
                  <a:spcPct val="90000"/>
                </a:lnSpc>
                <a:spcAft>
                  <a:spcPct val="35000"/>
                </a:spcAft>
                <a:defRPr/>
              </a:pPr>
              <a:r>
                <a:rPr lang="ru-RU" sz="1400" dirty="0">
                  <a:solidFill>
                    <a:srgbClr val="444444"/>
                  </a:solidFill>
                  <a:latin typeface="Trebuchet MS" panose="020B0603020202020204" pitchFamily="34" charset="0"/>
                  <a:cs typeface="Arial" pitchFamily="34" charset="0"/>
                </a:rPr>
                <a:t>Осуществить анализ и сбор общедоступной ценовой информации</a:t>
              </a:r>
            </a:p>
            <a:p>
              <a:pPr algn="ctr" defTabSz="622300" eaLnBrk="1" hangingPunct="1">
                <a:lnSpc>
                  <a:spcPct val="90000"/>
                </a:lnSpc>
                <a:spcAft>
                  <a:spcPct val="35000"/>
                </a:spcAft>
                <a:defRPr/>
              </a:pPr>
              <a:r>
                <a:rPr lang="ru-RU" sz="1400" dirty="0">
                  <a:solidFill>
                    <a:srgbClr val="FF0000"/>
                  </a:solidFill>
                  <a:latin typeface="Trebuchet MS" panose="020B0603020202020204" pitchFamily="34" charset="0"/>
                  <a:cs typeface="Arial" pitchFamily="34" charset="0"/>
                </a:rPr>
                <a:t>!Письмо Минфина России от 25.01.2024 №24-069-06/5682</a:t>
              </a:r>
              <a:endParaRPr lang="ru-RU" sz="1400" dirty="0">
                <a:solidFill>
                  <a:srgbClr val="FF0000"/>
                </a:solidFill>
                <a:latin typeface="Trebuchet MS" panose="020B0603020202020204" pitchFamily="34" charset="0"/>
              </a:endParaRPr>
            </a:p>
          </p:txBody>
        </p:sp>
      </p:grpSp>
      <p:sp>
        <p:nvSpPr>
          <p:cNvPr id="3" name="TextBox 2">
            <a:extLst>
              <a:ext uri="{FF2B5EF4-FFF2-40B4-BE49-F238E27FC236}">
                <a16:creationId xmlns:a16="http://schemas.microsoft.com/office/drawing/2014/main" id="{726BA942-4D51-31B5-CC17-4E6450C02407}"/>
              </a:ext>
            </a:extLst>
          </p:cNvPr>
          <p:cNvSpPr txBox="1"/>
          <p:nvPr/>
        </p:nvSpPr>
        <p:spPr>
          <a:xfrm>
            <a:off x="669752" y="5225057"/>
            <a:ext cx="10760247" cy="646331"/>
          </a:xfrm>
          <a:prstGeom prst="rect">
            <a:avLst/>
          </a:prstGeom>
          <a:noFill/>
          <a:ln>
            <a:solidFill>
              <a:schemeClr val="accent1"/>
            </a:solidFill>
          </a:ln>
        </p:spPr>
        <p:txBody>
          <a:bodyPr wrap="square">
            <a:spAutoFit/>
          </a:bodyPr>
          <a:lstStyle/>
          <a:p>
            <a:pPr algn="l"/>
            <a:r>
              <a:rPr lang="ru-RU" b="0" i="0" u="none" strike="noStrike" dirty="0">
                <a:solidFill>
                  <a:srgbClr val="000000"/>
                </a:solidFill>
                <a:effectLst/>
                <a:latin typeface="PT Sans" panose="020B0503020203020204" pitchFamily="34" charset="0"/>
              </a:rPr>
              <a:t>Либо использовать «иной метод» на основании части 12 статьи 22 Закона № 44-ФЗ – к примеру, при наличии   локально-сметного расчета. </a:t>
            </a:r>
          </a:p>
        </p:txBody>
      </p:sp>
    </p:spTree>
    <p:extLst>
      <p:ext uri="{BB962C8B-B14F-4D97-AF65-F5344CB8AC3E}">
        <p14:creationId xmlns:p14="http://schemas.microsoft.com/office/powerpoint/2010/main" val="258052325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theme/theme1.xml><?xml version="1.0" encoding="utf-8"?>
<a:theme xmlns:a="http://schemas.openxmlformats.org/drawingml/2006/main" name="Тема Office">
  <a:themeElements>
    <a:clrScheme name="Другая 1">
      <a:dk1>
        <a:srgbClr val="343846"/>
      </a:dk1>
      <a:lt1>
        <a:srgbClr val="FFFFFF"/>
      </a:lt1>
      <a:dk2>
        <a:srgbClr val="F24942"/>
      </a:dk2>
      <a:lt2>
        <a:srgbClr val="ABB1C0"/>
      </a:lt2>
      <a:accent1>
        <a:srgbClr val="F5634D"/>
      </a:accent1>
      <a:accent2>
        <a:srgbClr val="546670"/>
      </a:accent2>
      <a:accent3>
        <a:srgbClr val="738A96"/>
      </a:accent3>
      <a:accent4>
        <a:srgbClr val="E2465A"/>
      </a:accent4>
      <a:accent5>
        <a:srgbClr val="33829B"/>
      </a:accent5>
      <a:accent6>
        <a:srgbClr val="0291A0"/>
      </a:accent6>
      <a:hlink>
        <a:srgbClr val="FFFFFF"/>
      </a:hlink>
      <a:folHlink>
        <a:srgbClr val="AEABAB"/>
      </a:folHlink>
    </a:clrScheme>
    <a:fontScheme name="Другая 2">
      <a:majorFont>
        <a:latin typeface="Proxima Nova Rg"/>
        <a:ea typeface=""/>
        <a:cs typeface=""/>
      </a:majorFont>
      <a:minorFont>
        <a:latin typeface="Proxima Nova Rg"/>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31645</TotalTime>
  <Words>13590</Words>
  <Application>Microsoft Macintosh PowerPoint</Application>
  <PresentationFormat>Широкоэкранный</PresentationFormat>
  <Paragraphs>681</Paragraphs>
  <Slides>88</Slides>
  <Notes>74</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1</vt:i4>
      </vt:variant>
      <vt:variant>
        <vt:lpstr>Заголовки слайдов</vt:lpstr>
      </vt:variant>
      <vt:variant>
        <vt:i4>88</vt:i4>
      </vt:variant>
    </vt:vector>
  </HeadingPairs>
  <TitlesOfParts>
    <vt:vector size="103" baseType="lpstr">
      <vt:lpstr>SimSun</vt:lpstr>
      <vt:lpstr>.AppleSystemUIFontMonospaced</vt:lpstr>
      <vt:lpstr>Arial</vt:lpstr>
      <vt:lpstr>Calibri</vt:lpstr>
      <vt:lpstr>Helvetica Neue</vt:lpstr>
      <vt:lpstr>Proxima Nova Rg</vt:lpstr>
      <vt:lpstr>Proxima Nova Rg Inner</vt:lpstr>
      <vt:lpstr>PT Sans</vt:lpstr>
      <vt:lpstr>Roboto</vt:lpstr>
      <vt:lpstr>Segoe UI</vt:lpstr>
      <vt:lpstr>Times New Roman</vt:lpstr>
      <vt:lpstr>Trebuchet MS</vt:lpstr>
      <vt:lpstr>Verdana</vt:lpstr>
      <vt:lpstr>Wingdings</vt:lpstr>
      <vt:lpstr>Тема Office</vt:lpstr>
      <vt:lpstr>Презентация PowerPoint</vt:lpstr>
      <vt:lpstr>ПОНЯТИЕ  «БЛАГОУСТРОЙСТВО  ТЕРРИТОРИИ» </vt:lpstr>
      <vt:lpstr>БЛАГОУСТРОЙСТВО ТЕРРИТОРИИ </vt:lpstr>
      <vt:lpstr>БЛАГОУСТРОЙСТВО ТЕРРИТОРИИ</vt:lpstr>
      <vt:lpstr>ПОНЯТИЕ  «БЛАГОУСТРОЙСТВО  ТЕРРИТОРИИ» </vt:lpstr>
      <vt:lpstr>ЭЛЕМЕНТЫ БЛАГОУСТРОЙСТВА </vt:lpstr>
      <vt:lpstr>ПОНЯТИЯ В ГРАДОСТРОИТЕЛЬНОМ КОДЕКСЕ РФ   </vt:lpstr>
      <vt:lpstr>ОБОСНОВАНИЕ НМЦК</vt:lpstr>
      <vt:lpstr> МЕТОД СОПОСТАВИМЫХ РЫНОЧНЫХ ЦЕН</vt:lpstr>
      <vt:lpstr>ФОРМИРОВАНИЕ ЛОТОВ</vt:lpstr>
      <vt:lpstr>ФОРМИРОВАНИЕ ЛОТОВ</vt:lpstr>
      <vt:lpstr>ОПИСАНИЕ ОБЪЕКТА ЗАКУПКИ. ОКПД2</vt:lpstr>
      <vt:lpstr>ОПИСАНИЕ ОБЪЕКТА ЗАКУПКИ</vt:lpstr>
      <vt:lpstr>ОПИСАНИЕ ОБЪЕКТА ЗАКУПКИ</vt:lpstr>
      <vt:lpstr>ОПИСАНИЕ ОБЪЕКТА ЗАКУПКИ. ОКПД2</vt:lpstr>
      <vt:lpstr>ИЗЛИШНИЕ ТРЕБОВАНИЯ</vt:lpstr>
      <vt:lpstr>ПОСТАНОВЛЕНИЕМ ПРАВИТЕЛЬСТВА РФ ОТ 08.07.2022 №1224</vt:lpstr>
      <vt:lpstr>ПОСТАНОВЛЕНИЕ ПРАВИТЕЛЬСТВА РФ ОТ 08.07.2022 №1224</vt:lpstr>
      <vt:lpstr>ПОСТАНОВЛЕНИЕ ПРАВИТЕЛЬСТВА РФ ОТ 08.07.2022 №1224</vt:lpstr>
      <vt:lpstr>НАЦИОНАЛЬНЫЙ РЕЖИМ. СОВМЕСТНОЕ РАЗЪЯСНЕНИЕ</vt:lpstr>
      <vt:lpstr>  РАЗЪЯСНЕНИЯ ФАС РОССИИ</vt:lpstr>
      <vt:lpstr> АДМИНИСТРАТИНАЯ ПРАКТИКА. ПРИМЕНЯЕМ НАЦ РЕЖИМ! </vt:lpstr>
      <vt:lpstr> АДМИНИСТРАТИНАЯ ПРАКТИКА. ДРУГОЙ ПОДХОД</vt:lpstr>
      <vt:lpstr>АДМИНИСТРАТИНАЯ ПРАКТИКА. ДРУГОЙ ПОДХОД</vt:lpstr>
      <vt:lpstr>ТРЕБОВАНИЯ К УЧАСТНИКАМ ЗАКУПКИ</vt:lpstr>
      <vt:lpstr>АДМИНИСТРАТИВНАЯ ПРАКТИКА</vt:lpstr>
      <vt:lpstr>Постановление  Правительства РФ от 29.12.2021 №2571</vt:lpstr>
      <vt:lpstr>Сложные вопросы в применении Постановления  №2571</vt:lpstr>
      <vt:lpstr>Типовые ошибки заказчиков в применении Постановления  №2571</vt:lpstr>
      <vt:lpstr>ПОСТАНОВЛЕНИЕ №2571</vt:lpstr>
      <vt:lpstr>ПОСТАНОВЛЕНИЕ №2571</vt:lpstr>
      <vt:lpstr>А ЕСЛИ НУЖЕН ПРОЕКТ?</vt:lpstr>
      <vt:lpstr>ФОРМИРОВАНИЕ ЛОТА. ДВЕ ПОЗИЦИИ? </vt:lpstr>
      <vt:lpstr>КАК ПРАВИЛЬНО?</vt:lpstr>
      <vt:lpstr>ПРАКТИКА ПО ДВУМ ПОЗИЦИЯМ ДОП. ТРЕБОВАНИЙ</vt:lpstr>
      <vt:lpstr>ПОЗИЦИЯ ФАС РОССИИ (ВКС ОТ 31.01.2024)</vt:lpstr>
      <vt:lpstr>АДМИНИСТРАТИВНАЯ ПРАКТИКА. БЛАГОУСТРОЙСТВО </vt:lpstr>
      <vt:lpstr>АДМИНИСТРАТИВНАЯ ПРАКТИКА. БЛАГОУСТРОЙСТВО </vt:lpstr>
      <vt:lpstr>УСТРОЙСТВО ДЕТСКОЙ ПЛОЩАДКИ. БЛАГОУСТРОЙСТВО</vt:lpstr>
      <vt:lpstr>АДМИНИСТРАТИВНАЯ ПРАКТИКА</vt:lpstr>
      <vt:lpstr>Презентация PowerPoint</vt:lpstr>
      <vt:lpstr>ЧТО В ТЗ?</vt:lpstr>
      <vt:lpstr>ПОРОГОВОЕ ЗНАЧЕНИЕ НМЦК</vt:lpstr>
      <vt:lpstr>ОБЩИЕ ПРАВИЛА ПОДТВЕРЖДЕНИЯ ОПЫТА  </vt:lpstr>
      <vt:lpstr>ГЕНПОДРЯД И СУБПОДРЯД</vt:lpstr>
      <vt:lpstr>СТАТУС КОНТРАКТА </vt:lpstr>
      <vt:lpstr>ПОЗИЦИЯ МИНФИНА ПО СТАТУСУ КОНТРАКТА     </vt:lpstr>
      <vt:lpstr>СОПОСТАВИМОСТЬ. ДА ИЛИ НЕТ?</vt:lpstr>
      <vt:lpstr>СОПОСТАВИМОСТЬ. ДА ИЛИ НЕТ?</vt:lpstr>
      <vt:lpstr>ПОДТВЕРЖДЕНИЕ ОПЫТА. МАФ</vt:lpstr>
      <vt:lpstr>ЧТО УКАЗЫВАЕМ В ИЗВЕЩЕНИИ?  </vt:lpstr>
      <vt:lpstr>ФОРМА ИЗВЕЩЕНИЯ </vt:lpstr>
      <vt:lpstr>РАЗЪЯСНЕНИЯ ФАС РОССИИ</vt:lpstr>
      <vt:lpstr> СПОСОБЫ ЗАКУПКИ</vt:lpstr>
      <vt:lpstr>Презентация PowerPoint</vt:lpstr>
      <vt:lpstr>О НЕПРАВМЕРНОСТИ ДРОБЛЕНИЯ ЗАКУПОК</vt:lpstr>
      <vt:lpstr> ЭЛЕКТРОННЫЙ ЗАПРОС КОТИРОВОК С 09.05.2023</vt:lpstr>
      <vt:lpstr>СПОСОБ ЗАКУПКИ  – КОНКУРС </vt:lpstr>
      <vt:lpstr>СПОСОБ ЗАКУПКИ  – КОНКУРС </vt:lpstr>
      <vt:lpstr>ПОСТАНОВЛЕНИЕ №2604</vt:lpstr>
      <vt:lpstr>ПОСТАНОВЛЕНИЕ  №2604</vt:lpstr>
      <vt:lpstr> ЛИШНИЕ ТРЕБОВАНИЯ</vt:lpstr>
      <vt:lpstr>АДМИНИСТРАТИВНАЯ ПРАКТИКА</vt:lpstr>
      <vt:lpstr>ПОСТАНОВЛЕНИЕ №2604</vt:lpstr>
      <vt:lpstr> СОПОСТАВИМЫЙ ОПЫТ</vt:lpstr>
      <vt:lpstr>ПОДТВЕРЖДЕНИЕ ОПЫТА</vt:lpstr>
      <vt:lpstr> СОПОСТАВИМЫЙ ОПЫТ - С УЧЕТОМ ПП РФ 2571</vt:lpstr>
      <vt:lpstr> СОПОСТАВИМЫЙ ОПЫТ- БЕЗ УЧЕТА ПП РФ 2571</vt:lpstr>
      <vt:lpstr>НАЛИЧИЕ СПЕЦИАЛИСТОВ. ПОСТАНОВЛЕНИЕ №2604</vt:lpstr>
      <vt:lpstr>НАЛИЧИЕ СПЕЦИАЛИСТОВ. ПОЗИЦИЯ ФАС РОССИИ</vt:lpstr>
      <vt:lpstr>ПОКАЗАТЕЛЬ «ДЕЛОВАЯ РЕПУТАЦИЯ»</vt:lpstr>
      <vt:lpstr>ДЕЛОВАЯ РЕПУТАЦИЯ</vt:lpstr>
      <vt:lpstr>ПОКАЗАТЕЛЬ «ДЕЛОВАЯ РЕПУТАЦИЯ»</vt:lpstr>
      <vt:lpstr>ФИН. РЕСУРСЫ. РАЗЪЯСНЕНИЯ МИНФИНА РОССИИ </vt:lpstr>
      <vt:lpstr>ПРОВЕРКА ФИН. РЕСУРСОВ</vt:lpstr>
      <vt:lpstr>ПРОВЕРКА ФИН. РЕСУРСОВ</vt:lpstr>
      <vt:lpstr>ПОЗИЦИЯ ФАС РОССИИ (ВКС ОТ 31.01.2024)</vt:lpstr>
      <vt:lpstr>ПРОВЕРЯТЬ ИЛИ ДОВЕРЯТЬ?</vt:lpstr>
      <vt:lpstr>ПРОВЕРЯТЬ ИЛИ ДОВЕРЯТЬ?</vt:lpstr>
      <vt:lpstr>ПРОВЕРЯТЬ ИЛИ ДОВЕРЯТЬ? СУДЕБНАЯ ПРАКТИКА</vt:lpstr>
      <vt:lpstr>ПРОВЕРЯТЬ ИЛИ ДОВЕРЯТЬ?</vt:lpstr>
      <vt:lpstr>ПОДГОТОВКА ПРОЕКТА КОНТРАКТА</vt:lpstr>
      <vt:lpstr>ПРИМЕР ПРИЛОЖЕНИЯ К КОНТРАКТУ </vt:lpstr>
      <vt:lpstr>ИЗМЕНЕНИЕ УСЛОВИЙ КОНТРАКТА </vt:lpstr>
      <vt:lpstr>ИЗМЕНЕНИЕ УСЛОВИЙ КОНТРАКТА  </vt:lpstr>
      <vt:lpstr>ИЗМЕНЕНИЕ УСЛОВИЙ КОНТРАКТА</vt:lpstr>
      <vt:lpstr>АНТИКРИЗИСНАЯ МЕРА</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Галанина Мария Владимировна</dc:creator>
  <cp:lastModifiedBy>Наталья Абрамова</cp:lastModifiedBy>
  <cp:revision>1008</cp:revision>
  <cp:lastPrinted>2023-03-10T03:42:01Z</cp:lastPrinted>
  <dcterms:created xsi:type="dcterms:W3CDTF">2022-02-28T07:44:06Z</dcterms:created>
  <dcterms:modified xsi:type="dcterms:W3CDTF">2024-02-14T04:27:19Z</dcterms:modified>
</cp:coreProperties>
</file>